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453" r:id="rId4"/>
    <p:sldId id="2449" r:id="rId5"/>
    <p:sldId id="2454" r:id="rId6"/>
    <p:sldId id="2458" r:id="rId7"/>
    <p:sldId id="2457" r:id="rId8"/>
    <p:sldId id="2459" r:id="rId9"/>
    <p:sldId id="2455" r:id="rId10"/>
    <p:sldId id="2456" r:id="rId11"/>
    <p:sldId id="2460" r:id="rId12"/>
    <p:sldId id="2461" r:id="rId13"/>
    <p:sldId id="2462" r:id="rId14"/>
    <p:sldId id="2463" r:id="rId15"/>
    <p:sldId id="258" r:id="rId16"/>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73712CAF-98C7-4EC6-8005-55D223AB4BE4}" type="datetimeFigureOut">
              <a:rPr lang="en-US" smtClean="0"/>
              <a:t>1/25/2022</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1248CC23-D624-4D21-9B2C-976F5388F4BA}" type="slidenum">
              <a:rPr lang="en-US" smtClean="0"/>
              <a:t>‹#›</a:t>
            </a:fld>
            <a:endParaRPr lang="en-US"/>
          </a:p>
        </p:txBody>
      </p:sp>
    </p:spTree>
    <p:extLst>
      <p:ext uri="{BB962C8B-B14F-4D97-AF65-F5344CB8AC3E}">
        <p14:creationId xmlns:p14="http://schemas.microsoft.com/office/powerpoint/2010/main" val="30406922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59395"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latin typeface="Calibri" charset="0"/>
            </a:endParaRPr>
          </a:p>
        </p:txBody>
      </p:sp>
      <p:sp>
        <p:nvSpPr>
          <p:cNvPr id="59396"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cs typeface="ＭＳ Ｐゴシック" charset="0"/>
              </a:defRPr>
            </a:lvl1pPr>
            <a:lvl2pPr marL="787728" indent="-302972" eaLnBrk="0" hangingPunct="0">
              <a:defRPr>
                <a:solidFill>
                  <a:schemeClr val="tx1"/>
                </a:solidFill>
                <a:latin typeface="Arial" charset="0"/>
                <a:ea typeface="ＭＳ Ｐゴシック" charset="0"/>
              </a:defRPr>
            </a:lvl2pPr>
            <a:lvl3pPr marL="1211891" indent="-242377" eaLnBrk="0" hangingPunct="0">
              <a:defRPr>
                <a:solidFill>
                  <a:schemeClr val="tx1"/>
                </a:solidFill>
                <a:latin typeface="Arial" charset="0"/>
                <a:ea typeface="ＭＳ Ｐゴシック" charset="0"/>
              </a:defRPr>
            </a:lvl3pPr>
            <a:lvl4pPr marL="1696646" indent="-242377" eaLnBrk="0" hangingPunct="0">
              <a:defRPr>
                <a:solidFill>
                  <a:schemeClr val="tx1"/>
                </a:solidFill>
                <a:latin typeface="Arial" charset="0"/>
                <a:ea typeface="ＭＳ Ｐゴシック" charset="0"/>
              </a:defRPr>
            </a:lvl4pPr>
            <a:lvl5pPr marL="2181403" indent="-242377" eaLnBrk="0" hangingPunct="0">
              <a:defRPr>
                <a:solidFill>
                  <a:schemeClr val="tx1"/>
                </a:solidFill>
                <a:latin typeface="Arial" charset="0"/>
                <a:ea typeface="ＭＳ Ｐゴシック" charset="0"/>
              </a:defRPr>
            </a:lvl5pPr>
            <a:lvl6pPr marL="2666157" indent="-242377" eaLnBrk="0" fontAlgn="base" hangingPunct="0">
              <a:spcBef>
                <a:spcPct val="0"/>
              </a:spcBef>
              <a:spcAft>
                <a:spcPct val="0"/>
              </a:spcAft>
              <a:defRPr>
                <a:solidFill>
                  <a:schemeClr val="tx1"/>
                </a:solidFill>
                <a:latin typeface="Arial" charset="0"/>
                <a:ea typeface="ＭＳ Ｐゴシック" charset="0"/>
              </a:defRPr>
            </a:lvl6pPr>
            <a:lvl7pPr marL="3150913" indent="-242377" eaLnBrk="0" fontAlgn="base" hangingPunct="0">
              <a:spcBef>
                <a:spcPct val="0"/>
              </a:spcBef>
              <a:spcAft>
                <a:spcPct val="0"/>
              </a:spcAft>
              <a:defRPr>
                <a:solidFill>
                  <a:schemeClr val="tx1"/>
                </a:solidFill>
                <a:latin typeface="Arial" charset="0"/>
                <a:ea typeface="ＭＳ Ｐゴシック" charset="0"/>
              </a:defRPr>
            </a:lvl7pPr>
            <a:lvl8pPr marL="3635671" indent="-242377" eaLnBrk="0" fontAlgn="base" hangingPunct="0">
              <a:spcBef>
                <a:spcPct val="0"/>
              </a:spcBef>
              <a:spcAft>
                <a:spcPct val="0"/>
              </a:spcAft>
              <a:defRPr>
                <a:solidFill>
                  <a:schemeClr val="tx1"/>
                </a:solidFill>
                <a:latin typeface="Arial" charset="0"/>
                <a:ea typeface="ＭＳ Ｐゴシック" charset="0"/>
              </a:defRPr>
            </a:lvl8pPr>
            <a:lvl9pPr marL="4120426" indent="-242377"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EF633F2E-9331-374C-BAE9-D76B4098C7E1}" type="slidenum">
              <a:rPr lang="en-US"/>
              <a:pPr eaLnBrk="1" hangingPunct="1"/>
              <a:t>3</a:t>
            </a:fld>
            <a:endParaRPr lang="en-US"/>
          </a:p>
        </p:txBody>
      </p:sp>
    </p:spTree>
    <p:extLst>
      <p:ext uri="{BB962C8B-B14F-4D97-AF65-F5344CB8AC3E}">
        <p14:creationId xmlns:p14="http://schemas.microsoft.com/office/powerpoint/2010/main" val="24097301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59395"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dirty="0">
              <a:latin typeface="Calibri" charset="0"/>
            </a:endParaRPr>
          </a:p>
        </p:txBody>
      </p:sp>
      <p:sp>
        <p:nvSpPr>
          <p:cNvPr id="59396"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cs typeface="ＭＳ Ｐゴシック" charset="0"/>
              </a:defRPr>
            </a:lvl1pPr>
            <a:lvl2pPr marL="787728" indent="-302972" eaLnBrk="0" hangingPunct="0">
              <a:defRPr>
                <a:solidFill>
                  <a:schemeClr val="tx1"/>
                </a:solidFill>
                <a:latin typeface="Arial" charset="0"/>
                <a:ea typeface="ＭＳ Ｐゴシック" charset="0"/>
              </a:defRPr>
            </a:lvl2pPr>
            <a:lvl3pPr marL="1211891" indent="-242377" eaLnBrk="0" hangingPunct="0">
              <a:defRPr>
                <a:solidFill>
                  <a:schemeClr val="tx1"/>
                </a:solidFill>
                <a:latin typeface="Arial" charset="0"/>
                <a:ea typeface="ＭＳ Ｐゴシック" charset="0"/>
              </a:defRPr>
            </a:lvl3pPr>
            <a:lvl4pPr marL="1696646" indent="-242377" eaLnBrk="0" hangingPunct="0">
              <a:defRPr>
                <a:solidFill>
                  <a:schemeClr val="tx1"/>
                </a:solidFill>
                <a:latin typeface="Arial" charset="0"/>
                <a:ea typeface="ＭＳ Ｐゴシック" charset="0"/>
              </a:defRPr>
            </a:lvl4pPr>
            <a:lvl5pPr marL="2181403" indent="-242377" eaLnBrk="0" hangingPunct="0">
              <a:defRPr>
                <a:solidFill>
                  <a:schemeClr val="tx1"/>
                </a:solidFill>
                <a:latin typeface="Arial" charset="0"/>
                <a:ea typeface="ＭＳ Ｐゴシック" charset="0"/>
              </a:defRPr>
            </a:lvl5pPr>
            <a:lvl6pPr marL="2666157" indent="-242377" eaLnBrk="0" fontAlgn="base" hangingPunct="0">
              <a:spcBef>
                <a:spcPct val="0"/>
              </a:spcBef>
              <a:spcAft>
                <a:spcPct val="0"/>
              </a:spcAft>
              <a:defRPr>
                <a:solidFill>
                  <a:schemeClr val="tx1"/>
                </a:solidFill>
                <a:latin typeface="Arial" charset="0"/>
                <a:ea typeface="ＭＳ Ｐゴシック" charset="0"/>
              </a:defRPr>
            </a:lvl6pPr>
            <a:lvl7pPr marL="3150913" indent="-242377" eaLnBrk="0" fontAlgn="base" hangingPunct="0">
              <a:spcBef>
                <a:spcPct val="0"/>
              </a:spcBef>
              <a:spcAft>
                <a:spcPct val="0"/>
              </a:spcAft>
              <a:defRPr>
                <a:solidFill>
                  <a:schemeClr val="tx1"/>
                </a:solidFill>
                <a:latin typeface="Arial" charset="0"/>
                <a:ea typeface="ＭＳ Ｐゴシック" charset="0"/>
              </a:defRPr>
            </a:lvl7pPr>
            <a:lvl8pPr marL="3635671" indent="-242377" eaLnBrk="0" fontAlgn="base" hangingPunct="0">
              <a:spcBef>
                <a:spcPct val="0"/>
              </a:spcBef>
              <a:spcAft>
                <a:spcPct val="0"/>
              </a:spcAft>
              <a:defRPr>
                <a:solidFill>
                  <a:schemeClr val="tx1"/>
                </a:solidFill>
                <a:latin typeface="Arial" charset="0"/>
                <a:ea typeface="ＭＳ Ｐゴシック" charset="0"/>
              </a:defRPr>
            </a:lvl8pPr>
            <a:lvl9pPr marL="4120426" indent="-242377"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EF633F2E-9331-374C-BAE9-D76B4098C7E1}" type="slidenum">
              <a:rPr lang="en-US"/>
              <a:pPr eaLnBrk="1" hangingPunct="1"/>
              <a:t>4</a:t>
            </a:fld>
            <a:endParaRPr lang="en-US"/>
          </a:p>
        </p:txBody>
      </p:sp>
    </p:spTree>
    <p:extLst>
      <p:ext uri="{BB962C8B-B14F-4D97-AF65-F5344CB8AC3E}">
        <p14:creationId xmlns:p14="http://schemas.microsoft.com/office/powerpoint/2010/main" val="23986204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5D68A3-440E-43EF-83F3-1C97C8ED1B6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A122933-B251-4283-B905-4F265B457EE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8D61626-6972-4DD1-83FF-4D4C6D448E10}"/>
              </a:ext>
            </a:extLst>
          </p:cNvPr>
          <p:cNvSpPr>
            <a:spLocks noGrp="1"/>
          </p:cNvSpPr>
          <p:nvPr>
            <p:ph type="dt" sz="half" idx="10"/>
          </p:nvPr>
        </p:nvSpPr>
        <p:spPr/>
        <p:txBody>
          <a:bodyPr/>
          <a:lstStyle/>
          <a:p>
            <a:fld id="{9AC5CE18-CF2A-499B-92DC-5A683470F061}" type="datetimeFigureOut">
              <a:rPr lang="en-US" smtClean="0"/>
              <a:t>1/25/2022</a:t>
            </a:fld>
            <a:endParaRPr lang="en-US"/>
          </a:p>
        </p:txBody>
      </p:sp>
      <p:sp>
        <p:nvSpPr>
          <p:cNvPr id="5" name="Footer Placeholder 4">
            <a:extLst>
              <a:ext uri="{FF2B5EF4-FFF2-40B4-BE49-F238E27FC236}">
                <a16:creationId xmlns:a16="http://schemas.microsoft.com/office/drawing/2014/main" id="{4121F4E3-826D-4CE3-A7C0-AF2B3CF197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F0154DC-5DD3-4DFC-A3AE-D787B09D44A6}"/>
              </a:ext>
            </a:extLst>
          </p:cNvPr>
          <p:cNvSpPr>
            <a:spLocks noGrp="1"/>
          </p:cNvSpPr>
          <p:nvPr>
            <p:ph type="sldNum" sz="quarter" idx="12"/>
          </p:nvPr>
        </p:nvSpPr>
        <p:spPr/>
        <p:txBody>
          <a:bodyPr/>
          <a:lstStyle/>
          <a:p>
            <a:fld id="{82959159-100F-4A72-9AD0-B7D6DE6BDED3}" type="slidenum">
              <a:rPr lang="en-US" smtClean="0"/>
              <a:t>‹#›</a:t>
            </a:fld>
            <a:endParaRPr lang="en-US"/>
          </a:p>
        </p:txBody>
      </p:sp>
    </p:spTree>
    <p:extLst>
      <p:ext uri="{BB962C8B-B14F-4D97-AF65-F5344CB8AC3E}">
        <p14:creationId xmlns:p14="http://schemas.microsoft.com/office/powerpoint/2010/main" val="41607598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C24121-EABA-4D91-B846-5836E30BC8A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2A1FECA-50D4-4F78-BE54-ED19CD5EF5D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B4C106-A372-4E7A-9E2C-3AB053655DC0}"/>
              </a:ext>
            </a:extLst>
          </p:cNvPr>
          <p:cNvSpPr>
            <a:spLocks noGrp="1"/>
          </p:cNvSpPr>
          <p:nvPr>
            <p:ph type="dt" sz="half" idx="10"/>
          </p:nvPr>
        </p:nvSpPr>
        <p:spPr/>
        <p:txBody>
          <a:bodyPr/>
          <a:lstStyle/>
          <a:p>
            <a:fld id="{9AC5CE18-CF2A-499B-92DC-5A683470F061}" type="datetimeFigureOut">
              <a:rPr lang="en-US" smtClean="0"/>
              <a:t>1/25/2022</a:t>
            </a:fld>
            <a:endParaRPr lang="en-US"/>
          </a:p>
        </p:txBody>
      </p:sp>
      <p:sp>
        <p:nvSpPr>
          <p:cNvPr id="5" name="Footer Placeholder 4">
            <a:extLst>
              <a:ext uri="{FF2B5EF4-FFF2-40B4-BE49-F238E27FC236}">
                <a16:creationId xmlns:a16="http://schemas.microsoft.com/office/drawing/2014/main" id="{14EFFDAB-9B98-4844-BD2A-BBFFD4A45F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D5A9F73-A9DB-4A42-B5C8-917763E1E04D}"/>
              </a:ext>
            </a:extLst>
          </p:cNvPr>
          <p:cNvSpPr>
            <a:spLocks noGrp="1"/>
          </p:cNvSpPr>
          <p:nvPr>
            <p:ph type="sldNum" sz="quarter" idx="12"/>
          </p:nvPr>
        </p:nvSpPr>
        <p:spPr/>
        <p:txBody>
          <a:bodyPr/>
          <a:lstStyle/>
          <a:p>
            <a:fld id="{82959159-100F-4A72-9AD0-B7D6DE6BDED3}" type="slidenum">
              <a:rPr lang="en-US" smtClean="0"/>
              <a:t>‹#›</a:t>
            </a:fld>
            <a:endParaRPr lang="en-US"/>
          </a:p>
        </p:txBody>
      </p:sp>
    </p:spTree>
    <p:extLst>
      <p:ext uri="{BB962C8B-B14F-4D97-AF65-F5344CB8AC3E}">
        <p14:creationId xmlns:p14="http://schemas.microsoft.com/office/powerpoint/2010/main" val="13976550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496B418-CCF0-4DE2-9A94-7B50C960A6A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971C9E3-5F24-4C0E-83E7-6A30448A0D3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10B589F-18DA-4BC6-819B-16D28E3E9428}"/>
              </a:ext>
            </a:extLst>
          </p:cNvPr>
          <p:cNvSpPr>
            <a:spLocks noGrp="1"/>
          </p:cNvSpPr>
          <p:nvPr>
            <p:ph type="dt" sz="half" idx="10"/>
          </p:nvPr>
        </p:nvSpPr>
        <p:spPr/>
        <p:txBody>
          <a:bodyPr/>
          <a:lstStyle/>
          <a:p>
            <a:fld id="{9AC5CE18-CF2A-499B-92DC-5A683470F061}" type="datetimeFigureOut">
              <a:rPr lang="en-US" smtClean="0"/>
              <a:t>1/25/2022</a:t>
            </a:fld>
            <a:endParaRPr lang="en-US"/>
          </a:p>
        </p:txBody>
      </p:sp>
      <p:sp>
        <p:nvSpPr>
          <p:cNvPr id="5" name="Footer Placeholder 4">
            <a:extLst>
              <a:ext uri="{FF2B5EF4-FFF2-40B4-BE49-F238E27FC236}">
                <a16:creationId xmlns:a16="http://schemas.microsoft.com/office/drawing/2014/main" id="{5AEB24B7-7AD2-406F-86D7-5D5265FEE51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D1ACB48-46FA-4956-BFD9-7E102E0A8DF6}"/>
              </a:ext>
            </a:extLst>
          </p:cNvPr>
          <p:cNvSpPr>
            <a:spLocks noGrp="1"/>
          </p:cNvSpPr>
          <p:nvPr>
            <p:ph type="sldNum" sz="quarter" idx="12"/>
          </p:nvPr>
        </p:nvSpPr>
        <p:spPr/>
        <p:txBody>
          <a:bodyPr/>
          <a:lstStyle/>
          <a:p>
            <a:fld id="{82959159-100F-4A72-9AD0-B7D6DE6BDED3}" type="slidenum">
              <a:rPr lang="en-US" smtClean="0"/>
              <a:t>‹#›</a:t>
            </a:fld>
            <a:endParaRPr lang="en-US"/>
          </a:p>
        </p:txBody>
      </p:sp>
    </p:spTree>
    <p:extLst>
      <p:ext uri="{BB962C8B-B14F-4D97-AF65-F5344CB8AC3E}">
        <p14:creationId xmlns:p14="http://schemas.microsoft.com/office/powerpoint/2010/main" val="15365301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FC6EF5-D524-4313-A0AC-50EAF4B7444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0D46B06-2908-4C1B-BB96-9ECAAF6BDDF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1F97F6-6666-49C0-8AC0-954D861642E3}"/>
              </a:ext>
            </a:extLst>
          </p:cNvPr>
          <p:cNvSpPr>
            <a:spLocks noGrp="1"/>
          </p:cNvSpPr>
          <p:nvPr>
            <p:ph type="dt" sz="half" idx="10"/>
          </p:nvPr>
        </p:nvSpPr>
        <p:spPr/>
        <p:txBody>
          <a:bodyPr/>
          <a:lstStyle/>
          <a:p>
            <a:fld id="{9AC5CE18-CF2A-499B-92DC-5A683470F061}" type="datetimeFigureOut">
              <a:rPr lang="en-US" smtClean="0"/>
              <a:t>1/25/2022</a:t>
            </a:fld>
            <a:endParaRPr lang="en-US"/>
          </a:p>
        </p:txBody>
      </p:sp>
      <p:sp>
        <p:nvSpPr>
          <p:cNvPr id="5" name="Footer Placeholder 4">
            <a:extLst>
              <a:ext uri="{FF2B5EF4-FFF2-40B4-BE49-F238E27FC236}">
                <a16:creationId xmlns:a16="http://schemas.microsoft.com/office/drawing/2014/main" id="{53F90544-C606-4BC1-891D-7D05D1406D9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7F453B5-3522-4679-A594-47AF4DD0DF7D}"/>
              </a:ext>
            </a:extLst>
          </p:cNvPr>
          <p:cNvSpPr>
            <a:spLocks noGrp="1"/>
          </p:cNvSpPr>
          <p:nvPr>
            <p:ph type="sldNum" sz="quarter" idx="12"/>
          </p:nvPr>
        </p:nvSpPr>
        <p:spPr/>
        <p:txBody>
          <a:bodyPr/>
          <a:lstStyle/>
          <a:p>
            <a:fld id="{82959159-100F-4A72-9AD0-B7D6DE6BDED3}" type="slidenum">
              <a:rPr lang="en-US" smtClean="0"/>
              <a:t>‹#›</a:t>
            </a:fld>
            <a:endParaRPr lang="en-US"/>
          </a:p>
        </p:txBody>
      </p:sp>
    </p:spTree>
    <p:extLst>
      <p:ext uri="{BB962C8B-B14F-4D97-AF65-F5344CB8AC3E}">
        <p14:creationId xmlns:p14="http://schemas.microsoft.com/office/powerpoint/2010/main" val="26212912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BE5513-98F1-4B93-ACA9-4C3A6D0CE61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19D49C2-E251-4775-B4F8-86CAE523EE6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292A3BF-30D5-47A2-8B4D-78DCC92E4EF3}"/>
              </a:ext>
            </a:extLst>
          </p:cNvPr>
          <p:cNvSpPr>
            <a:spLocks noGrp="1"/>
          </p:cNvSpPr>
          <p:nvPr>
            <p:ph type="dt" sz="half" idx="10"/>
          </p:nvPr>
        </p:nvSpPr>
        <p:spPr/>
        <p:txBody>
          <a:bodyPr/>
          <a:lstStyle/>
          <a:p>
            <a:fld id="{9AC5CE18-CF2A-499B-92DC-5A683470F061}" type="datetimeFigureOut">
              <a:rPr lang="en-US" smtClean="0"/>
              <a:t>1/25/2022</a:t>
            </a:fld>
            <a:endParaRPr lang="en-US"/>
          </a:p>
        </p:txBody>
      </p:sp>
      <p:sp>
        <p:nvSpPr>
          <p:cNvPr id="5" name="Footer Placeholder 4">
            <a:extLst>
              <a:ext uri="{FF2B5EF4-FFF2-40B4-BE49-F238E27FC236}">
                <a16:creationId xmlns:a16="http://schemas.microsoft.com/office/drawing/2014/main" id="{769AF5F6-8584-4C0F-941B-57C7138051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83A1CD1-92B9-4FEB-9F26-8E6E114A9496}"/>
              </a:ext>
            </a:extLst>
          </p:cNvPr>
          <p:cNvSpPr>
            <a:spLocks noGrp="1"/>
          </p:cNvSpPr>
          <p:nvPr>
            <p:ph type="sldNum" sz="quarter" idx="12"/>
          </p:nvPr>
        </p:nvSpPr>
        <p:spPr/>
        <p:txBody>
          <a:bodyPr/>
          <a:lstStyle/>
          <a:p>
            <a:fld id="{82959159-100F-4A72-9AD0-B7D6DE6BDED3}" type="slidenum">
              <a:rPr lang="en-US" smtClean="0"/>
              <a:t>‹#›</a:t>
            </a:fld>
            <a:endParaRPr lang="en-US"/>
          </a:p>
        </p:txBody>
      </p:sp>
    </p:spTree>
    <p:extLst>
      <p:ext uri="{BB962C8B-B14F-4D97-AF65-F5344CB8AC3E}">
        <p14:creationId xmlns:p14="http://schemas.microsoft.com/office/powerpoint/2010/main" val="8589341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8BB040-1644-4B56-B6E2-070F803F9A9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CF33ECE-8D4F-4BF4-B219-257E4BC912D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4399F59-C4E6-4D16-8266-8753E7592EE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1CD65D8-927E-4661-9B76-A65E13F465D6}"/>
              </a:ext>
            </a:extLst>
          </p:cNvPr>
          <p:cNvSpPr>
            <a:spLocks noGrp="1"/>
          </p:cNvSpPr>
          <p:nvPr>
            <p:ph type="dt" sz="half" idx="10"/>
          </p:nvPr>
        </p:nvSpPr>
        <p:spPr/>
        <p:txBody>
          <a:bodyPr/>
          <a:lstStyle/>
          <a:p>
            <a:fld id="{9AC5CE18-CF2A-499B-92DC-5A683470F061}" type="datetimeFigureOut">
              <a:rPr lang="en-US" smtClean="0"/>
              <a:t>1/25/2022</a:t>
            </a:fld>
            <a:endParaRPr lang="en-US"/>
          </a:p>
        </p:txBody>
      </p:sp>
      <p:sp>
        <p:nvSpPr>
          <p:cNvPr id="6" name="Footer Placeholder 5">
            <a:extLst>
              <a:ext uri="{FF2B5EF4-FFF2-40B4-BE49-F238E27FC236}">
                <a16:creationId xmlns:a16="http://schemas.microsoft.com/office/drawing/2014/main" id="{B27C4BCE-68EC-4C98-9A4B-15AC1D607D5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71FBDF4-394B-4E5E-921E-9547C4E723F4}"/>
              </a:ext>
            </a:extLst>
          </p:cNvPr>
          <p:cNvSpPr>
            <a:spLocks noGrp="1"/>
          </p:cNvSpPr>
          <p:nvPr>
            <p:ph type="sldNum" sz="quarter" idx="12"/>
          </p:nvPr>
        </p:nvSpPr>
        <p:spPr/>
        <p:txBody>
          <a:bodyPr/>
          <a:lstStyle/>
          <a:p>
            <a:fld id="{82959159-100F-4A72-9AD0-B7D6DE6BDED3}" type="slidenum">
              <a:rPr lang="en-US" smtClean="0"/>
              <a:t>‹#›</a:t>
            </a:fld>
            <a:endParaRPr lang="en-US"/>
          </a:p>
        </p:txBody>
      </p:sp>
    </p:spTree>
    <p:extLst>
      <p:ext uri="{BB962C8B-B14F-4D97-AF65-F5344CB8AC3E}">
        <p14:creationId xmlns:p14="http://schemas.microsoft.com/office/powerpoint/2010/main" val="35133448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8033E0-187E-4284-8C4F-6899AC6A985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7A5801A-E23D-47A2-9B7B-FD86DB937CF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ED601E1-15D2-48B8-9271-1447EE48775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F4494B1-DF3D-4281-823D-1CCDB680638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05CF2D5-0C9B-495F-B617-B43356E91E3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D66FE32-C8FF-4B87-8D39-80742BF1CF54}"/>
              </a:ext>
            </a:extLst>
          </p:cNvPr>
          <p:cNvSpPr>
            <a:spLocks noGrp="1"/>
          </p:cNvSpPr>
          <p:nvPr>
            <p:ph type="dt" sz="half" idx="10"/>
          </p:nvPr>
        </p:nvSpPr>
        <p:spPr/>
        <p:txBody>
          <a:bodyPr/>
          <a:lstStyle/>
          <a:p>
            <a:fld id="{9AC5CE18-CF2A-499B-92DC-5A683470F061}" type="datetimeFigureOut">
              <a:rPr lang="en-US" smtClean="0"/>
              <a:t>1/25/2022</a:t>
            </a:fld>
            <a:endParaRPr lang="en-US"/>
          </a:p>
        </p:txBody>
      </p:sp>
      <p:sp>
        <p:nvSpPr>
          <p:cNvPr id="8" name="Footer Placeholder 7">
            <a:extLst>
              <a:ext uri="{FF2B5EF4-FFF2-40B4-BE49-F238E27FC236}">
                <a16:creationId xmlns:a16="http://schemas.microsoft.com/office/drawing/2014/main" id="{01C6B5BE-F22C-4B7A-A034-9C48CB59337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ED70B45-68E9-42A0-BE53-24A14EF4C9A7}"/>
              </a:ext>
            </a:extLst>
          </p:cNvPr>
          <p:cNvSpPr>
            <a:spLocks noGrp="1"/>
          </p:cNvSpPr>
          <p:nvPr>
            <p:ph type="sldNum" sz="quarter" idx="12"/>
          </p:nvPr>
        </p:nvSpPr>
        <p:spPr/>
        <p:txBody>
          <a:bodyPr/>
          <a:lstStyle/>
          <a:p>
            <a:fld id="{82959159-100F-4A72-9AD0-B7D6DE6BDED3}" type="slidenum">
              <a:rPr lang="en-US" smtClean="0"/>
              <a:t>‹#›</a:t>
            </a:fld>
            <a:endParaRPr lang="en-US"/>
          </a:p>
        </p:txBody>
      </p:sp>
    </p:spTree>
    <p:extLst>
      <p:ext uri="{BB962C8B-B14F-4D97-AF65-F5344CB8AC3E}">
        <p14:creationId xmlns:p14="http://schemas.microsoft.com/office/powerpoint/2010/main" val="16506937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2A4177-C497-49BF-A080-EDED3BAA42D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030130D-1585-4F5A-BADD-20A2937D6F06}"/>
              </a:ext>
            </a:extLst>
          </p:cNvPr>
          <p:cNvSpPr>
            <a:spLocks noGrp="1"/>
          </p:cNvSpPr>
          <p:nvPr>
            <p:ph type="dt" sz="half" idx="10"/>
          </p:nvPr>
        </p:nvSpPr>
        <p:spPr/>
        <p:txBody>
          <a:bodyPr/>
          <a:lstStyle/>
          <a:p>
            <a:fld id="{9AC5CE18-CF2A-499B-92DC-5A683470F061}" type="datetimeFigureOut">
              <a:rPr lang="en-US" smtClean="0"/>
              <a:t>1/25/2022</a:t>
            </a:fld>
            <a:endParaRPr lang="en-US"/>
          </a:p>
        </p:txBody>
      </p:sp>
      <p:sp>
        <p:nvSpPr>
          <p:cNvPr id="4" name="Footer Placeholder 3">
            <a:extLst>
              <a:ext uri="{FF2B5EF4-FFF2-40B4-BE49-F238E27FC236}">
                <a16:creationId xmlns:a16="http://schemas.microsoft.com/office/drawing/2014/main" id="{1B8EFFE9-172E-44F4-9D54-D0A49AB4615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9C22B59-1929-407D-945A-8E799FBD7CDD}"/>
              </a:ext>
            </a:extLst>
          </p:cNvPr>
          <p:cNvSpPr>
            <a:spLocks noGrp="1"/>
          </p:cNvSpPr>
          <p:nvPr>
            <p:ph type="sldNum" sz="quarter" idx="12"/>
          </p:nvPr>
        </p:nvSpPr>
        <p:spPr/>
        <p:txBody>
          <a:bodyPr/>
          <a:lstStyle/>
          <a:p>
            <a:fld id="{82959159-100F-4A72-9AD0-B7D6DE6BDED3}" type="slidenum">
              <a:rPr lang="en-US" smtClean="0"/>
              <a:t>‹#›</a:t>
            </a:fld>
            <a:endParaRPr lang="en-US"/>
          </a:p>
        </p:txBody>
      </p:sp>
    </p:spTree>
    <p:extLst>
      <p:ext uri="{BB962C8B-B14F-4D97-AF65-F5344CB8AC3E}">
        <p14:creationId xmlns:p14="http://schemas.microsoft.com/office/powerpoint/2010/main" val="24654187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E003CE2-6BE4-4F5E-BB9E-99C12C84CBD1}"/>
              </a:ext>
            </a:extLst>
          </p:cNvPr>
          <p:cNvSpPr>
            <a:spLocks noGrp="1"/>
          </p:cNvSpPr>
          <p:nvPr>
            <p:ph type="dt" sz="half" idx="10"/>
          </p:nvPr>
        </p:nvSpPr>
        <p:spPr/>
        <p:txBody>
          <a:bodyPr/>
          <a:lstStyle/>
          <a:p>
            <a:fld id="{9AC5CE18-CF2A-499B-92DC-5A683470F061}" type="datetimeFigureOut">
              <a:rPr lang="en-US" smtClean="0"/>
              <a:t>1/25/2022</a:t>
            </a:fld>
            <a:endParaRPr lang="en-US"/>
          </a:p>
        </p:txBody>
      </p:sp>
      <p:sp>
        <p:nvSpPr>
          <p:cNvPr id="3" name="Footer Placeholder 2">
            <a:extLst>
              <a:ext uri="{FF2B5EF4-FFF2-40B4-BE49-F238E27FC236}">
                <a16:creationId xmlns:a16="http://schemas.microsoft.com/office/drawing/2014/main" id="{8FDFDB10-7FCE-433C-BB0D-80370AB753C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BB4EFBB-EA73-4FE1-A5C2-432B56621AD1}"/>
              </a:ext>
            </a:extLst>
          </p:cNvPr>
          <p:cNvSpPr>
            <a:spLocks noGrp="1"/>
          </p:cNvSpPr>
          <p:nvPr>
            <p:ph type="sldNum" sz="quarter" idx="12"/>
          </p:nvPr>
        </p:nvSpPr>
        <p:spPr/>
        <p:txBody>
          <a:bodyPr/>
          <a:lstStyle/>
          <a:p>
            <a:fld id="{82959159-100F-4A72-9AD0-B7D6DE6BDED3}" type="slidenum">
              <a:rPr lang="en-US" smtClean="0"/>
              <a:t>‹#›</a:t>
            </a:fld>
            <a:endParaRPr lang="en-US"/>
          </a:p>
        </p:txBody>
      </p:sp>
    </p:spTree>
    <p:extLst>
      <p:ext uri="{BB962C8B-B14F-4D97-AF65-F5344CB8AC3E}">
        <p14:creationId xmlns:p14="http://schemas.microsoft.com/office/powerpoint/2010/main" val="34921684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223B67-EA7D-40F2-A2F3-FDC25836B07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8DA3366-99FF-4CDD-9325-F1986A241D4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6614828-825B-467A-9025-7E756510425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9976B52-5D20-46DE-9B40-E80BF5B4C231}"/>
              </a:ext>
            </a:extLst>
          </p:cNvPr>
          <p:cNvSpPr>
            <a:spLocks noGrp="1"/>
          </p:cNvSpPr>
          <p:nvPr>
            <p:ph type="dt" sz="half" idx="10"/>
          </p:nvPr>
        </p:nvSpPr>
        <p:spPr/>
        <p:txBody>
          <a:bodyPr/>
          <a:lstStyle/>
          <a:p>
            <a:fld id="{9AC5CE18-CF2A-499B-92DC-5A683470F061}" type="datetimeFigureOut">
              <a:rPr lang="en-US" smtClean="0"/>
              <a:t>1/25/2022</a:t>
            </a:fld>
            <a:endParaRPr lang="en-US"/>
          </a:p>
        </p:txBody>
      </p:sp>
      <p:sp>
        <p:nvSpPr>
          <p:cNvPr id="6" name="Footer Placeholder 5">
            <a:extLst>
              <a:ext uri="{FF2B5EF4-FFF2-40B4-BE49-F238E27FC236}">
                <a16:creationId xmlns:a16="http://schemas.microsoft.com/office/drawing/2014/main" id="{D749F524-5144-40C9-A53E-C43AFFA5B6C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43B41FE-20F1-4BBE-8818-C835A2D2A652}"/>
              </a:ext>
            </a:extLst>
          </p:cNvPr>
          <p:cNvSpPr>
            <a:spLocks noGrp="1"/>
          </p:cNvSpPr>
          <p:nvPr>
            <p:ph type="sldNum" sz="quarter" idx="12"/>
          </p:nvPr>
        </p:nvSpPr>
        <p:spPr/>
        <p:txBody>
          <a:bodyPr/>
          <a:lstStyle/>
          <a:p>
            <a:fld id="{82959159-100F-4A72-9AD0-B7D6DE6BDED3}" type="slidenum">
              <a:rPr lang="en-US" smtClean="0"/>
              <a:t>‹#›</a:t>
            </a:fld>
            <a:endParaRPr lang="en-US"/>
          </a:p>
        </p:txBody>
      </p:sp>
    </p:spTree>
    <p:extLst>
      <p:ext uri="{BB962C8B-B14F-4D97-AF65-F5344CB8AC3E}">
        <p14:creationId xmlns:p14="http://schemas.microsoft.com/office/powerpoint/2010/main" val="15986860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514281-205F-40C8-9E2B-DBE5BDE395E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AA0D010-9574-4341-9D8B-76363E8C725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702D611-3208-453E-B873-38284BB180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728DB0B-41FB-4105-9442-E215380C7039}"/>
              </a:ext>
            </a:extLst>
          </p:cNvPr>
          <p:cNvSpPr>
            <a:spLocks noGrp="1"/>
          </p:cNvSpPr>
          <p:nvPr>
            <p:ph type="dt" sz="half" idx="10"/>
          </p:nvPr>
        </p:nvSpPr>
        <p:spPr/>
        <p:txBody>
          <a:bodyPr/>
          <a:lstStyle/>
          <a:p>
            <a:fld id="{9AC5CE18-CF2A-499B-92DC-5A683470F061}" type="datetimeFigureOut">
              <a:rPr lang="en-US" smtClean="0"/>
              <a:t>1/25/2022</a:t>
            </a:fld>
            <a:endParaRPr lang="en-US"/>
          </a:p>
        </p:txBody>
      </p:sp>
      <p:sp>
        <p:nvSpPr>
          <p:cNvPr id="6" name="Footer Placeholder 5">
            <a:extLst>
              <a:ext uri="{FF2B5EF4-FFF2-40B4-BE49-F238E27FC236}">
                <a16:creationId xmlns:a16="http://schemas.microsoft.com/office/drawing/2014/main" id="{92AAB902-6FB4-466B-BDE2-8230CFB4A74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54CFBA7-06FA-44B9-A10E-9E15E7729F63}"/>
              </a:ext>
            </a:extLst>
          </p:cNvPr>
          <p:cNvSpPr>
            <a:spLocks noGrp="1"/>
          </p:cNvSpPr>
          <p:nvPr>
            <p:ph type="sldNum" sz="quarter" idx="12"/>
          </p:nvPr>
        </p:nvSpPr>
        <p:spPr/>
        <p:txBody>
          <a:bodyPr/>
          <a:lstStyle/>
          <a:p>
            <a:fld id="{82959159-100F-4A72-9AD0-B7D6DE6BDED3}" type="slidenum">
              <a:rPr lang="en-US" smtClean="0"/>
              <a:t>‹#›</a:t>
            </a:fld>
            <a:endParaRPr lang="en-US"/>
          </a:p>
        </p:txBody>
      </p:sp>
    </p:spTree>
    <p:extLst>
      <p:ext uri="{BB962C8B-B14F-4D97-AF65-F5344CB8AC3E}">
        <p14:creationId xmlns:p14="http://schemas.microsoft.com/office/powerpoint/2010/main" val="4489216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DE9C699-902B-43C2-93C3-4F33AD4F8B1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93D68A6-9E3E-4E2A-89D1-0C8AAF51B93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E74095-27C1-4587-B911-2967B86FEB0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C5CE18-CF2A-499B-92DC-5A683470F061}" type="datetimeFigureOut">
              <a:rPr lang="en-US" smtClean="0"/>
              <a:t>1/25/2022</a:t>
            </a:fld>
            <a:endParaRPr lang="en-US"/>
          </a:p>
        </p:txBody>
      </p:sp>
      <p:sp>
        <p:nvSpPr>
          <p:cNvPr id="5" name="Footer Placeholder 4">
            <a:extLst>
              <a:ext uri="{FF2B5EF4-FFF2-40B4-BE49-F238E27FC236}">
                <a16:creationId xmlns:a16="http://schemas.microsoft.com/office/drawing/2014/main" id="{77C0BC89-10B5-409F-AE63-3FA66D011D8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25FEC10-07A3-4E2E-B605-059D4BA42D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959159-100F-4A72-9AD0-B7D6DE6BDED3}" type="slidenum">
              <a:rPr lang="en-US" smtClean="0"/>
              <a:t>‹#›</a:t>
            </a:fld>
            <a:endParaRPr lang="en-US"/>
          </a:p>
        </p:txBody>
      </p:sp>
    </p:spTree>
    <p:extLst>
      <p:ext uri="{BB962C8B-B14F-4D97-AF65-F5344CB8AC3E}">
        <p14:creationId xmlns:p14="http://schemas.microsoft.com/office/powerpoint/2010/main" val="33856617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ged.com/about_test/accommodations/"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ged.com/contact_u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ged.com/educators_admins/program/" TargetMode="External"/><Relationship Id="rId2" Type="http://schemas.openxmlformats.org/officeDocument/2006/relationships/hyperlink" Target="mailto:operations@ged.com"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mailto:HSETC@nysed.gov"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mailto:HSERAPP@nysed.gov" TargetMode="External"/><Relationship Id="rId2" Type="http://schemas.openxmlformats.org/officeDocument/2006/relationships/hyperlink" Target="http://www.acces.nysed.gov/hse/taking-hsetasc-tests"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acces.nysed.gov/hse/test-center-forms" TargetMode="External"/><Relationship Id="rId2" Type="http://schemas.openxmlformats.org/officeDocument/2006/relationships/hyperlink" Target="http://www.acces.nysed.gov/hse/early-access-unofficial-scores"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ged.com/" TargetMode="External"/><Relationship Id="rId2" Type="http://schemas.openxmlformats.org/officeDocument/2006/relationships/hyperlink" Target="http://www.acces.nysed.gov/hse/high-school-equivalency-hse" TargetMode="External"/><Relationship Id="rId1" Type="http://schemas.openxmlformats.org/officeDocument/2006/relationships/slideLayout" Target="../slideLayouts/slideLayout1.xml"/><Relationship Id="rId5" Type="http://schemas.openxmlformats.org/officeDocument/2006/relationships/hyperlink" Target="http://www.acces.nysed.gov/hse/hse-test-center-coordinators-and-examiners" TargetMode="External"/><Relationship Id="rId4" Type="http://schemas.openxmlformats.org/officeDocument/2006/relationships/hyperlink" Target="http://www.nysed.gov/news/2022/expanded-high-school-equivalency-testing-options-be-available-2022-and-beyond"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bit.ly/3qq4dkh"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6AD83163-C3EA-40B2-942C-083E260B309D}"/>
              </a:ext>
            </a:extLst>
          </p:cNvPr>
          <p:cNvSpPr>
            <a:spLocks noGrp="1"/>
          </p:cNvSpPr>
          <p:nvPr>
            <p:ph type="subTitle" idx="1"/>
          </p:nvPr>
        </p:nvSpPr>
        <p:spPr>
          <a:xfrm>
            <a:off x="254000" y="3602037"/>
            <a:ext cx="11271794" cy="2636203"/>
          </a:xfrm>
        </p:spPr>
        <p:txBody>
          <a:bodyPr>
            <a:normAutofit fontScale="92500"/>
          </a:bodyPr>
          <a:lstStyle/>
          <a:p>
            <a:endParaRPr lang="en-US" dirty="0"/>
          </a:p>
          <a:p>
            <a:r>
              <a:rPr lang="en-US" sz="3600" dirty="0"/>
              <a:t>NYSED and GED Testing Service: Question and Answer Session </a:t>
            </a:r>
          </a:p>
          <a:p>
            <a:r>
              <a:rPr lang="en-US" sz="3600" dirty="0"/>
              <a:t>Administering the </a:t>
            </a:r>
            <a:r>
              <a:rPr lang="en-US" sz="3600" dirty="0" err="1"/>
              <a:t>GED®Test</a:t>
            </a:r>
            <a:r>
              <a:rPr lang="en-US" sz="3600" dirty="0"/>
              <a:t> in NYS </a:t>
            </a:r>
          </a:p>
          <a:p>
            <a:endParaRPr lang="en-US" dirty="0"/>
          </a:p>
          <a:p>
            <a:r>
              <a:rPr lang="en-US" sz="3100" dirty="0"/>
              <a:t>January 25, 2022</a:t>
            </a:r>
          </a:p>
        </p:txBody>
      </p:sp>
      <p:pic>
        <p:nvPicPr>
          <p:cNvPr id="6" name="Picture 2" descr="New York State Education Department Logo">
            <a:extLst>
              <a:ext uri="{FF2B5EF4-FFF2-40B4-BE49-F238E27FC236}">
                <a16:creationId xmlns:a16="http://schemas.microsoft.com/office/drawing/2014/main" id="{4DEB500F-7EC0-4C77-9D5A-5CC3BB68B29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29000" y="945292"/>
            <a:ext cx="9796794" cy="24837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594242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D38684-5A67-4AB1-AA4F-E84701BC17C7}"/>
              </a:ext>
            </a:extLst>
          </p:cNvPr>
          <p:cNvSpPr>
            <a:spLocks noGrp="1"/>
          </p:cNvSpPr>
          <p:nvPr>
            <p:ph type="title"/>
          </p:nvPr>
        </p:nvSpPr>
        <p:spPr/>
        <p:txBody>
          <a:bodyPr/>
          <a:lstStyle/>
          <a:p>
            <a:r>
              <a:rPr lang="en-GB" dirty="0"/>
              <a:t>Accommodations</a:t>
            </a:r>
            <a:endParaRPr lang="en-US" dirty="0"/>
          </a:p>
        </p:txBody>
      </p:sp>
      <p:sp>
        <p:nvSpPr>
          <p:cNvPr id="3" name="Content Placeholder 2">
            <a:extLst>
              <a:ext uri="{FF2B5EF4-FFF2-40B4-BE49-F238E27FC236}">
                <a16:creationId xmlns:a16="http://schemas.microsoft.com/office/drawing/2014/main" id="{AF849BC2-39E5-4A07-9FF7-BB52542792B6}"/>
              </a:ext>
            </a:extLst>
          </p:cNvPr>
          <p:cNvSpPr>
            <a:spLocks noGrp="1"/>
          </p:cNvSpPr>
          <p:nvPr>
            <p:ph idx="1"/>
          </p:nvPr>
        </p:nvSpPr>
        <p:spPr/>
        <p:txBody>
          <a:bodyPr>
            <a:normAutofit/>
          </a:bodyPr>
          <a:lstStyle/>
          <a:p>
            <a:r>
              <a:rPr lang="en-GB" dirty="0"/>
              <a:t>GED.com will take students through the process to request a testing accommodation including uploading necessary paperwork </a:t>
            </a:r>
          </a:p>
          <a:p>
            <a:r>
              <a:rPr lang="en-GB" dirty="0"/>
              <a:t>Students will be notified of a decision within 30 days of them submitting their application/documentation </a:t>
            </a:r>
          </a:p>
          <a:p>
            <a:r>
              <a:rPr lang="en-GB" dirty="0"/>
              <a:t>Our Accommodations Information page</a:t>
            </a:r>
          </a:p>
          <a:p>
            <a:pPr marL="0" indent="0">
              <a:buNone/>
            </a:pPr>
            <a:r>
              <a:rPr lang="en-GB" dirty="0">
                <a:hlinkClick r:id="rId2"/>
              </a:rPr>
              <a:t>https://ged.com/about_test/accommodations/</a:t>
            </a:r>
            <a:endParaRPr lang="en-GB" dirty="0"/>
          </a:p>
          <a:p>
            <a:r>
              <a:rPr lang="en-GB" dirty="0"/>
              <a:t>We plan to host an All About GED Testing Accommodations webinar in the next month or so. </a:t>
            </a:r>
          </a:p>
          <a:p>
            <a:pPr marL="0" indent="0">
              <a:buNone/>
            </a:pPr>
            <a:endParaRPr lang="en-GB" dirty="0"/>
          </a:p>
          <a:p>
            <a:pPr marL="0" indent="0">
              <a:buNone/>
            </a:pPr>
            <a:endParaRPr lang="en-GB" dirty="0"/>
          </a:p>
          <a:p>
            <a:pPr marL="0" indent="0">
              <a:buNone/>
            </a:pPr>
            <a:endParaRPr lang="en-GB" dirty="0"/>
          </a:p>
          <a:p>
            <a:pPr marL="0" indent="0">
              <a:buNone/>
            </a:pPr>
            <a:endParaRPr lang="en-US" dirty="0"/>
          </a:p>
        </p:txBody>
      </p:sp>
      <p:sp>
        <p:nvSpPr>
          <p:cNvPr id="4" name="Slide Number Placeholder 3">
            <a:extLst>
              <a:ext uri="{FF2B5EF4-FFF2-40B4-BE49-F238E27FC236}">
                <a16:creationId xmlns:a16="http://schemas.microsoft.com/office/drawing/2014/main" id="{5494669F-650D-4C98-9471-A6FB578746A0}"/>
              </a:ext>
            </a:extLst>
          </p:cNvPr>
          <p:cNvSpPr>
            <a:spLocks noGrp="1"/>
          </p:cNvSpPr>
          <p:nvPr>
            <p:ph type="sldNum" sz="quarter" idx="12"/>
          </p:nvPr>
        </p:nvSpPr>
        <p:spPr/>
        <p:txBody>
          <a:bodyPr/>
          <a:lstStyle/>
          <a:p>
            <a:fld id="{BAE26A2A-DE5F-EA41-900F-AB5C4F1D9848}" type="slidenum">
              <a:rPr lang="en-US" smtClean="0"/>
              <a:t>10</a:t>
            </a:fld>
            <a:endParaRPr lang="en-US"/>
          </a:p>
        </p:txBody>
      </p:sp>
    </p:spTree>
    <p:extLst>
      <p:ext uri="{BB962C8B-B14F-4D97-AF65-F5344CB8AC3E}">
        <p14:creationId xmlns:p14="http://schemas.microsoft.com/office/powerpoint/2010/main" val="32984938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445588-0D40-4B80-ACFB-073C891C5EEF}"/>
              </a:ext>
            </a:extLst>
          </p:cNvPr>
          <p:cNvSpPr>
            <a:spLocks noGrp="1"/>
          </p:cNvSpPr>
          <p:nvPr>
            <p:ph type="title"/>
          </p:nvPr>
        </p:nvSpPr>
        <p:spPr/>
        <p:txBody>
          <a:bodyPr/>
          <a:lstStyle/>
          <a:p>
            <a:r>
              <a:rPr lang="en-GB" dirty="0"/>
              <a:t>GED Customer Support for Students </a:t>
            </a:r>
            <a:endParaRPr lang="en-US" dirty="0"/>
          </a:p>
        </p:txBody>
      </p:sp>
      <p:sp>
        <p:nvSpPr>
          <p:cNvPr id="3" name="Content Placeholder 2">
            <a:extLst>
              <a:ext uri="{FF2B5EF4-FFF2-40B4-BE49-F238E27FC236}">
                <a16:creationId xmlns:a16="http://schemas.microsoft.com/office/drawing/2014/main" id="{43436480-AB20-4C2A-8396-488340482543}"/>
              </a:ext>
            </a:extLst>
          </p:cNvPr>
          <p:cNvSpPr>
            <a:spLocks noGrp="1"/>
          </p:cNvSpPr>
          <p:nvPr>
            <p:ph idx="1"/>
          </p:nvPr>
        </p:nvSpPr>
        <p:spPr/>
        <p:txBody>
          <a:bodyPr/>
          <a:lstStyle/>
          <a:p>
            <a:pPr marL="0" indent="0">
              <a:buNone/>
            </a:pPr>
            <a:r>
              <a:rPr lang="en-US" dirty="0">
                <a:hlinkClick r:id="rId2"/>
              </a:rPr>
              <a:t>https://ged.com/contact_us/</a:t>
            </a:r>
            <a:endParaRPr lang="en-US" dirty="0"/>
          </a:p>
          <a:p>
            <a:r>
              <a:rPr lang="en-US" dirty="0"/>
              <a:t>Chat support (recommended)</a:t>
            </a:r>
          </a:p>
          <a:p>
            <a:r>
              <a:rPr lang="en-US" dirty="0"/>
              <a:t>Phone support</a:t>
            </a:r>
          </a:p>
          <a:p>
            <a:r>
              <a:rPr lang="en-US" dirty="0"/>
              <a:t>Email </a:t>
            </a:r>
          </a:p>
          <a:p>
            <a:pPr marL="0" indent="0">
              <a:buNone/>
            </a:pPr>
            <a:endParaRPr lang="en-US" dirty="0"/>
          </a:p>
          <a:p>
            <a:pPr marL="0" indent="0">
              <a:buNone/>
            </a:pP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68B324B3-3FDF-414C-82B9-305E5C64F0BE}"/>
              </a:ext>
            </a:extLst>
          </p:cNvPr>
          <p:cNvSpPr>
            <a:spLocks noGrp="1"/>
          </p:cNvSpPr>
          <p:nvPr>
            <p:ph type="sldNum" sz="quarter" idx="12"/>
          </p:nvPr>
        </p:nvSpPr>
        <p:spPr/>
        <p:txBody>
          <a:bodyPr/>
          <a:lstStyle/>
          <a:p>
            <a:fld id="{BAE26A2A-DE5F-EA41-900F-AB5C4F1D9848}" type="slidenum">
              <a:rPr lang="en-US" smtClean="0"/>
              <a:t>11</a:t>
            </a:fld>
            <a:endParaRPr lang="en-US"/>
          </a:p>
        </p:txBody>
      </p:sp>
      <p:pic>
        <p:nvPicPr>
          <p:cNvPr id="6" name="Picture 5">
            <a:extLst>
              <a:ext uri="{FF2B5EF4-FFF2-40B4-BE49-F238E27FC236}">
                <a16:creationId xmlns:a16="http://schemas.microsoft.com/office/drawing/2014/main" id="{09E6D857-721B-4CF4-B798-5891B6C92101}"/>
              </a:ext>
            </a:extLst>
          </p:cNvPr>
          <p:cNvPicPr>
            <a:picLocks noChangeAspect="1"/>
          </p:cNvPicPr>
          <p:nvPr/>
        </p:nvPicPr>
        <p:blipFill>
          <a:blip r:embed="rId3"/>
          <a:stretch>
            <a:fillRect/>
          </a:stretch>
        </p:blipFill>
        <p:spPr>
          <a:xfrm>
            <a:off x="2154043" y="3429000"/>
            <a:ext cx="7768370" cy="3173819"/>
          </a:xfrm>
          <a:prstGeom prst="rect">
            <a:avLst/>
          </a:prstGeom>
        </p:spPr>
      </p:pic>
    </p:spTree>
    <p:extLst>
      <p:ext uri="{BB962C8B-B14F-4D97-AF65-F5344CB8AC3E}">
        <p14:creationId xmlns:p14="http://schemas.microsoft.com/office/powerpoint/2010/main" val="2282191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849A76-3564-449B-9B5D-59EB7BE8036E}"/>
              </a:ext>
            </a:extLst>
          </p:cNvPr>
          <p:cNvSpPr>
            <a:spLocks noGrp="1"/>
          </p:cNvSpPr>
          <p:nvPr>
            <p:ph type="title"/>
          </p:nvPr>
        </p:nvSpPr>
        <p:spPr/>
        <p:txBody>
          <a:bodyPr/>
          <a:lstStyle/>
          <a:p>
            <a:r>
              <a:rPr lang="en-US" dirty="0"/>
              <a:t>First Steps After Reviewing Webinars</a:t>
            </a:r>
          </a:p>
        </p:txBody>
      </p:sp>
      <p:sp>
        <p:nvSpPr>
          <p:cNvPr id="3" name="Content Placeholder 2">
            <a:extLst>
              <a:ext uri="{FF2B5EF4-FFF2-40B4-BE49-F238E27FC236}">
                <a16:creationId xmlns:a16="http://schemas.microsoft.com/office/drawing/2014/main" id="{F920604B-E2DF-4C3E-BF47-AA8A1B4FDF4C}"/>
              </a:ext>
            </a:extLst>
          </p:cNvPr>
          <p:cNvSpPr>
            <a:spLocks noGrp="1"/>
          </p:cNvSpPr>
          <p:nvPr>
            <p:ph idx="1"/>
          </p:nvPr>
        </p:nvSpPr>
        <p:spPr/>
        <p:txBody>
          <a:bodyPr>
            <a:normAutofit lnSpcReduction="10000"/>
          </a:bodyPr>
          <a:lstStyle/>
          <a:p>
            <a:r>
              <a:rPr lang="en-US" dirty="0"/>
              <a:t>If you are a </a:t>
            </a:r>
            <a:r>
              <a:rPr lang="en-US" b="1" dirty="0"/>
              <a:t>test center</a:t>
            </a:r>
            <a:r>
              <a:rPr lang="en-US" dirty="0"/>
              <a:t>, your first step is to apply to become an authorized Pearson VUE test center per the link shared previously and on GED.com</a:t>
            </a:r>
          </a:p>
          <a:p>
            <a:endParaRPr lang="en-US" dirty="0"/>
          </a:p>
          <a:p>
            <a:r>
              <a:rPr lang="en-US" dirty="0"/>
              <a:t>If you are a </a:t>
            </a:r>
            <a:r>
              <a:rPr lang="en-US" b="1" dirty="0"/>
              <a:t>correctional facility</a:t>
            </a:r>
            <a:r>
              <a:rPr lang="en-US" dirty="0"/>
              <a:t>, your first step is to contact </a:t>
            </a:r>
            <a:r>
              <a:rPr lang="en-US" dirty="0">
                <a:hlinkClick r:id="rId2"/>
              </a:rPr>
              <a:t>operations@ged.com</a:t>
            </a:r>
            <a:r>
              <a:rPr lang="en-US" dirty="0"/>
              <a:t> so we can start the onboarding process.</a:t>
            </a:r>
          </a:p>
          <a:p>
            <a:endParaRPr lang="en-US" dirty="0"/>
          </a:p>
          <a:p>
            <a:r>
              <a:rPr lang="en-US" dirty="0"/>
              <a:t>If you are an </a:t>
            </a:r>
            <a:r>
              <a:rPr lang="en-US" b="1" dirty="0"/>
              <a:t>educator</a:t>
            </a:r>
            <a:r>
              <a:rPr lang="en-US" dirty="0"/>
              <a:t>, your first step is to get familiar with the resources available to you on </a:t>
            </a:r>
            <a:r>
              <a:rPr lang="en-US" dirty="0">
                <a:hlinkClick r:id="rId3"/>
              </a:rPr>
              <a:t>https://ged.com/educators_admins/program/</a:t>
            </a:r>
            <a:endParaRPr lang="en-US" dirty="0"/>
          </a:p>
          <a:p>
            <a:endParaRPr lang="en-US" dirty="0"/>
          </a:p>
        </p:txBody>
      </p:sp>
      <p:sp>
        <p:nvSpPr>
          <p:cNvPr id="4" name="Slide Number Placeholder 3">
            <a:extLst>
              <a:ext uri="{FF2B5EF4-FFF2-40B4-BE49-F238E27FC236}">
                <a16:creationId xmlns:a16="http://schemas.microsoft.com/office/drawing/2014/main" id="{7872CFCA-95A1-486B-9E95-32014A8AB646}"/>
              </a:ext>
            </a:extLst>
          </p:cNvPr>
          <p:cNvSpPr>
            <a:spLocks noGrp="1"/>
          </p:cNvSpPr>
          <p:nvPr>
            <p:ph type="sldNum" sz="quarter" idx="12"/>
          </p:nvPr>
        </p:nvSpPr>
        <p:spPr/>
        <p:txBody>
          <a:bodyPr/>
          <a:lstStyle/>
          <a:p>
            <a:fld id="{BAE26A2A-DE5F-EA41-900F-AB5C4F1D9848}" type="slidenum">
              <a:rPr lang="en-US" smtClean="0"/>
              <a:t>12</a:t>
            </a:fld>
            <a:endParaRPr lang="en-US"/>
          </a:p>
        </p:txBody>
      </p:sp>
    </p:spTree>
    <p:extLst>
      <p:ext uri="{BB962C8B-B14F-4D97-AF65-F5344CB8AC3E}">
        <p14:creationId xmlns:p14="http://schemas.microsoft.com/office/powerpoint/2010/main" val="6797565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4BFAFE-C68F-49B3-B6C1-5488E15E4028}"/>
              </a:ext>
            </a:extLst>
          </p:cNvPr>
          <p:cNvSpPr>
            <a:spLocks noGrp="1"/>
          </p:cNvSpPr>
          <p:nvPr>
            <p:ph type="title"/>
          </p:nvPr>
        </p:nvSpPr>
        <p:spPr/>
        <p:txBody>
          <a:bodyPr/>
          <a:lstStyle/>
          <a:p>
            <a:pPr algn="ctr"/>
            <a:r>
              <a:rPr lang="en-US" dirty="0">
                <a:cs typeface="Calibri Light"/>
              </a:rPr>
              <a:t>Additional Questions for NYSED</a:t>
            </a:r>
          </a:p>
        </p:txBody>
      </p:sp>
      <p:sp>
        <p:nvSpPr>
          <p:cNvPr id="3" name="Content Placeholder 2">
            <a:extLst>
              <a:ext uri="{FF2B5EF4-FFF2-40B4-BE49-F238E27FC236}">
                <a16:creationId xmlns:a16="http://schemas.microsoft.com/office/drawing/2014/main" id="{E60D7ED8-2ECD-4F04-B867-CFCB58F60618}"/>
              </a:ext>
            </a:extLst>
          </p:cNvPr>
          <p:cNvSpPr>
            <a:spLocks noGrp="1"/>
          </p:cNvSpPr>
          <p:nvPr>
            <p:ph idx="1"/>
          </p:nvPr>
        </p:nvSpPr>
        <p:spPr>
          <a:xfrm>
            <a:off x="838200" y="1360968"/>
            <a:ext cx="10515600" cy="5390104"/>
          </a:xfrm>
        </p:spPr>
        <p:txBody>
          <a:bodyPr vert="horz" lIns="91440" tIns="45720" rIns="91440" bIns="45720" rtlCol="0" anchor="t">
            <a:normAutofit fontScale="62500" lnSpcReduction="20000"/>
          </a:bodyPr>
          <a:lstStyle/>
          <a:p>
            <a:pPr marL="0" indent="0">
              <a:buNone/>
            </a:pPr>
            <a:r>
              <a:rPr lang="en-US" i="1" dirty="0">
                <a:ea typeface="+mn-lt"/>
                <a:cs typeface="+mn-lt"/>
              </a:rPr>
              <a:t>Q. Can we administer both CBT and PBT? </a:t>
            </a:r>
            <a:endParaRPr lang="en-US" i="1" dirty="0">
              <a:cs typeface="Calibri" panose="020F0502020204030204"/>
            </a:endParaRPr>
          </a:p>
          <a:p>
            <a:pPr marL="0" indent="0">
              <a:buNone/>
            </a:pPr>
            <a:r>
              <a:rPr lang="en-US" dirty="0">
                <a:ea typeface="+mn-lt"/>
                <a:cs typeface="+mn-lt"/>
              </a:rPr>
              <a:t>A. All public test centers are encouraged to move forward with the process of becoming a GED computer-based test center.  As PBT will be approved on a limited basis, test centers can administer the exam to more examinees by offering both.  All test centers that are approved for both will go through different approval and training processes and each will be given a unique test center name and number to identify itself in the GED and NYSED HSE systems.</a:t>
            </a:r>
            <a:endParaRPr lang="en-US" dirty="0">
              <a:cs typeface="Calibri" panose="020F0502020204030204"/>
            </a:endParaRPr>
          </a:p>
          <a:p>
            <a:pPr marL="0" indent="0">
              <a:buNone/>
            </a:pPr>
            <a:r>
              <a:rPr lang="en-US" dirty="0">
                <a:ea typeface="+mn-lt"/>
                <a:cs typeface="+mn-lt"/>
              </a:rPr>
              <a:t>  </a:t>
            </a:r>
          </a:p>
          <a:p>
            <a:pPr marL="0" indent="0">
              <a:buNone/>
            </a:pPr>
            <a:r>
              <a:rPr lang="en-US" i="1" dirty="0">
                <a:ea typeface="+mn-lt"/>
                <a:cs typeface="+mn-lt"/>
              </a:rPr>
              <a:t>Q. Is PBT the only option for incarcerated moving forward?</a:t>
            </a:r>
            <a:endParaRPr lang="en-US" i="1" dirty="0">
              <a:cs typeface="Calibri" panose="020F0502020204030204"/>
            </a:endParaRPr>
          </a:p>
          <a:p>
            <a:pPr marL="0" indent="0">
              <a:buNone/>
            </a:pPr>
            <a:r>
              <a:rPr lang="en-US" dirty="0">
                <a:ea typeface="+mn-lt"/>
                <a:cs typeface="+mn-lt"/>
              </a:rPr>
              <a:t>A. If incarcerated settings have the permissions and capabilities to offer CBT they are encouraged to move forward with that process.  Please email </a:t>
            </a:r>
            <a:r>
              <a:rPr lang="en-US" dirty="0">
                <a:ea typeface="+mn-lt"/>
                <a:cs typeface="+mn-lt"/>
                <a:hlinkClick r:id="rId2"/>
              </a:rPr>
              <a:t>HSETC@nysed.gov</a:t>
            </a:r>
            <a:r>
              <a:rPr lang="en-US" dirty="0">
                <a:ea typeface="+mn-lt"/>
                <a:cs typeface="+mn-lt"/>
              </a:rPr>
              <a:t> if you have questions about this process. </a:t>
            </a:r>
            <a:endParaRPr lang="en-US" dirty="0">
              <a:cs typeface="Calibri" panose="020F0502020204030204"/>
            </a:endParaRPr>
          </a:p>
          <a:p>
            <a:pPr marL="0" indent="0">
              <a:buNone/>
            </a:pPr>
            <a:endParaRPr lang="en-US" dirty="0">
              <a:ea typeface="+mn-lt"/>
              <a:cs typeface="+mn-lt"/>
            </a:endParaRPr>
          </a:p>
          <a:p>
            <a:pPr marL="0" indent="0">
              <a:buNone/>
            </a:pPr>
            <a:r>
              <a:rPr lang="en-US" i="1" dirty="0">
                <a:ea typeface="+mn-lt"/>
                <a:cs typeface="+mn-lt"/>
              </a:rPr>
              <a:t>Q. Are we only allowed to use the testing locations previously approved for testing by NYSED?</a:t>
            </a:r>
            <a:endParaRPr lang="en-US" i="1" dirty="0">
              <a:cs typeface="Calibri" panose="020F0502020204030204"/>
            </a:endParaRPr>
          </a:p>
          <a:p>
            <a:pPr marL="0" indent="0">
              <a:buNone/>
            </a:pPr>
            <a:r>
              <a:rPr lang="en-US" dirty="0">
                <a:ea typeface="+mn-lt"/>
                <a:cs typeface="+mn-lt"/>
              </a:rPr>
              <a:t>A. Yes. The process for approving new testing space remains the same.  Currently approved test centers should contact </a:t>
            </a:r>
            <a:r>
              <a:rPr lang="en-US" dirty="0">
                <a:ea typeface="+mn-lt"/>
                <a:cs typeface="+mn-lt"/>
                <a:hlinkClick r:id="rId2"/>
              </a:rPr>
              <a:t>HSETC@nysed.gov</a:t>
            </a:r>
            <a:r>
              <a:rPr lang="en-US" dirty="0">
                <a:ea typeface="+mn-lt"/>
                <a:cs typeface="+mn-lt"/>
              </a:rPr>
              <a:t> when you are ready to convey to NYSED that a RAEN’s site visit is needed.  As the focus of GEDTS is on the onboarding of existing test centers, no new test centers will be approved for the next several months.  </a:t>
            </a:r>
            <a:endParaRPr lang="en-US" dirty="0">
              <a:cs typeface="Calibri" panose="020F0502020204030204"/>
            </a:endParaRPr>
          </a:p>
          <a:p>
            <a:pPr marL="0" indent="0">
              <a:buNone/>
            </a:pPr>
            <a:r>
              <a:rPr lang="en-US" dirty="0">
                <a:ea typeface="+mn-lt"/>
                <a:cs typeface="+mn-lt"/>
              </a:rPr>
              <a:t>    </a:t>
            </a:r>
            <a:endParaRPr lang="en-US" dirty="0">
              <a:cs typeface="Calibri" panose="020F0502020204030204"/>
            </a:endParaRPr>
          </a:p>
          <a:p>
            <a:pPr marL="0" indent="0">
              <a:buNone/>
            </a:pPr>
            <a:r>
              <a:rPr lang="en-US" i="1" dirty="0">
                <a:ea typeface="+mn-lt"/>
                <a:cs typeface="+mn-lt"/>
              </a:rPr>
              <a:t>Q. How long will it take for a student to receive their diploma after taking the exam?</a:t>
            </a:r>
            <a:endParaRPr lang="en-US" i="1" dirty="0">
              <a:cs typeface="Calibri" panose="020F0502020204030204"/>
            </a:endParaRPr>
          </a:p>
          <a:p>
            <a:pPr marL="0" indent="0">
              <a:buNone/>
            </a:pPr>
            <a:r>
              <a:rPr lang="en-US" dirty="0">
                <a:ea typeface="+mn-lt"/>
                <a:cs typeface="+mn-lt"/>
              </a:rPr>
              <a:t>A. Official diplomas are mailed to examinees 8-10 weeks from the time of testing. </a:t>
            </a:r>
            <a:endParaRPr lang="en-US" dirty="0">
              <a:cs typeface="Calibri" panose="020F0502020204030204"/>
            </a:endParaRPr>
          </a:p>
          <a:p>
            <a:endParaRPr lang="en-US" dirty="0"/>
          </a:p>
          <a:p>
            <a:endParaRPr lang="en-US" dirty="0">
              <a:cs typeface="Calibri"/>
            </a:endParaRPr>
          </a:p>
        </p:txBody>
      </p:sp>
    </p:spTree>
    <p:extLst>
      <p:ext uri="{BB962C8B-B14F-4D97-AF65-F5344CB8AC3E}">
        <p14:creationId xmlns:p14="http://schemas.microsoft.com/office/powerpoint/2010/main" val="38844847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7C1C61-BADD-4935-8D1A-A2EE2F9037E4}"/>
              </a:ext>
            </a:extLst>
          </p:cNvPr>
          <p:cNvSpPr>
            <a:spLocks noGrp="1"/>
          </p:cNvSpPr>
          <p:nvPr>
            <p:ph type="title"/>
          </p:nvPr>
        </p:nvSpPr>
        <p:spPr>
          <a:xfrm>
            <a:off x="838200" y="202019"/>
            <a:ext cx="10515600" cy="1063255"/>
          </a:xfrm>
        </p:spPr>
        <p:txBody>
          <a:bodyPr/>
          <a:lstStyle/>
          <a:p>
            <a:pPr algn="ctr"/>
            <a:r>
              <a:rPr lang="en-US" dirty="0">
                <a:ea typeface="+mj-lt"/>
                <a:cs typeface="+mj-lt"/>
              </a:rPr>
              <a:t>Additional Questions for NYSED</a:t>
            </a:r>
            <a:endParaRPr lang="en-US" dirty="0">
              <a:cs typeface="Calibri Light" panose="020F0302020204030204"/>
            </a:endParaRPr>
          </a:p>
        </p:txBody>
      </p:sp>
      <p:sp>
        <p:nvSpPr>
          <p:cNvPr id="3" name="Content Placeholder 2">
            <a:extLst>
              <a:ext uri="{FF2B5EF4-FFF2-40B4-BE49-F238E27FC236}">
                <a16:creationId xmlns:a16="http://schemas.microsoft.com/office/drawing/2014/main" id="{57325B8A-28BD-4A16-9C85-C1ED92665381}"/>
              </a:ext>
            </a:extLst>
          </p:cNvPr>
          <p:cNvSpPr>
            <a:spLocks noGrp="1"/>
          </p:cNvSpPr>
          <p:nvPr>
            <p:ph idx="1"/>
          </p:nvPr>
        </p:nvSpPr>
        <p:spPr>
          <a:xfrm>
            <a:off x="274320" y="1026160"/>
            <a:ext cx="11582400" cy="5831839"/>
          </a:xfrm>
        </p:spPr>
        <p:txBody>
          <a:bodyPr vert="horz" lIns="91440" tIns="45720" rIns="91440" bIns="45720" rtlCol="0" anchor="t">
            <a:noAutofit/>
          </a:bodyPr>
          <a:lstStyle/>
          <a:p>
            <a:pPr marL="0" indent="0">
              <a:buNone/>
            </a:pPr>
            <a:r>
              <a:rPr lang="en-US" sz="1500" i="1" dirty="0">
                <a:cs typeface="Calibri"/>
              </a:rPr>
              <a:t>Q. How will test preparation programs be able to reserve test seats for their participants before it is open to the public?</a:t>
            </a:r>
            <a:endParaRPr lang="en-US" sz="1500" i="1" dirty="0">
              <a:ea typeface="+mn-lt"/>
              <a:cs typeface="+mn-lt"/>
            </a:endParaRPr>
          </a:p>
          <a:p>
            <a:pPr marL="0" indent="0">
              <a:buNone/>
            </a:pPr>
            <a:r>
              <a:rPr lang="en-US" sz="1500" dirty="0">
                <a:cs typeface="Calibri"/>
              </a:rPr>
              <a:t>A. While also meeting requirements for publicly posted availability, test centers are encouraged to work with their affiliated HSE preparation programs to coordinate their exam availability.  Test Centers can create new testing availability at any time, this can be timed to align with HSE student readiness.  </a:t>
            </a:r>
            <a:endParaRPr lang="en-US" sz="1500" dirty="0">
              <a:ea typeface="+mn-lt"/>
              <a:cs typeface="+mn-lt"/>
            </a:endParaRPr>
          </a:p>
          <a:p>
            <a:pPr marL="0" indent="0">
              <a:buNone/>
            </a:pPr>
            <a:endParaRPr lang="en-US" sz="1500" dirty="0">
              <a:cs typeface="Calibri"/>
            </a:endParaRPr>
          </a:p>
          <a:p>
            <a:pPr marL="0" indent="0">
              <a:buNone/>
            </a:pPr>
            <a:r>
              <a:rPr lang="en-US" sz="1500" i="1" dirty="0">
                <a:cs typeface="Calibri"/>
              </a:rPr>
              <a:t>Q. Will NYSED be providing specific trainings for test examiners and administrators as they have in the past?</a:t>
            </a:r>
            <a:endParaRPr lang="en-US" sz="1500" i="1" dirty="0">
              <a:ea typeface="+mn-lt"/>
              <a:cs typeface="+mn-lt"/>
            </a:endParaRPr>
          </a:p>
          <a:p>
            <a:pPr marL="0" indent="0">
              <a:buNone/>
            </a:pPr>
            <a:r>
              <a:rPr lang="en-US" sz="1500" dirty="0">
                <a:cs typeface="Calibri"/>
              </a:rPr>
              <a:t>A. The HSE Office will be holding additional training sessions and Q&amp;A sessions over the next several months, as test centers continue to have questions about the transition to GED.  Please continue to monitor the HSE announcements page.  </a:t>
            </a:r>
          </a:p>
          <a:p>
            <a:pPr marL="0" indent="0">
              <a:buNone/>
            </a:pPr>
            <a:endParaRPr lang="en-US" sz="1500" dirty="0">
              <a:ea typeface="+mn-lt"/>
              <a:cs typeface="+mn-lt"/>
            </a:endParaRPr>
          </a:p>
          <a:p>
            <a:pPr marL="0" indent="0">
              <a:buNone/>
            </a:pPr>
            <a:r>
              <a:rPr lang="en-US" sz="1500" i="1" dirty="0">
                <a:cs typeface="Calibri"/>
              </a:rPr>
              <a:t>Q. I have a student whose class doesn't graduate until June 2021. Can I send the Age Eligibility Form in now?</a:t>
            </a:r>
            <a:endParaRPr lang="en-US" sz="1500" i="1" dirty="0">
              <a:ea typeface="+mn-lt"/>
              <a:cs typeface="+mn-lt"/>
            </a:endParaRPr>
          </a:p>
          <a:p>
            <a:pPr marL="0" indent="0" algn="l">
              <a:buNone/>
            </a:pPr>
            <a:r>
              <a:rPr lang="en-US" sz="1500" dirty="0">
                <a:cs typeface="Calibri"/>
              </a:rPr>
              <a:t>A. Age Eligibility forms should not be completed until the candidate is eligible to test, per the requirements outlined on the age eligibility form.  </a:t>
            </a:r>
            <a:r>
              <a:rPr lang="en-US" sz="1500" dirty="0"/>
              <a:t>Please view posted ppt presentations which explain age eligibility. A chart is posted on the HSE website which delineates regulations regarding age eligibility: </a:t>
            </a:r>
            <a:r>
              <a:rPr lang="en-US" sz="1500" dirty="0">
                <a:hlinkClick r:id="rId2"/>
              </a:rPr>
              <a:t>http://www.acces.nysed.gov/hse/taking-hsetasc-tests</a:t>
            </a:r>
            <a:r>
              <a:rPr lang="en-US" sz="1500" dirty="0"/>
              <a:t>. Please note that students must be age eligible, based on criteria referenced, when the application is submitted. </a:t>
            </a:r>
            <a:endParaRPr lang="en-US" sz="1500" dirty="0">
              <a:ea typeface="+mn-lt"/>
              <a:cs typeface="+mn-lt"/>
            </a:endParaRPr>
          </a:p>
          <a:p>
            <a:pPr marL="0" indent="0">
              <a:buNone/>
            </a:pPr>
            <a:endParaRPr lang="en-US" sz="1500" dirty="0">
              <a:cs typeface="Calibri"/>
            </a:endParaRPr>
          </a:p>
          <a:p>
            <a:pPr marL="0" indent="0">
              <a:buNone/>
            </a:pPr>
            <a:r>
              <a:rPr lang="en-US" sz="1500" i="1" dirty="0">
                <a:cs typeface="Calibri"/>
              </a:rPr>
              <a:t>Q. I understand that transcripts will no longer be automatically sent when an examinee takes a subject test. Test taker can check their scores in their GED account. Transcripts will be sent when diplomas are awarded. Will an examinee still receive a transcript for the Application R (NYSED Regents-HSE Pathway to an HSE diploma), </a:t>
            </a:r>
            <a:r>
              <a:rPr lang="en-US" sz="1500" dirty="0">
                <a:cs typeface="Calibri"/>
              </a:rPr>
              <a:t>if they still need to pass additional GED subject test?</a:t>
            </a:r>
            <a:endParaRPr lang="en-US" sz="1500" dirty="0">
              <a:ea typeface="+mn-lt"/>
              <a:cs typeface="+mn-lt"/>
            </a:endParaRPr>
          </a:p>
          <a:p>
            <a:pPr marL="0" indent="0">
              <a:buNone/>
            </a:pPr>
            <a:r>
              <a:rPr lang="en-US" sz="1500" dirty="0">
                <a:cs typeface="Calibri"/>
              </a:rPr>
              <a:t>A. Yes, official transcripts will continue to be mailed if a test taker submitted an Application R and also earned subtest credit through a GED subject test.   Any questions about R applications, or the digital submission process of R applications, can be sent to </a:t>
            </a:r>
            <a:r>
              <a:rPr lang="en-US" sz="1500" dirty="0">
                <a:cs typeface="Calibri"/>
                <a:hlinkClick r:id="rId3"/>
              </a:rPr>
              <a:t>HSERAPP@nysed.gov</a:t>
            </a:r>
            <a:r>
              <a:rPr lang="en-US" sz="1500" dirty="0">
                <a:cs typeface="Calibri"/>
              </a:rPr>
              <a:t>.    </a:t>
            </a:r>
          </a:p>
        </p:txBody>
      </p:sp>
    </p:spTree>
    <p:extLst>
      <p:ext uri="{BB962C8B-B14F-4D97-AF65-F5344CB8AC3E}">
        <p14:creationId xmlns:p14="http://schemas.microsoft.com/office/powerpoint/2010/main" val="11777054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A8780C-D299-4D19-AE97-5AEF9CD5D548}"/>
              </a:ext>
            </a:extLst>
          </p:cNvPr>
          <p:cNvSpPr>
            <a:spLocks noGrp="1"/>
          </p:cNvSpPr>
          <p:nvPr>
            <p:ph type="ctrTitle"/>
          </p:nvPr>
        </p:nvSpPr>
        <p:spPr>
          <a:xfrm>
            <a:off x="1524000" y="213361"/>
            <a:ext cx="9144000" cy="1126341"/>
          </a:xfrm>
        </p:spPr>
        <p:txBody>
          <a:bodyPr>
            <a:noAutofit/>
          </a:bodyPr>
          <a:lstStyle/>
          <a:p>
            <a:r>
              <a:rPr lang="en-US" sz="4400" dirty="0">
                <a:ea typeface="+mj-lt"/>
                <a:cs typeface="+mj-lt"/>
              </a:rPr>
              <a:t>Additional Questions for NYSED</a:t>
            </a:r>
            <a:endParaRPr lang="en-US" sz="4400" dirty="0"/>
          </a:p>
        </p:txBody>
      </p:sp>
      <p:sp>
        <p:nvSpPr>
          <p:cNvPr id="3" name="Subtitle 2">
            <a:extLst>
              <a:ext uri="{FF2B5EF4-FFF2-40B4-BE49-F238E27FC236}">
                <a16:creationId xmlns:a16="http://schemas.microsoft.com/office/drawing/2014/main" id="{6EC1A887-C2CC-4DC1-BC0B-7A14D3F46B9C}"/>
              </a:ext>
            </a:extLst>
          </p:cNvPr>
          <p:cNvSpPr>
            <a:spLocks noGrp="1"/>
          </p:cNvSpPr>
          <p:nvPr>
            <p:ph type="subTitle" idx="1"/>
          </p:nvPr>
        </p:nvSpPr>
        <p:spPr>
          <a:xfrm>
            <a:off x="223520" y="1339702"/>
            <a:ext cx="11724640" cy="5304937"/>
          </a:xfrm>
        </p:spPr>
        <p:txBody>
          <a:bodyPr>
            <a:normAutofit fontScale="92500" lnSpcReduction="10000"/>
          </a:bodyPr>
          <a:lstStyle/>
          <a:p>
            <a:pPr algn="l"/>
            <a:r>
              <a:rPr lang="en-US" sz="1500" i="1" dirty="0"/>
              <a:t>Q. How is the no show policy enforced?  What happens if an examinee had an emergency?</a:t>
            </a:r>
          </a:p>
          <a:p>
            <a:pPr algn="l"/>
            <a:r>
              <a:rPr lang="en-US" sz="1500" dirty="0"/>
              <a:t>A. No show students – Students who schedule a GED subject test and cannot take it, must cancel through their  online account, up until midnight for a test  scheduled the next day.  Instructions for doing this are outlined when an examinee registers.  “No shows” will need to wait 60 days before retesting.  Emergencies that occur the day of the test will be resolved, based on supporting documentation.  Examinees should reach out to GED customer service if such an emergency occurs.   </a:t>
            </a:r>
          </a:p>
          <a:p>
            <a:pPr algn="l"/>
            <a:r>
              <a:rPr lang="en-US" sz="1500" i="1" dirty="0"/>
              <a:t>Q. Can examinees use their own calculators?</a:t>
            </a:r>
          </a:p>
          <a:p>
            <a:pPr algn="l"/>
            <a:r>
              <a:rPr lang="en-US" sz="1500" dirty="0"/>
              <a:t>A. If students would prefer to use a handheld calculator, instead of the on-screen calculator, they may use the TI-30XS calculator.  This is the same calculator that was used previously for the TASC exam.</a:t>
            </a:r>
          </a:p>
          <a:p>
            <a:pPr algn="l"/>
            <a:r>
              <a:rPr lang="en-US" sz="1500" i="1" dirty="0"/>
              <a:t>Q. Do passing TASC subtest scores expire?</a:t>
            </a:r>
          </a:p>
          <a:p>
            <a:pPr algn="l"/>
            <a:r>
              <a:rPr lang="en-US" sz="1500" dirty="0"/>
              <a:t>A. Grandfathering of TASC and GED scores – Please visit: </a:t>
            </a:r>
            <a:r>
              <a:rPr lang="en-US" sz="1500" dirty="0">
                <a:hlinkClick r:id="rId2"/>
              </a:rPr>
              <a:t>http://www.acces.nysed.gov/hse/early-access-unofficial-scores</a:t>
            </a:r>
            <a:r>
              <a:rPr lang="en-US" sz="1500" dirty="0"/>
              <a:t>.  No changes are anticipated. </a:t>
            </a:r>
          </a:p>
          <a:p>
            <a:pPr algn="l"/>
            <a:r>
              <a:rPr lang="en-US" sz="1500" i="1" dirty="0"/>
              <a:t>Q. When will the reimbursement rate change for test centers  which receive reimbursement for administering HSE exams?</a:t>
            </a:r>
          </a:p>
          <a:p>
            <a:pPr algn="l"/>
            <a:r>
              <a:rPr lang="en-US" sz="1500" dirty="0"/>
              <a:t>A. Reimbursement for Administering Exam – Please review ppt on Reimbursement for 2022 and visit HSE website for posted, required forms. Reimbursed sites can use their reimbursement funds towards the purchase of the $450 camera security package. The Reimbursement RFP for 2023 is currently being developed. </a:t>
            </a:r>
          </a:p>
          <a:p>
            <a:pPr algn="l"/>
            <a:r>
              <a:rPr lang="en-US" sz="1500" i="1" dirty="0"/>
              <a:t>Q. How do we enforce COVID restrictions?</a:t>
            </a:r>
          </a:p>
          <a:p>
            <a:pPr algn="l"/>
            <a:r>
              <a:rPr lang="en-US" sz="1500" dirty="0"/>
              <a:t>It is important that all state and local COVID precautions be followed.  Examinees receive a COVID statement when scheduling their exam, advising them to contact the test center directly to confirm all COVID related policies are followed.  Test Centers have the option of sending out communications to those examinees that schedule an exam with their test center, as may have been done in the past.   </a:t>
            </a:r>
          </a:p>
          <a:p>
            <a:pPr algn="l"/>
            <a:r>
              <a:rPr lang="en-US" sz="1500" i="1" dirty="0"/>
              <a:t>Q. What forms do test center staff have to send to NYSED after the test?</a:t>
            </a:r>
          </a:p>
          <a:p>
            <a:pPr algn="l"/>
            <a:r>
              <a:rPr lang="en-US" sz="1500" dirty="0"/>
              <a:t>A. Several updated forms are found on </a:t>
            </a:r>
            <a:r>
              <a:rPr lang="en-US" sz="1500" dirty="0">
                <a:hlinkClick r:id="rId3"/>
              </a:rPr>
              <a:t>http://www.acces.nysed.gov/hse/test-center-forms</a:t>
            </a:r>
            <a:r>
              <a:rPr lang="en-US" sz="1500" dirty="0"/>
              <a:t>.  The HSE staff will provide instructions on the website, and address in future information sessions.  Please continue to use the links for all forms and applications, as forms may be updated.  Signature cards are no longer necessary for CBT testing.     </a:t>
            </a:r>
          </a:p>
        </p:txBody>
      </p:sp>
    </p:spTree>
    <p:extLst>
      <p:ext uri="{BB962C8B-B14F-4D97-AF65-F5344CB8AC3E}">
        <p14:creationId xmlns:p14="http://schemas.microsoft.com/office/powerpoint/2010/main" val="27939601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E546AC-C13D-4CB2-9ACB-7ED451340ED7}"/>
              </a:ext>
            </a:extLst>
          </p:cNvPr>
          <p:cNvSpPr>
            <a:spLocks noGrp="1"/>
          </p:cNvSpPr>
          <p:nvPr>
            <p:ph type="ctrTitle"/>
          </p:nvPr>
        </p:nvSpPr>
        <p:spPr>
          <a:xfrm>
            <a:off x="609600" y="308344"/>
            <a:ext cx="10515600" cy="1956391"/>
          </a:xfrm>
        </p:spPr>
        <p:txBody>
          <a:bodyPr>
            <a:normAutofit fontScale="90000"/>
          </a:bodyPr>
          <a:lstStyle/>
          <a:p>
            <a:br>
              <a:rPr lang="en-US" sz="3600" dirty="0"/>
            </a:br>
            <a:r>
              <a:rPr lang="en-US" sz="2400" b="1" dirty="0"/>
              <a:t>NYSED HSE Office: </a:t>
            </a:r>
            <a:r>
              <a:rPr lang="en-US" sz="2400" b="1" dirty="0">
                <a:hlinkClick r:id="rId2"/>
              </a:rPr>
              <a:t>http://www.acces.nysed.gov/hse/high-school-equivalency-hse</a:t>
            </a:r>
            <a:br>
              <a:rPr lang="en-US" sz="2400" b="1" dirty="0"/>
            </a:br>
            <a:br>
              <a:rPr lang="en-US" sz="2400" b="1" dirty="0"/>
            </a:br>
            <a:r>
              <a:rPr lang="en-US" sz="2400" b="1" dirty="0"/>
              <a:t>GEDTS: </a:t>
            </a:r>
            <a:r>
              <a:rPr lang="en-US" sz="2400" b="1" dirty="0">
                <a:hlinkClick r:id="rId3"/>
              </a:rPr>
              <a:t>http://www.ged.com</a:t>
            </a:r>
            <a:br>
              <a:rPr lang="en-US" sz="2400" dirty="0"/>
            </a:br>
            <a:br>
              <a:rPr lang="en-US" sz="2400" dirty="0"/>
            </a:br>
            <a:br>
              <a:rPr lang="en-US" sz="2400" dirty="0"/>
            </a:br>
            <a:endParaRPr lang="en-US" sz="2400" dirty="0"/>
          </a:p>
        </p:txBody>
      </p:sp>
      <p:sp>
        <p:nvSpPr>
          <p:cNvPr id="3" name="Subtitle 2">
            <a:extLst>
              <a:ext uri="{FF2B5EF4-FFF2-40B4-BE49-F238E27FC236}">
                <a16:creationId xmlns:a16="http://schemas.microsoft.com/office/drawing/2014/main" id="{EAF74CB0-B344-4E37-A957-78E0B9C7C535}"/>
              </a:ext>
            </a:extLst>
          </p:cNvPr>
          <p:cNvSpPr>
            <a:spLocks noGrp="1"/>
          </p:cNvSpPr>
          <p:nvPr>
            <p:ph type="subTitle" idx="1"/>
          </p:nvPr>
        </p:nvSpPr>
        <p:spPr>
          <a:xfrm>
            <a:off x="355600" y="1456660"/>
            <a:ext cx="11755120" cy="5539563"/>
          </a:xfrm>
        </p:spPr>
        <p:txBody>
          <a:bodyPr>
            <a:normAutofit fontScale="40000" lnSpcReduction="20000"/>
          </a:bodyPr>
          <a:lstStyle/>
          <a:p>
            <a:endParaRPr lang="en-US" sz="4300" dirty="0"/>
          </a:p>
          <a:p>
            <a:pPr algn="l"/>
            <a:r>
              <a:rPr lang="en-US" sz="4300" dirty="0"/>
              <a:t>Please continue to review the power point presentations and documents posted on the NYSED HSE Office Announcements page, the HSE Office website (under HSE Exam) and the GED website. See above. Many of the questions submitted are addressed in the ppts. Thank you.</a:t>
            </a:r>
          </a:p>
          <a:p>
            <a:pPr algn="l"/>
            <a:endParaRPr lang="en-US" sz="4300" dirty="0"/>
          </a:p>
          <a:p>
            <a:pPr algn="l"/>
            <a:r>
              <a:rPr lang="en-US" sz="4300" dirty="0"/>
              <a:t>Introductory comments and overview of today’s session.</a:t>
            </a:r>
          </a:p>
          <a:p>
            <a:pPr algn="l"/>
            <a:endParaRPr lang="en-US" sz="4300" dirty="0"/>
          </a:p>
          <a:p>
            <a:pPr algn="l"/>
            <a:r>
              <a:rPr lang="en-US" sz="4300" dirty="0">
                <a:ea typeface="Calibri" panose="020F0502020204030204" pitchFamily="34" charset="0"/>
              </a:rPr>
              <a:t>Additionally, there will be information sessions over the next few weeks for:</a:t>
            </a:r>
          </a:p>
          <a:p>
            <a:pPr algn="l"/>
            <a:endParaRPr lang="en-US" sz="4300" dirty="0">
              <a:ea typeface="Calibri" panose="020F0502020204030204" pitchFamily="34" charset="0"/>
            </a:endParaRPr>
          </a:p>
          <a:p>
            <a:pPr algn="l"/>
            <a:r>
              <a:rPr lang="en-US" sz="4300" dirty="0">
                <a:ea typeface="Calibri" panose="020F0502020204030204" pitchFamily="34" charset="0"/>
              </a:rPr>
              <a:t>NYSED Test centers - Accommodations; NYSED HSE Coordinator and Examiner (Annual Renewal Training); and any other issues and questions that still need clarification</a:t>
            </a:r>
          </a:p>
          <a:p>
            <a:pPr algn="l"/>
            <a:r>
              <a:rPr lang="en-US" sz="4300" dirty="0">
                <a:effectLst/>
                <a:ea typeface="Calibri" panose="020F0502020204030204" pitchFamily="34" charset="0"/>
              </a:rPr>
              <a:t>NYSED AEPP funded preparation programs  - Informational sessions will be provided through the RAENs in coordination with GEDTS </a:t>
            </a:r>
          </a:p>
          <a:p>
            <a:pPr algn="l"/>
            <a:endParaRPr lang="en-US" sz="4300" dirty="0"/>
          </a:p>
          <a:p>
            <a:pPr algn="l"/>
            <a:r>
              <a:rPr lang="en-US" sz="4300" dirty="0"/>
              <a:t>NYSED  - Moving toward goal of enhanced CBT for NYS GED Test Centers</a:t>
            </a:r>
          </a:p>
          <a:p>
            <a:pPr algn="l"/>
            <a:r>
              <a:rPr lang="en-US" sz="4300" dirty="0"/>
              <a:t>Posted on </a:t>
            </a:r>
            <a:r>
              <a:rPr lang="en-US" sz="4300" b="0" i="0" cap="all" dirty="0">
                <a:effectLst/>
              </a:rPr>
              <a:t>1/19/22: </a:t>
            </a:r>
            <a:r>
              <a:rPr lang="en-US" sz="4300" b="0" i="0" u="none" strike="noStrike" dirty="0">
                <a:solidFill>
                  <a:srgbClr val="5D5D5D"/>
                </a:solidFill>
                <a:effectLst/>
                <a:hlinkClick r:id="rId4"/>
              </a:rPr>
              <a:t>Expanded High School Equivalency Testing Options to Be Available in 2022 and Beyond</a:t>
            </a:r>
            <a:endParaRPr lang="en-US" sz="4300" b="0" i="0" dirty="0">
              <a:solidFill>
                <a:srgbClr val="000000"/>
              </a:solidFill>
              <a:effectLst/>
            </a:endParaRPr>
          </a:p>
          <a:p>
            <a:pPr algn="l"/>
            <a:endParaRPr lang="en-US" sz="4300" dirty="0"/>
          </a:p>
          <a:p>
            <a:pPr algn="l"/>
            <a:r>
              <a:rPr lang="en-US" sz="4300" dirty="0"/>
              <a:t>Review of the roles and titles of test center staff – Addressed in ppt presentations. </a:t>
            </a:r>
          </a:p>
          <a:p>
            <a:pPr algn="l"/>
            <a:r>
              <a:rPr lang="en-US" sz="4300" dirty="0"/>
              <a:t>See HSE Website: </a:t>
            </a:r>
            <a:r>
              <a:rPr lang="en-US" sz="4300" b="0" i="0" dirty="0">
                <a:solidFill>
                  <a:srgbClr val="5D5D5D"/>
                </a:solidFill>
                <a:effectLst/>
              </a:rPr>
              <a:t>HSE Test Center Coordinators and Examiners at </a:t>
            </a:r>
            <a:r>
              <a:rPr lang="en-US" sz="4300" dirty="0"/>
              <a:t> </a:t>
            </a:r>
            <a:r>
              <a:rPr lang="en-US" sz="4300" dirty="0">
                <a:hlinkClick r:id="rId5"/>
              </a:rPr>
              <a:t>http://www.acces.nysed.gov/hse/hse-test-center-coordinators-and-examiners</a:t>
            </a:r>
            <a:endParaRPr lang="en-US" sz="4300" dirty="0"/>
          </a:p>
          <a:p>
            <a:pPr algn="l"/>
            <a:endParaRPr lang="en-US" sz="3700" dirty="0"/>
          </a:p>
          <a:p>
            <a:pPr algn="l"/>
            <a:endParaRPr lang="en-US" dirty="0"/>
          </a:p>
        </p:txBody>
      </p:sp>
    </p:spTree>
    <p:extLst>
      <p:ext uri="{BB962C8B-B14F-4D97-AF65-F5344CB8AC3E}">
        <p14:creationId xmlns:p14="http://schemas.microsoft.com/office/powerpoint/2010/main" val="15371382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2"/>
          <p:cNvSpPr>
            <a:spLocks noGrp="1"/>
          </p:cNvSpPr>
          <p:nvPr>
            <p:ph type="title"/>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p>
            <a:r>
              <a:rPr lang="en-GB" sz="3200" dirty="0">
                <a:latin typeface="Arial Bold" charset="0"/>
                <a:cs typeface="Arial Bold" charset="0"/>
              </a:rPr>
              <a:t>How to Become a GED Test </a:t>
            </a:r>
            <a:r>
              <a:rPr lang="en-GB" sz="3200" dirty="0" err="1">
                <a:latin typeface="Arial Bold" charset="0"/>
                <a:cs typeface="Arial Bold" charset="0"/>
              </a:rPr>
              <a:t>Center</a:t>
            </a:r>
            <a:r>
              <a:rPr lang="en-GB" sz="3200" dirty="0">
                <a:latin typeface="Arial Bold" charset="0"/>
                <a:cs typeface="Arial Bold" charset="0"/>
              </a:rPr>
              <a:t>: High Level Overview </a:t>
            </a:r>
            <a:endParaRPr lang="en-US" sz="3200" dirty="0">
              <a:latin typeface="Arial Bold" charset="0"/>
              <a:cs typeface="Arial Bold" charset="0"/>
            </a:endParaRPr>
          </a:p>
        </p:txBody>
      </p:sp>
      <p:sp>
        <p:nvSpPr>
          <p:cNvPr id="2" name="Content Placeholder 1"/>
          <p:cNvSpPr>
            <a:spLocks noGrp="1"/>
          </p:cNvSpPr>
          <p:nvPr>
            <p:ph idx="1"/>
          </p:nvPr>
        </p:nvSpPr>
        <p:spPr>
          <a:xfrm>
            <a:off x="1981200" y="1351041"/>
            <a:ext cx="8229600" cy="4617147"/>
          </a:xfrm>
        </p:spPr>
        <p:txBody>
          <a:bodyPr>
            <a:normAutofit fontScale="92500"/>
          </a:bodyPr>
          <a:lstStyle/>
          <a:p>
            <a:r>
              <a:rPr lang="en-US" sz="2400" dirty="0"/>
              <a:t>Test center initiates process by completing a brief online application found here – “Fill out an Application”: </a:t>
            </a:r>
            <a:r>
              <a:rPr lang="en-US" sz="2400" dirty="0">
                <a:hlinkClick r:id="rId3"/>
              </a:rPr>
              <a:t>https://bit.ly/3qq4dkh</a:t>
            </a:r>
            <a:endParaRPr lang="en-US" sz="2400" dirty="0"/>
          </a:p>
          <a:p>
            <a:pPr marL="0" indent="0">
              <a:buNone/>
            </a:pPr>
            <a:endParaRPr lang="en-US" sz="2400" dirty="0"/>
          </a:p>
          <a:p>
            <a:r>
              <a:rPr lang="en-US" sz="2400" dirty="0"/>
              <a:t>Review &amp; sign test center agreement and submit required photos </a:t>
            </a:r>
          </a:p>
          <a:p>
            <a:endParaRPr lang="en-US" sz="2400" dirty="0"/>
          </a:p>
          <a:p>
            <a:r>
              <a:rPr lang="en-US" sz="2400" dirty="0"/>
              <a:t>Install Pearson VUE testing software </a:t>
            </a:r>
          </a:p>
          <a:p>
            <a:endParaRPr lang="en-US" sz="2400" dirty="0"/>
          </a:p>
          <a:p>
            <a:r>
              <a:rPr lang="en-US" sz="2400" dirty="0"/>
              <a:t>Test administrators/examiners take Pearson VUE Proctor Certification Exam. </a:t>
            </a:r>
          </a:p>
          <a:p>
            <a:pPr marL="0" indent="0">
              <a:buNone/>
            </a:pPr>
            <a:endParaRPr lang="en-US" sz="2400" dirty="0"/>
          </a:p>
          <a:p>
            <a:r>
              <a:rPr lang="en-US" sz="2400" dirty="0"/>
              <a:t>Test Center is activated for testing </a:t>
            </a:r>
          </a:p>
          <a:p>
            <a:pPr marL="0" indent="0">
              <a:buNone/>
            </a:pPr>
            <a:endParaRPr lang="en-US" sz="2400" dirty="0"/>
          </a:p>
          <a:p>
            <a:pPr marL="0" indent="0">
              <a:buNone/>
            </a:pPr>
            <a:endParaRPr lang="en-US" sz="2400" dirty="0"/>
          </a:p>
          <a:p>
            <a:pPr marL="0" indent="0">
              <a:buNone/>
            </a:pPr>
            <a:endParaRPr lang="en-US" sz="2400" dirty="0"/>
          </a:p>
          <a:p>
            <a:pPr marL="0" indent="0">
              <a:buNone/>
            </a:pPr>
            <a:endParaRPr lang="en-US" sz="2400" dirty="0"/>
          </a:p>
        </p:txBody>
      </p:sp>
      <p:sp>
        <p:nvSpPr>
          <p:cNvPr id="13315" name="Slide Number Placeholder 3"/>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C83C5F84-6D5C-CC41-9BD0-D789A9D0C29A}" type="slidenum">
              <a:rPr lang="en-US">
                <a:solidFill>
                  <a:srgbClr val="898989"/>
                </a:solidFill>
              </a:rPr>
              <a:pPr eaLnBrk="1" hangingPunct="1"/>
              <a:t>3</a:t>
            </a:fld>
            <a:endParaRPr lang="en-US">
              <a:solidFill>
                <a:srgbClr val="898989"/>
              </a:solidFill>
            </a:endParaRPr>
          </a:p>
        </p:txBody>
      </p:sp>
    </p:spTree>
    <p:extLst>
      <p:ext uri="{BB962C8B-B14F-4D97-AF65-F5344CB8AC3E}">
        <p14:creationId xmlns:p14="http://schemas.microsoft.com/office/powerpoint/2010/main" val="1755849838"/>
      </p:ext>
    </p:ext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2"/>
          <p:cNvSpPr>
            <a:spLocks noGrp="1"/>
          </p:cNvSpPr>
          <p:nvPr>
            <p:ph type="title"/>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p>
            <a:r>
              <a:rPr lang="en-GB" sz="3200" dirty="0">
                <a:latin typeface="Arial Bold" charset="0"/>
                <a:cs typeface="Arial Bold" charset="0"/>
              </a:rPr>
              <a:t>Security Kit </a:t>
            </a:r>
            <a:endParaRPr lang="en-US" sz="3200" dirty="0">
              <a:latin typeface="Arial Bold" charset="0"/>
              <a:cs typeface="Arial Bold" charset="0"/>
            </a:endParaRPr>
          </a:p>
        </p:txBody>
      </p:sp>
      <p:sp>
        <p:nvSpPr>
          <p:cNvPr id="2" name="Content Placeholder 1"/>
          <p:cNvSpPr>
            <a:spLocks noGrp="1"/>
          </p:cNvSpPr>
          <p:nvPr>
            <p:ph idx="1"/>
          </p:nvPr>
        </p:nvSpPr>
        <p:spPr>
          <a:xfrm>
            <a:off x="1981200" y="1351041"/>
            <a:ext cx="8229600" cy="4617147"/>
          </a:xfrm>
        </p:spPr>
        <p:txBody>
          <a:bodyPr>
            <a:normAutofit/>
          </a:bodyPr>
          <a:lstStyle/>
          <a:p>
            <a:r>
              <a:rPr lang="en-GB" sz="2400" dirty="0"/>
              <a:t>Security kit – all test </a:t>
            </a:r>
            <a:r>
              <a:rPr lang="en-GB" sz="2400" dirty="0" err="1"/>
              <a:t>centers</a:t>
            </a:r>
            <a:r>
              <a:rPr lang="en-GB" sz="2400" dirty="0"/>
              <a:t> must purchase a security kit which consists of 2 digital cameras and digital signature pad. </a:t>
            </a:r>
          </a:p>
          <a:p>
            <a:pPr marL="0" indent="0">
              <a:buNone/>
            </a:pPr>
            <a:endParaRPr lang="en-GB" sz="2400" dirty="0"/>
          </a:p>
          <a:p>
            <a:pPr lvl="1"/>
            <a:r>
              <a:rPr lang="en-GB" sz="2100" dirty="0"/>
              <a:t>Security kits can be purchased via Pearson VUE or elsewhere as long as test </a:t>
            </a:r>
            <a:r>
              <a:rPr lang="en-GB" sz="2100" dirty="0" err="1"/>
              <a:t>center</a:t>
            </a:r>
            <a:r>
              <a:rPr lang="en-GB" sz="2100" dirty="0"/>
              <a:t> purchases specific model of camera/pad. Model #s available in Technology Requirements document. </a:t>
            </a:r>
          </a:p>
          <a:p>
            <a:pPr marL="0" indent="0">
              <a:buNone/>
            </a:pPr>
            <a:endParaRPr lang="en-GB" sz="2400" dirty="0"/>
          </a:p>
          <a:p>
            <a:pPr lvl="1"/>
            <a:r>
              <a:rPr lang="en-GB" sz="2100" dirty="0"/>
              <a:t>Cost of security kit is $450 if purchased via Pearson VUE (one time cost). </a:t>
            </a:r>
          </a:p>
          <a:p>
            <a:pPr marL="0" indent="0">
              <a:buNone/>
            </a:pPr>
            <a:endParaRPr lang="en-GB" sz="2400" dirty="0"/>
          </a:p>
          <a:p>
            <a:endParaRPr lang="en-GB" sz="2400" dirty="0"/>
          </a:p>
          <a:p>
            <a:endParaRPr lang="en-US" sz="2400" dirty="0"/>
          </a:p>
        </p:txBody>
      </p:sp>
      <p:sp>
        <p:nvSpPr>
          <p:cNvPr id="13315" name="Slide Number Placeholder 3"/>
          <p:cNvSpPr>
            <a:spLocks noGrp="1"/>
          </p:cNvSpPr>
          <p:nvPr>
            <p:ph type="sldNum" sz="quarter" idx="12"/>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C83C5F84-6D5C-CC41-9BD0-D789A9D0C29A}" type="slidenum">
              <a:rPr lang="en-US">
                <a:solidFill>
                  <a:srgbClr val="898989"/>
                </a:solidFill>
              </a:rPr>
              <a:pPr eaLnBrk="1" hangingPunct="1"/>
              <a:t>4</a:t>
            </a:fld>
            <a:endParaRPr lang="en-US">
              <a:solidFill>
                <a:srgbClr val="898989"/>
              </a:solidFill>
            </a:endParaRPr>
          </a:p>
        </p:txBody>
      </p:sp>
    </p:spTree>
    <p:extLst>
      <p:ext uri="{BB962C8B-B14F-4D97-AF65-F5344CB8AC3E}">
        <p14:creationId xmlns:p14="http://schemas.microsoft.com/office/powerpoint/2010/main" val="2476182425"/>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D38684-5A67-4AB1-AA4F-E84701BC17C7}"/>
              </a:ext>
            </a:extLst>
          </p:cNvPr>
          <p:cNvSpPr>
            <a:spLocks noGrp="1"/>
          </p:cNvSpPr>
          <p:nvPr>
            <p:ph type="title"/>
          </p:nvPr>
        </p:nvSpPr>
        <p:spPr/>
        <p:txBody>
          <a:bodyPr/>
          <a:lstStyle/>
          <a:p>
            <a:r>
              <a:rPr lang="en-GB" dirty="0"/>
              <a:t>How </a:t>
            </a:r>
            <a:r>
              <a:rPr lang="en-GB" dirty="0" err="1"/>
              <a:t>Centers</a:t>
            </a:r>
            <a:r>
              <a:rPr lang="en-GB" dirty="0"/>
              <a:t> Will Set Their GED Test Schedule </a:t>
            </a:r>
            <a:endParaRPr lang="en-US" dirty="0"/>
          </a:p>
        </p:txBody>
      </p:sp>
      <p:sp>
        <p:nvSpPr>
          <p:cNvPr id="3" name="Content Placeholder 2">
            <a:extLst>
              <a:ext uri="{FF2B5EF4-FFF2-40B4-BE49-F238E27FC236}">
                <a16:creationId xmlns:a16="http://schemas.microsoft.com/office/drawing/2014/main" id="{AF849BC2-39E5-4A07-9FF7-BB52542792B6}"/>
              </a:ext>
            </a:extLst>
          </p:cNvPr>
          <p:cNvSpPr>
            <a:spLocks noGrp="1"/>
          </p:cNvSpPr>
          <p:nvPr>
            <p:ph idx="1"/>
          </p:nvPr>
        </p:nvSpPr>
        <p:spPr/>
        <p:txBody>
          <a:bodyPr>
            <a:normAutofit fontScale="92500"/>
          </a:bodyPr>
          <a:lstStyle/>
          <a:p>
            <a:r>
              <a:rPr lang="en-GB" dirty="0"/>
              <a:t>Test </a:t>
            </a:r>
            <a:r>
              <a:rPr lang="en-GB" dirty="0" err="1"/>
              <a:t>centers</a:t>
            </a:r>
            <a:r>
              <a:rPr lang="en-GB" dirty="0"/>
              <a:t> will use the Pearson VUE system called Site Manager to set their available testing days/hours </a:t>
            </a:r>
          </a:p>
          <a:p>
            <a:pPr marL="0" indent="0">
              <a:buNone/>
            </a:pPr>
            <a:endParaRPr lang="en-GB" dirty="0"/>
          </a:p>
          <a:p>
            <a:r>
              <a:rPr lang="en-GB" dirty="0"/>
              <a:t>Students scheduling their GED tests at ged.com will see each </a:t>
            </a:r>
            <a:r>
              <a:rPr lang="en-GB" dirty="0" err="1"/>
              <a:t>center’s</a:t>
            </a:r>
            <a:r>
              <a:rPr lang="en-GB" dirty="0"/>
              <a:t> schedule and can choose accordingly </a:t>
            </a:r>
          </a:p>
          <a:p>
            <a:endParaRPr lang="en-GB" dirty="0"/>
          </a:p>
          <a:p>
            <a:r>
              <a:rPr lang="en-GB" dirty="0"/>
              <a:t>Pearson VUE test software handles the scheduling logistics, e.g. a student scheduling a 2 hour math test won’t be able to schedule the test starting at 3pm if the test </a:t>
            </a:r>
            <a:r>
              <a:rPr lang="en-GB" dirty="0" err="1"/>
              <a:t>center</a:t>
            </a:r>
            <a:r>
              <a:rPr lang="en-GB" dirty="0"/>
              <a:t> closes at 4 pm or if a student is allowed extra time based on an accommodation this is all handled by the scheduling system. </a:t>
            </a:r>
          </a:p>
          <a:p>
            <a:pPr marL="0" indent="0">
              <a:buNone/>
            </a:pPr>
            <a:endParaRPr lang="en-GB" dirty="0"/>
          </a:p>
          <a:p>
            <a:pPr marL="0" indent="0">
              <a:buNone/>
            </a:pPr>
            <a:endParaRPr lang="en-US" dirty="0"/>
          </a:p>
        </p:txBody>
      </p:sp>
      <p:sp>
        <p:nvSpPr>
          <p:cNvPr id="4" name="Slide Number Placeholder 3">
            <a:extLst>
              <a:ext uri="{FF2B5EF4-FFF2-40B4-BE49-F238E27FC236}">
                <a16:creationId xmlns:a16="http://schemas.microsoft.com/office/drawing/2014/main" id="{5494669F-650D-4C98-9471-A6FB578746A0}"/>
              </a:ext>
            </a:extLst>
          </p:cNvPr>
          <p:cNvSpPr>
            <a:spLocks noGrp="1"/>
          </p:cNvSpPr>
          <p:nvPr>
            <p:ph type="sldNum" sz="quarter" idx="12"/>
          </p:nvPr>
        </p:nvSpPr>
        <p:spPr/>
        <p:txBody>
          <a:bodyPr/>
          <a:lstStyle/>
          <a:p>
            <a:fld id="{BAE26A2A-DE5F-EA41-900F-AB5C4F1D9848}" type="slidenum">
              <a:rPr lang="en-US" smtClean="0"/>
              <a:t>5</a:t>
            </a:fld>
            <a:endParaRPr lang="en-US"/>
          </a:p>
        </p:txBody>
      </p:sp>
    </p:spTree>
    <p:extLst>
      <p:ext uri="{BB962C8B-B14F-4D97-AF65-F5344CB8AC3E}">
        <p14:creationId xmlns:p14="http://schemas.microsoft.com/office/powerpoint/2010/main" val="182056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2491D4-AEFB-4BB7-BD50-2D70CDD01F28}"/>
              </a:ext>
            </a:extLst>
          </p:cNvPr>
          <p:cNvSpPr>
            <a:spLocks noGrp="1"/>
          </p:cNvSpPr>
          <p:nvPr>
            <p:ph type="title"/>
          </p:nvPr>
        </p:nvSpPr>
        <p:spPr/>
        <p:txBody>
          <a:bodyPr/>
          <a:lstStyle/>
          <a:p>
            <a:r>
              <a:rPr lang="en-GB" dirty="0"/>
              <a:t>Scheduling Flow </a:t>
            </a:r>
            <a:endParaRPr lang="en-US" dirty="0"/>
          </a:p>
        </p:txBody>
      </p:sp>
      <p:pic>
        <p:nvPicPr>
          <p:cNvPr id="6" name="Content Placeholder 5">
            <a:extLst>
              <a:ext uri="{FF2B5EF4-FFF2-40B4-BE49-F238E27FC236}">
                <a16:creationId xmlns:a16="http://schemas.microsoft.com/office/drawing/2014/main" id="{1DE66802-95E7-4795-A78D-7943D6C73411}"/>
              </a:ext>
            </a:extLst>
          </p:cNvPr>
          <p:cNvPicPr>
            <a:picLocks noGrp="1" noChangeAspect="1"/>
          </p:cNvPicPr>
          <p:nvPr>
            <p:ph idx="1"/>
          </p:nvPr>
        </p:nvPicPr>
        <p:blipFill>
          <a:blip r:embed="rId2"/>
          <a:stretch>
            <a:fillRect/>
          </a:stretch>
        </p:blipFill>
        <p:spPr>
          <a:xfrm>
            <a:off x="1836067" y="1825626"/>
            <a:ext cx="8492878" cy="4048125"/>
          </a:xfrm>
        </p:spPr>
      </p:pic>
      <p:sp>
        <p:nvSpPr>
          <p:cNvPr id="4" name="Slide Number Placeholder 3">
            <a:extLst>
              <a:ext uri="{FF2B5EF4-FFF2-40B4-BE49-F238E27FC236}">
                <a16:creationId xmlns:a16="http://schemas.microsoft.com/office/drawing/2014/main" id="{3A62876A-F09A-4B14-8FF7-C79FDAB20997}"/>
              </a:ext>
            </a:extLst>
          </p:cNvPr>
          <p:cNvSpPr>
            <a:spLocks noGrp="1"/>
          </p:cNvSpPr>
          <p:nvPr>
            <p:ph type="sldNum" sz="quarter" idx="12"/>
          </p:nvPr>
        </p:nvSpPr>
        <p:spPr/>
        <p:txBody>
          <a:bodyPr/>
          <a:lstStyle/>
          <a:p>
            <a:fld id="{BAE26A2A-DE5F-EA41-900F-AB5C4F1D9848}" type="slidenum">
              <a:rPr lang="en-US" smtClean="0"/>
              <a:t>6</a:t>
            </a:fld>
            <a:endParaRPr lang="en-US"/>
          </a:p>
        </p:txBody>
      </p:sp>
    </p:spTree>
    <p:extLst>
      <p:ext uri="{BB962C8B-B14F-4D97-AF65-F5344CB8AC3E}">
        <p14:creationId xmlns:p14="http://schemas.microsoft.com/office/powerpoint/2010/main" val="33854918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958BF4-50B5-4FED-A911-774DC0375F38}"/>
              </a:ext>
            </a:extLst>
          </p:cNvPr>
          <p:cNvSpPr>
            <a:spLocks noGrp="1"/>
          </p:cNvSpPr>
          <p:nvPr>
            <p:ph type="title"/>
          </p:nvPr>
        </p:nvSpPr>
        <p:spPr/>
        <p:txBody>
          <a:bodyPr/>
          <a:lstStyle/>
          <a:p>
            <a:r>
              <a:rPr lang="en-GB" dirty="0"/>
              <a:t>Scheduling Flow </a:t>
            </a:r>
            <a:endParaRPr lang="en-US" dirty="0"/>
          </a:p>
        </p:txBody>
      </p:sp>
      <p:pic>
        <p:nvPicPr>
          <p:cNvPr id="6" name="Content Placeholder 5">
            <a:extLst>
              <a:ext uri="{FF2B5EF4-FFF2-40B4-BE49-F238E27FC236}">
                <a16:creationId xmlns:a16="http://schemas.microsoft.com/office/drawing/2014/main" id="{E03264DB-CA21-4764-BC49-7CA8A3839C88}"/>
              </a:ext>
            </a:extLst>
          </p:cNvPr>
          <p:cNvPicPr>
            <a:picLocks noGrp="1" noChangeAspect="1"/>
          </p:cNvPicPr>
          <p:nvPr>
            <p:ph idx="1"/>
          </p:nvPr>
        </p:nvPicPr>
        <p:blipFill>
          <a:blip r:embed="rId2"/>
          <a:stretch>
            <a:fillRect/>
          </a:stretch>
        </p:blipFill>
        <p:spPr>
          <a:xfrm>
            <a:off x="1836067" y="1825626"/>
            <a:ext cx="8492878" cy="4048125"/>
          </a:xfrm>
        </p:spPr>
      </p:pic>
      <p:sp>
        <p:nvSpPr>
          <p:cNvPr id="4" name="Slide Number Placeholder 3">
            <a:extLst>
              <a:ext uri="{FF2B5EF4-FFF2-40B4-BE49-F238E27FC236}">
                <a16:creationId xmlns:a16="http://schemas.microsoft.com/office/drawing/2014/main" id="{6ACF7284-1DB9-4104-8C42-D426A7071916}"/>
              </a:ext>
            </a:extLst>
          </p:cNvPr>
          <p:cNvSpPr>
            <a:spLocks noGrp="1"/>
          </p:cNvSpPr>
          <p:nvPr>
            <p:ph type="sldNum" sz="quarter" idx="12"/>
          </p:nvPr>
        </p:nvSpPr>
        <p:spPr/>
        <p:txBody>
          <a:bodyPr/>
          <a:lstStyle/>
          <a:p>
            <a:fld id="{BAE26A2A-DE5F-EA41-900F-AB5C4F1D9848}" type="slidenum">
              <a:rPr lang="en-US" smtClean="0"/>
              <a:t>7</a:t>
            </a:fld>
            <a:endParaRPr lang="en-US"/>
          </a:p>
        </p:txBody>
      </p:sp>
    </p:spTree>
    <p:extLst>
      <p:ext uri="{BB962C8B-B14F-4D97-AF65-F5344CB8AC3E}">
        <p14:creationId xmlns:p14="http://schemas.microsoft.com/office/powerpoint/2010/main" val="8746802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C436A1-A5BD-4E75-A558-D93E74C87036}"/>
              </a:ext>
            </a:extLst>
          </p:cNvPr>
          <p:cNvSpPr>
            <a:spLocks noGrp="1"/>
          </p:cNvSpPr>
          <p:nvPr>
            <p:ph type="title"/>
          </p:nvPr>
        </p:nvSpPr>
        <p:spPr/>
        <p:txBody>
          <a:bodyPr/>
          <a:lstStyle/>
          <a:p>
            <a:r>
              <a:rPr lang="en-GB" dirty="0"/>
              <a:t>Scheduling Flow </a:t>
            </a:r>
            <a:endParaRPr lang="en-US" dirty="0"/>
          </a:p>
        </p:txBody>
      </p:sp>
      <p:pic>
        <p:nvPicPr>
          <p:cNvPr id="6" name="Content Placeholder 5">
            <a:extLst>
              <a:ext uri="{FF2B5EF4-FFF2-40B4-BE49-F238E27FC236}">
                <a16:creationId xmlns:a16="http://schemas.microsoft.com/office/drawing/2014/main" id="{B5B6420E-CAD0-498E-B8DD-E8CC283DAE85}"/>
              </a:ext>
            </a:extLst>
          </p:cNvPr>
          <p:cNvPicPr>
            <a:picLocks noGrp="1" noChangeAspect="1"/>
          </p:cNvPicPr>
          <p:nvPr>
            <p:ph idx="1"/>
          </p:nvPr>
        </p:nvPicPr>
        <p:blipFill>
          <a:blip r:embed="rId2"/>
          <a:stretch>
            <a:fillRect/>
          </a:stretch>
        </p:blipFill>
        <p:spPr>
          <a:xfrm>
            <a:off x="1836067" y="1825626"/>
            <a:ext cx="8492878" cy="4048125"/>
          </a:xfrm>
        </p:spPr>
      </p:pic>
      <p:sp>
        <p:nvSpPr>
          <p:cNvPr id="4" name="Slide Number Placeholder 3">
            <a:extLst>
              <a:ext uri="{FF2B5EF4-FFF2-40B4-BE49-F238E27FC236}">
                <a16:creationId xmlns:a16="http://schemas.microsoft.com/office/drawing/2014/main" id="{DE0066AC-FBC6-402D-8DED-ED2A7B2D468A}"/>
              </a:ext>
            </a:extLst>
          </p:cNvPr>
          <p:cNvSpPr>
            <a:spLocks noGrp="1"/>
          </p:cNvSpPr>
          <p:nvPr>
            <p:ph type="sldNum" sz="quarter" idx="12"/>
          </p:nvPr>
        </p:nvSpPr>
        <p:spPr/>
        <p:txBody>
          <a:bodyPr/>
          <a:lstStyle/>
          <a:p>
            <a:fld id="{BAE26A2A-DE5F-EA41-900F-AB5C4F1D9848}" type="slidenum">
              <a:rPr lang="en-US" smtClean="0"/>
              <a:t>8</a:t>
            </a:fld>
            <a:endParaRPr lang="en-US"/>
          </a:p>
        </p:txBody>
      </p:sp>
    </p:spTree>
    <p:extLst>
      <p:ext uri="{BB962C8B-B14F-4D97-AF65-F5344CB8AC3E}">
        <p14:creationId xmlns:p14="http://schemas.microsoft.com/office/powerpoint/2010/main" val="34391613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E4D823-758F-4811-975F-196DCF226DB4}"/>
              </a:ext>
            </a:extLst>
          </p:cNvPr>
          <p:cNvSpPr>
            <a:spLocks noGrp="1"/>
          </p:cNvSpPr>
          <p:nvPr>
            <p:ph type="title"/>
          </p:nvPr>
        </p:nvSpPr>
        <p:spPr/>
        <p:txBody>
          <a:bodyPr/>
          <a:lstStyle/>
          <a:p>
            <a:r>
              <a:rPr lang="en-GB" dirty="0"/>
              <a:t>Accommodations </a:t>
            </a:r>
            <a:endParaRPr lang="en-US" dirty="0"/>
          </a:p>
        </p:txBody>
      </p:sp>
      <p:pic>
        <p:nvPicPr>
          <p:cNvPr id="6" name="Content Placeholder 5">
            <a:extLst>
              <a:ext uri="{FF2B5EF4-FFF2-40B4-BE49-F238E27FC236}">
                <a16:creationId xmlns:a16="http://schemas.microsoft.com/office/drawing/2014/main" id="{BFC15910-5E58-4521-930D-0F232F8018E7}"/>
              </a:ext>
            </a:extLst>
          </p:cNvPr>
          <p:cNvPicPr>
            <a:picLocks noGrp="1" noChangeAspect="1"/>
          </p:cNvPicPr>
          <p:nvPr>
            <p:ph idx="1"/>
          </p:nvPr>
        </p:nvPicPr>
        <p:blipFill>
          <a:blip r:embed="rId2"/>
          <a:stretch>
            <a:fillRect/>
          </a:stretch>
        </p:blipFill>
        <p:spPr>
          <a:xfrm>
            <a:off x="1836067" y="1825626"/>
            <a:ext cx="8492878" cy="4048125"/>
          </a:xfrm>
        </p:spPr>
      </p:pic>
      <p:sp>
        <p:nvSpPr>
          <p:cNvPr id="4" name="Slide Number Placeholder 3">
            <a:extLst>
              <a:ext uri="{FF2B5EF4-FFF2-40B4-BE49-F238E27FC236}">
                <a16:creationId xmlns:a16="http://schemas.microsoft.com/office/drawing/2014/main" id="{64934822-C953-438F-B91D-65C3F2F0CC16}"/>
              </a:ext>
            </a:extLst>
          </p:cNvPr>
          <p:cNvSpPr>
            <a:spLocks noGrp="1"/>
          </p:cNvSpPr>
          <p:nvPr>
            <p:ph type="sldNum" sz="quarter" idx="12"/>
          </p:nvPr>
        </p:nvSpPr>
        <p:spPr/>
        <p:txBody>
          <a:bodyPr/>
          <a:lstStyle/>
          <a:p>
            <a:fld id="{BAE26A2A-DE5F-EA41-900F-AB5C4F1D9848}" type="slidenum">
              <a:rPr lang="en-US" smtClean="0"/>
              <a:t>9</a:t>
            </a:fld>
            <a:endParaRPr lang="en-US"/>
          </a:p>
        </p:txBody>
      </p:sp>
      <p:sp>
        <p:nvSpPr>
          <p:cNvPr id="7" name="Arrow: Left 6">
            <a:extLst>
              <a:ext uri="{FF2B5EF4-FFF2-40B4-BE49-F238E27FC236}">
                <a16:creationId xmlns:a16="http://schemas.microsoft.com/office/drawing/2014/main" id="{1F4320C0-BADD-4FBE-84E3-1B8E18AB6589}"/>
              </a:ext>
            </a:extLst>
          </p:cNvPr>
          <p:cNvSpPr/>
          <p:nvPr/>
        </p:nvSpPr>
        <p:spPr>
          <a:xfrm>
            <a:off x="9401909" y="3696638"/>
            <a:ext cx="1052499" cy="484632"/>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507550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226</TotalTime>
  <Words>1783</Words>
  <Application>Microsoft Office PowerPoint</Application>
  <PresentationFormat>Widescreen</PresentationFormat>
  <Paragraphs>119</Paragraphs>
  <Slides>15</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Arial Bold</vt:lpstr>
      <vt:lpstr>Calibri</vt:lpstr>
      <vt:lpstr>Calibri Light</vt:lpstr>
      <vt:lpstr>Office Theme</vt:lpstr>
      <vt:lpstr>PowerPoint Presentation</vt:lpstr>
      <vt:lpstr> NYSED HSE Office: http://www.acces.nysed.gov/hse/high-school-equivalency-hse  GEDTS: http://www.ged.com   </vt:lpstr>
      <vt:lpstr>How to Become a GED Test Center: High Level Overview </vt:lpstr>
      <vt:lpstr>Security Kit </vt:lpstr>
      <vt:lpstr>How Centers Will Set Their GED Test Schedule </vt:lpstr>
      <vt:lpstr>Scheduling Flow </vt:lpstr>
      <vt:lpstr>Scheduling Flow </vt:lpstr>
      <vt:lpstr>Scheduling Flow </vt:lpstr>
      <vt:lpstr>Accommodations </vt:lpstr>
      <vt:lpstr>Accommodations</vt:lpstr>
      <vt:lpstr>GED Customer Support for Students </vt:lpstr>
      <vt:lpstr>First Steps After Reviewing Webinars</vt:lpstr>
      <vt:lpstr>Additional Questions for NYSED</vt:lpstr>
      <vt:lpstr>Additional Questions for NYSED</vt:lpstr>
      <vt:lpstr>Additional Questions for NYSED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NYSED/GEDTS Q and A</dc:title>
  <dc:creator>Ruth Singer</dc:creator>
  <cp:lastModifiedBy>Jesse Fosmire</cp:lastModifiedBy>
  <cp:revision>43</cp:revision>
  <cp:lastPrinted>2022-01-25T14:45:02Z</cp:lastPrinted>
  <dcterms:created xsi:type="dcterms:W3CDTF">2022-01-24T18:01:34Z</dcterms:created>
  <dcterms:modified xsi:type="dcterms:W3CDTF">2022-01-25T19:49:03Z</dcterms:modified>
</cp:coreProperties>
</file>