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4"/>
  </p:sldMasterIdLst>
  <p:notesMasterIdLst>
    <p:notesMasterId r:id="rId28"/>
  </p:notesMasterIdLst>
  <p:handoutMasterIdLst>
    <p:handoutMasterId r:id="rId29"/>
  </p:handoutMasterIdLst>
  <p:sldIdLst>
    <p:sldId id="256" r:id="rId5"/>
    <p:sldId id="314" r:id="rId6"/>
    <p:sldId id="285" r:id="rId7"/>
    <p:sldId id="2500" r:id="rId8"/>
    <p:sldId id="299" r:id="rId9"/>
    <p:sldId id="2508" r:id="rId10"/>
    <p:sldId id="279" r:id="rId11"/>
    <p:sldId id="2501" r:id="rId12"/>
    <p:sldId id="312" r:id="rId13"/>
    <p:sldId id="266" r:id="rId14"/>
    <p:sldId id="331" r:id="rId15"/>
    <p:sldId id="258" r:id="rId16"/>
    <p:sldId id="257" r:id="rId17"/>
    <p:sldId id="334" r:id="rId18"/>
    <p:sldId id="259" r:id="rId19"/>
    <p:sldId id="335" r:id="rId20"/>
    <p:sldId id="2498" r:id="rId21"/>
    <p:sldId id="601" r:id="rId22"/>
    <p:sldId id="348" r:id="rId23"/>
    <p:sldId id="374" r:id="rId24"/>
    <p:sldId id="350" r:id="rId25"/>
    <p:sldId id="2505" r:id="rId26"/>
    <p:sldId id="311" r:id="rId2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AD6D0D-46C9-4A27-A5A2-2D5D8DC6D747}"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CEE32E05-9B02-4476-942D-65E17D0D9495}">
      <dgm:prSet/>
      <dgm:spPr>
        <a:solidFill>
          <a:schemeClr val="accent4"/>
        </a:solidFill>
      </dgm:spPr>
      <dgm:t>
        <a:bodyPr/>
        <a:lstStyle/>
        <a:p>
          <a:pPr rtl="0"/>
          <a:r>
            <a:rPr lang="en-US" b="1" dirty="0">
              <a:latin typeface="Arial" panose="020B0604020202020204" pitchFamily="34" charset="0"/>
              <a:cs typeface="Arial" panose="020B0604020202020204" pitchFamily="34" charset="0"/>
            </a:rPr>
            <a:t>Interested or Enrolled</a:t>
          </a:r>
          <a:endParaRPr lang="en-US" dirty="0">
            <a:latin typeface="Arial" panose="020B0604020202020204" pitchFamily="34" charset="0"/>
            <a:cs typeface="Arial" panose="020B0604020202020204" pitchFamily="34" charset="0"/>
          </a:endParaRPr>
        </a:p>
      </dgm:t>
    </dgm:pt>
    <dgm:pt modelId="{3A0F954F-FB9E-4B86-B8E7-8670FFD944E9}" type="parTrans" cxnId="{CAA79B75-0343-4D79-8346-ABCCEB97519E}">
      <dgm:prSet/>
      <dgm:spPr/>
      <dgm:t>
        <a:bodyPr/>
        <a:lstStyle/>
        <a:p>
          <a:endParaRPr lang="en-US"/>
        </a:p>
      </dgm:t>
    </dgm:pt>
    <dgm:pt modelId="{DB68E514-FF3E-4AB3-9C04-5AF48934EE0B}" type="sibTrans" cxnId="{CAA79B75-0343-4D79-8346-ABCCEB97519E}">
      <dgm:prSet/>
      <dgm:spPr/>
      <dgm:t>
        <a:bodyPr/>
        <a:lstStyle/>
        <a:p>
          <a:endParaRPr lang="en-US"/>
        </a:p>
      </dgm:t>
    </dgm:pt>
    <dgm:pt modelId="{E52E12B5-8CB9-44B7-817C-01AED49AF9F1}">
      <dgm:prSet/>
      <dgm:spPr>
        <a:solidFill>
          <a:schemeClr val="accent2"/>
        </a:solidFill>
      </dgm:spPr>
      <dgm:t>
        <a:bodyPr/>
        <a:lstStyle/>
        <a:p>
          <a:pPr rtl="0"/>
          <a:r>
            <a:rPr lang="en-US" dirty="0">
              <a:latin typeface="Arial" panose="020B0604020202020204" pitchFamily="34" charset="0"/>
              <a:cs typeface="Arial" panose="020B0604020202020204" pitchFamily="34" charset="0"/>
            </a:rPr>
            <a:t>Preparation Program Staff use GED Manager to update the status of each Student to </a:t>
          </a:r>
          <a:r>
            <a:rPr lang="en-US" b="1" dirty="0">
              <a:latin typeface="Arial" panose="020B0604020202020204" pitchFamily="34" charset="0"/>
              <a:cs typeface="Arial" panose="020B0604020202020204" pitchFamily="34" charset="0"/>
            </a:rPr>
            <a:t>Enrolled</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Contacted </a:t>
          </a:r>
          <a:r>
            <a:rPr lang="en-US" dirty="0">
              <a:latin typeface="Arial" panose="020B0604020202020204" pitchFamily="34" charset="0"/>
              <a:cs typeface="Arial" panose="020B0604020202020204" pitchFamily="34" charset="0"/>
            </a:rPr>
            <a:t>or </a:t>
          </a:r>
          <a:r>
            <a:rPr lang="en-US" b="1" dirty="0">
              <a:latin typeface="Arial" panose="020B0604020202020204" pitchFamily="34" charset="0"/>
              <a:cs typeface="Arial" panose="020B0604020202020204" pitchFamily="34" charset="0"/>
            </a:rPr>
            <a:t>Dismissed or Credentialed</a:t>
          </a:r>
          <a:endParaRPr lang="en-US" dirty="0">
            <a:latin typeface="Arial" panose="020B0604020202020204" pitchFamily="34" charset="0"/>
            <a:cs typeface="Arial" panose="020B0604020202020204" pitchFamily="34" charset="0"/>
          </a:endParaRPr>
        </a:p>
      </dgm:t>
    </dgm:pt>
    <dgm:pt modelId="{5204AC63-222C-4906-A3C5-E399675684EB}" type="parTrans" cxnId="{8C85A000-AA4E-40D5-86A5-F59C3F910A6A}">
      <dgm:prSet/>
      <dgm:spPr/>
      <dgm:t>
        <a:bodyPr/>
        <a:lstStyle/>
        <a:p>
          <a:endParaRPr lang="en-US"/>
        </a:p>
      </dgm:t>
    </dgm:pt>
    <dgm:pt modelId="{A78F725F-A21E-4801-9864-C0D26586DDE7}" type="sibTrans" cxnId="{8C85A000-AA4E-40D5-86A5-F59C3F910A6A}">
      <dgm:prSet/>
      <dgm:spPr/>
      <dgm:t>
        <a:bodyPr/>
        <a:lstStyle/>
        <a:p>
          <a:endParaRPr lang="en-US"/>
        </a:p>
      </dgm:t>
    </dgm:pt>
    <dgm:pt modelId="{4C9DBB01-3119-40EE-B2D6-B36EB29D1DF3}">
      <dgm:prSet/>
      <dgm:spPr/>
      <dgm:t>
        <a:bodyPr/>
        <a:lstStyle/>
        <a:p>
          <a:pPr algn="l" rtl="0"/>
          <a:r>
            <a:rPr lang="en-US" b="0" dirty="0">
              <a:latin typeface="Arial" panose="020B0604020202020204" pitchFamily="34" charset="0"/>
              <a:cs typeface="Arial" panose="020B0604020202020204" pitchFamily="34" charset="0"/>
            </a:rPr>
            <a:t>Interested candidates who select your preparation program can be found in this part of GED Manager™. </a:t>
          </a:r>
        </a:p>
        <a:p>
          <a:pPr algn="l" rtl="0"/>
          <a:r>
            <a:rPr lang="en-US" b="0" dirty="0">
              <a:latin typeface="Arial" panose="020B0604020202020204" pitchFamily="34" charset="0"/>
              <a:cs typeface="Arial" panose="020B0604020202020204" pitchFamily="34" charset="0"/>
            </a:rPr>
            <a:t>All candidates will initially be listed as </a:t>
          </a:r>
          <a:r>
            <a:rPr lang="en-US" b="1" dirty="0">
              <a:latin typeface="Arial" panose="020B0604020202020204" pitchFamily="34" charset="0"/>
              <a:cs typeface="Arial" panose="020B0604020202020204" pitchFamily="34" charset="0"/>
            </a:rPr>
            <a:t>Interested, </a:t>
          </a:r>
          <a:r>
            <a:rPr lang="en-US" b="0" dirty="0">
              <a:latin typeface="Arial" panose="020B0604020202020204" pitchFamily="34" charset="0"/>
              <a:cs typeface="Arial" panose="020B0604020202020204" pitchFamily="34" charset="0"/>
            </a:rPr>
            <a:t>even if they are already enrolled  in your program. </a:t>
          </a:r>
        </a:p>
        <a:p>
          <a:pPr algn="l" rtl="0"/>
          <a:r>
            <a:rPr lang="en-US" b="0" dirty="0">
              <a:latin typeface="Arial" panose="020B0604020202020204" pitchFamily="34" charset="0"/>
              <a:cs typeface="Arial" panose="020B0604020202020204" pitchFamily="34" charset="0"/>
            </a:rPr>
            <a:t>If a candidate indicates they are </a:t>
          </a:r>
          <a:r>
            <a:rPr lang="en-US" b="1" dirty="0">
              <a:latin typeface="Arial" panose="020B0604020202020204" pitchFamily="34" charset="0"/>
              <a:cs typeface="Arial" panose="020B0604020202020204" pitchFamily="34" charset="0"/>
            </a:rPr>
            <a:t>Interested</a:t>
          </a:r>
          <a:r>
            <a:rPr lang="en-US" b="0" dirty="0">
              <a:latin typeface="Arial" panose="020B0604020202020204" pitchFamily="34" charset="0"/>
              <a:cs typeface="Arial" panose="020B0604020202020204" pitchFamily="34" charset="0"/>
            </a:rPr>
            <a:t>, but are not yet enrolled, the preparation program staff will need to contact the candidate to provide information about the learning opportunities available.</a:t>
          </a:r>
        </a:p>
        <a:p>
          <a:pPr algn="l" rtl="0"/>
          <a:r>
            <a:rPr lang="en-US" b="0" dirty="0">
              <a:latin typeface="Arial" panose="020B0604020202020204" pitchFamily="34" charset="0"/>
              <a:cs typeface="Arial" panose="020B0604020202020204" pitchFamily="34" charset="0"/>
            </a:rPr>
            <a:t>If a candidate is already enrolled, preparation program staff must change that candidate’s status from </a:t>
          </a:r>
          <a:r>
            <a:rPr lang="en-US" b="1" dirty="0">
              <a:latin typeface="Arial" panose="020B0604020202020204" pitchFamily="34" charset="0"/>
              <a:cs typeface="Arial" panose="020B0604020202020204" pitchFamily="34" charset="0"/>
            </a:rPr>
            <a:t>Interested</a:t>
          </a:r>
          <a:r>
            <a:rPr lang="en-US" b="0" dirty="0">
              <a:latin typeface="Arial" panose="020B0604020202020204" pitchFamily="34" charset="0"/>
              <a:cs typeface="Arial" panose="020B0604020202020204" pitchFamily="34" charset="0"/>
            </a:rPr>
            <a:t> to </a:t>
          </a:r>
          <a:r>
            <a:rPr lang="en-US" b="1" dirty="0">
              <a:latin typeface="Arial" panose="020B0604020202020204" pitchFamily="34" charset="0"/>
              <a:cs typeface="Arial" panose="020B0604020202020204" pitchFamily="34" charset="0"/>
            </a:rPr>
            <a:t>Enrolled</a:t>
          </a:r>
          <a:r>
            <a:rPr lang="en-US" b="0" dirty="0">
              <a:latin typeface="Arial" panose="020B0604020202020204" pitchFamily="34" charset="0"/>
              <a:cs typeface="Arial" panose="020B0604020202020204" pitchFamily="34" charset="0"/>
            </a:rPr>
            <a:t> (for GED subtest scores to be connected to the preparation program). </a:t>
          </a:r>
        </a:p>
        <a:p>
          <a:pPr algn="l" rtl="0"/>
          <a:r>
            <a:rPr lang="en-US" b="0" dirty="0">
              <a:latin typeface="Arial" panose="020B0604020202020204" pitchFamily="34" charset="0"/>
              <a:cs typeface="Arial" panose="020B0604020202020204" pitchFamily="34" charset="0"/>
            </a:rPr>
            <a:t>Only students who are either over age 19 or who have had their Age Eligibility approved will appear in GED Manager. </a:t>
          </a:r>
        </a:p>
      </dgm:t>
    </dgm:pt>
    <dgm:pt modelId="{763E4CD0-113A-4693-8C71-9C83AFEA1275}" type="sibTrans" cxnId="{73EB1411-D5CB-4EC7-B268-82D7E7EA6DE2}">
      <dgm:prSet/>
      <dgm:spPr/>
      <dgm:t>
        <a:bodyPr/>
        <a:lstStyle/>
        <a:p>
          <a:endParaRPr lang="en-US"/>
        </a:p>
      </dgm:t>
    </dgm:pt>
    <dgm:pt modelId="{71FB1237-90BF-4C95-A5FD-A9755EC9E208}" type="parTrans" cxnId="{73EB1411-D5CB-4EC7-B268-82D7E7EA6DE2}">
      <dgm:prSet/>
      <dgm:spPr/>
      <dgm:t>
        <a:bodyPr/>
        <a:lstStyle/>
        <a:p>
          <a:endParaRPr lang="en-US"/>
        </a:p>
      </dgm:t>
    </dgm:pt>
    <dgm:pt modelId="{9F069DC2-3BFA-4C41-BFF4-817712353D06}" type="pres">
      <dgm:prSet presAssocID="{7CAD6D0D-46C9-4A27-A5A2-2D5D8DC6D747}" presName="diagram" presStyleCnt="0">
        <dgm:presLayoutVars>
          <dgm:chPref val="1"/>
          <dgm:dir/>
          <dgm:animOne val="branch"/>
          <dgm:animLvl val="lvl"/>
          <dgm:resizeHandles/>
        </dgm:presLayoutVars>
      </dgm:prSet>
      <dgm:spPr/>
    </dgm:pt>
    <dgm:pt modelId="{3FF22F52-24C0-4D18-A85E-3C75B973C379}" type="pres">
      <dgm:prSet presAssocID="{CEE32E05-9B02-4476-942D-65E17D0D9495}" presName="root" presStyleCnt="0"/>
      <dgm:spPr/>
    </dgm:pt>
    <dgm:pt modelId="{9857C3EB-6736-4DD7-A884-C8BDBF553FF1}" type="pres">
      <dgm:prSet presAssocID="{CEE32E05-9B02-4476-942D-65E17D0D9495}" presName="rootComposite" presStyleCnt="0"/>
      <dgm:spPr/>
    </dgm:pt>
    <dgm:pt modelId="{2D5EA632-34F2-4F4B-A2AE-B68B6A5F7FBB}" type="pres">
      <dgm:prSet presAssocID="{CEE32E05-9B02-4476-942D-65E17D0D9495}" presName="rootText" presStyleLbl="node1" presStyleIdx="0" presStyleCnt="2" custLinFactNeighborX="2517" custLinFactNeighborY="-449"/>
      <dgm:spPr/>
    </dgm:pt>
    <dgm:pt modelId="{F70FFED9-D58F-4901-8001-401E5BD61E51}" type="pres">
      <dgm:prSet presAssocID="{CEE32E05-9B02-4476-942D-65E17D0D9495}" presName="rootConnector" presStyleLbl="node1" presStyleIdx="0" presStyleCnt="2"/>
      <dgm:spPr/>
    </dgm:pt>
    <dgm:pt modelId="{EFD580B2-AB49-4D0A-B1AB-D88BB8F0C65A}" type="pres">
      <dgm:prSet presAssocID="{CEE32E05-9B02-4476-942D-65E17D0D9495}" presName="childShape" presStyleCnt="0"/>
      <dgm:spPr/>
    </dgm:pt>
    <dgm:pt modelId="{7C1741D6-88A1-4A49-86B1-AEBD9186CB67}" type="pres">
      <dgm:prSet presAssocID="{71FB1237-90BF-4C95-A5FD-A9755EC9E208}" presName="Name13" presStyleLbl="parChTrans1D2" presStyleIdx="0" presStyleCnt="1"/>
      <dgm:spPr/>
    </dgm:pt>
    <dgm:pt modelId="{A8BB0A68-56A1-4B30-9438-4959D38137E9}" type="pres">
      <dgm:prSet presAssocID="{4C9DBB01-3119-40EE-B2D6-B36EB29D1DF3}" presName="childText" presStyleLbl="bgAcc1" presStyleIdx="0" presStyleCnt="1" custScaleX="268232" custScaleY="111578" custLinFactNeighborX="-959" custLinFactNeighborY="-8349">
        <dgm:presLayoutVars>
          <dgm:bulletEnabled val="1"/>
        </dgm:presLayoutVars>
      </dgm:prSet>
      <dgm:spPr/>
    </dgm:pt>
    <dgm:pt modelId="{27998833-EFDB-412B-8027-675ADF066857}" type="pres">
      <dgm:prSet presAssocID="{E52E12B5-8CB9-44B7-817C-01AED49AF9F1}" presName="root" presStyleCnt="0"/>
      <dgm:spPr/>
    </dgm:pt>
    <dgm:pt modelId="{6B56722C-6861-40CB-800C-AFBCFC7AD65F}" type="pres">
      <dgm:prSet presAssocID="{E52E12B5-8CB9-44B7-817C-01AED49AF9F1}" presName="rootComposite" presStyleCnt="0"/>
      <dgm:spPr/>
    </dgm:pt>
    <dgm:pt modelId="{D41C0364-43FB-4BE9-A0F1-F9D6DE35280B}" type="pres">
      <dgm:prSet presAssocID="{E52E12B5-8CB9-44B7-817C-01AED49AF9F1}" presName="rootText" presStyleLbl="node1" presStyleIdx="1" presStyleCnt="2"/>
      <dgm:spPr/>
    </dgm:pt>
    <dgm:pt modelId="{88F5D5F1-263C-42DC-B0E3-AC917199B92A}" type="pres">
      <dgm:prSet presAssocID="{E52E12B5-8CB9-44B7-817C-01AED49AF9F1}" presName="rootConnector" presStyleLbl="node1" presStyleIdx="1" presStyleCnt="2"/>
      <dgm:spPr/>
    </dgm:pt>
    <dgm:pt modelId="{DAB15741-021B-4225-8A10-0DEC2F70A69A}" type="pres">
      <dgm:prSet presAssocID="{E52E12B5-8CB9-44B7-817C-01AED49AF9F1}" presName="childShape" presStyleCnt="0"/>
      <dgm:spPr/>
    </dgm:pt>
  </dgm:ptLst>
  <dgm:cxnLst>
    <dgm:cxn modelId="{8C85A000-AA4E-40D5-86A5-F59C3F910A6A}" srcId="{7CAD6D0D-46C9-4A27-A5A2-2D5D8DC6D747}" destId="{E52E12B5-8CB9-44B7-817C-01AED49AF9F1}" srcOrd="1" destOrd="0" parTransId="{5204AC63-222C-4906-A3C5-E399675684EB}" sibTransId="{A78F725F-A21E-4801-9864-C0D26586DDE7}"/>
    <dgm:cxn modelId="{8E6FBD00-EBA6-40C2-A289-AA5891BFE496}" type="presOf" srcId="{4C9DBB01-3119-40EE-B2D6-B36EB29D1DF3}" destId="{A8BB0A68-56A1-4B30-9438-4959D38137E9}" srcOrd="0" destOrd="0" presId="urn:microsoft.com/office/officeart/2005/8/layout/hierarchy3"/>
    <dgm:cxn modelId="{73EB1411-D5CB-4EC7-B268-82D7E7EA6DE2}" srcId="{CEE32E05-9B02-4476-942D-65E17D0D9495}" destId="{4C9DBB01-3119-40EE-B2D6-B36EB29D1DF3}" srcOrd="0" destOrd="0" parTransId="{71FB1237-90BF-4C95-A5FD-A9755EC9E208}" sibTransId="{763E4CD0-113A-4693-8C71-9C83AFEA1275}"/>
    <dgm:cxn modelId="{CAA79B75-0343-4D79-8346-ABCCEB97519E}" srcId="{7CAD6D0D-46C9-4A27-A5A2-2D5D8DC6D747}" destId="{CEE32E05-9B02-4476-942D-65E17D0D9495}" srcOrd="0" destOrd="0" parTransId="{3A0F954F-FB9E-4B86-B8E7-8670FFD944E9}" sibTransId="{DB68E514-FF3E-4AB3-9C04-5AF48934EE0B}"/>
    <dgm:cxn modelId="{B3DC238A-CF63-4627-8457-6B7EDDE35A26}" type="presOf" srcId="{E52E12B5-8CB9-44B7-817C-01AED49AF9F1}" destId="{88F5D5F1-263C-42DC-B0E3-AC917199B92A}" srcOrd="1" destOrd="0" presId="urn:microsoft.com/office/officeart/2005/8/layout/hierarchy3"/>
    <dgm:cxn modelId="{7A17D3B5-6B39-4EB2-8698-C693C2E1D804}" type="presOf" srcId="{E52E12B5-8CB9-44B7-817C-01AED49AF9F1}" destId="{D41C0364-43FB-4BE9-A0F1-F9D6DE35280B}" srcOrd="0" destOrd="0" presId="urn:microsoft.com/office/officeart/2005/8/layout/hierarchy3"/>
    <dgm:cxn modelId="{85107ABC-9A19-4810-8069-4EC3BDFCAA51}" type="presOf" srcId="{CEE32E05-9B02-4476-942D-65E17D0D9495}" destId="{2D5EA632-34F2-4F4B-A2AE-B68B6A5F7FBB}" srcOrd="0" destOrd="0" presId="urn:microsoft.com/office/officeart/2005/8/layout/hierarchy3"/>
    <dgm:cxn modelId="{412E47E2-1FEA-4FA2-8FB6-55E7AC454CA7}" type="presOf" srcId="{7CAD6D0D-46C9-4A27-A5A2-2D5D8DC6D747}" destId="{9F069DC2-3BFA-4C41-BFF4-817712353D06}" srcOrd="0" destOrd="0" presId="urn:microsoft.com/office/officeart/2005/8/layout/hierarchy3"/>
    <dgm:cxn modelId="{5DAAB8EA-17C6-4D30-8B3E-6854BFF7BBAA}" type="presOf" srcId="{CEE32E05-9B02-4476-942D-65E17D0D9495}" destId="{F70FFED9-D58F-4901-8001-401E5BD61E51}" srcOrd="1" destOrd="0" presId="urn:microsoft.com/office/officeart/2005/8/layout/hierarchy3"/>
    <dgm:cxn modelId="{ABBCB2EC-D29F-4161-AE19-C75F1A017888}" type="presOf" srcId="{71FB1237-90BF-4C95-A5FD-A9755EC9E208}" destId="{7C1741D6-88A1-4A49-86B1-AEBD9186CB67}" srcOrd="0" destOrd="0" presId="urn:microsoft.com/office/officeart/2005/8/layout/hierarchy3"/>
    <dgm:cxn modelId="{FA5C0C2E-FA5C-4591-A560-3AB82FADBB68}" type="presParOf" srcId="{9F069DC2-3BFA-4C41-BFF4-817712353D06}" destId="{3FF22F52-24C0-4D18-A85E-3C75B973C379}" srcOrd="0" destOrd="0" presId="urn:microsoft.com/office/officeart/2005/8/layout/hierarchy3"/>
    <dgm:cxn modelId="{CCEC4A2D-9AED-49DE-93C8-043DF46A77B7}" type="presParOf" srcId="{3FF22F52-24C0-4D18-A85E-3C75B973C379}" destId="{9857C3EB-6736-4DD7-A884-C8BDBF553FF1}" srcOrd="0" destOrd="0" presId="urn:microsoft.com/office/officeart/2005/8/layout/hierarchy3"/>
    <dgm:cxn modelId="{E1437393-1CCC-4EC1-A423-30179664316C}" type="presParOf" srcId="{9857C3EB-6736-4DD7-A884-C8BDBF553FF1}" destId="{2D5EA632-34F2-4F4B-A2AE-B68B6A5F7FBB}" srcOrd="0" destOrd="0" presId="urn:microsoft.com/office/officeart/2005/8/layout/hierarchy3"/>
    <dgm:cxn modelId="{E56075F2-1A44-4856-9B45-5C4562A25027}" type="presParOf" srcId="{9857C3EB-6736-4DD7-A884-C8BDBF553FF1}" destId="{F70FFED9-D58F-4901-8001-401E5BD61E51}" srcOrd="1" destOrd="0" presId="urn:microsoft.com/office/officeart/2005/8/layout/hierarchy3"/>
    <dgm:cxn modelId="{AE33BF8F-B8AC-4CA3-B102-D3ED7255D532}" type="presParOf" srcId="{3FF22F52-24C0-4D18-A85E-3C75B973C379}" destId="{EFD580B2-AB49-4D0A-B1AB-D88BB8F0C65A}" srcOrd="1" destOrd="0" presId="urn:microsoft.com/office/officeart/2005/8/layout/hierarchy3"/>
    <dgm:cxn modelId="{7DEC1333-B94E-4B5F-9ED8-FA344526D727}" type="presParOf" srcId="{EFD580B2-AB49-4D0A-B1AB-D88BB8F0C65A}" destId="{7C1741D6-88A1-4A49-86B1-AEBD9186CB67}" srcOrd="0" destOrd="0" presId="urn:microsoft.com/office/officeart/2005/8/layout/hierarchy3"/>
    <dgm:cxn modelId="{FDB86C1B-6EFB-421D-BA4D-2782E134AD3C}" type="presParOf" srcId="{EFD580B2-AB49-4D0A-B1AB-D88BB8F0C65A}" destId="{A8BB0A68-56A1-4B30-9438-4959D38137E9}" srcOrd="1" destOrd="0" presId="urn:microsoft.com/office/officeart/2005/8/layout/hierarchy3"/>
    <dgm:cxn modelId="{95825F4E-91B1-4680-B51F-A097CA26B3FE}" type="presParOf" srcId="{9F069DC2-3BFA-4C41-BFF4-817712353D06}" destId="{27998833-EFDB-412B-8027-675ADF066857}" srcOrd="1" destOrd="0" presId="urn:microsoft.com/office/officeart/2005/8/layout/hierarchy3"/>
    <dgm:cxn modelId="{75897156-B68D-49C0-BBA9-F65049D4E75A}" type="presParOf" srcId="{27998833-EFDB-412B-8027-675ADF066857}" destId="{6B56722C-6861-40CB-800C-AFBCFC7AD65F}" srcOrd="0" destOrd="0" presId="urn:microsoft.com/office/officeart/2005/8/layout/hierarchy3"/>
    <dgm:cxn modelId="{437BF2CD-1BA7-4706-A507-2BCDCCD55EFE}" type="presParOf" srcId="{6B56722C-6861-40CB-800C-AFBCFC7AD65F}" destId="{D41C0364-43FB-4BE9-A0F1-F9D6DE35280B}" srcOrd="0" destOrd="0" presId="urn:microsoft.com/office/officeart/2005/8/layout/hierarchy3"/>
    <dgm:cxn modelId="{A7AADE5C-AB71-4497-8B7F-6686F7E9593A}" type="presParOf" srcId="{6B56722C-6861-40CB-800C-AFBCFC7AD65F}" destId="{88F5D5F1-263C-42DC-B0E3-AC917199B92A}" srcOrd="1" destOrd="0" presId="urn:microsoft.com/office/officeart/2005/8/layout/hierarchy3"/>
    <dgm:cxn modelId="{32A3DF60-6E8B-43BA-9D13-DCA8A9C257C0}" type="presParOf" srcId="{27998833-EFDB-412B-8027-675ADF066857}" destId="{DAB15741-021B-4225-8A10-0DEC2F70A69A}"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EA632-34F2-4F4B-A2AE-B68B6A5F7FBB}">
      <dsp:nvSpPr>
        <dsp:cNvPr id="0" name=""/>
        <dsp:cNvSpPr/>
      </dsp:nvSpPr>
      <dsp:spPr>
        <a:xfrm>
          <a:off x="101323" y="68796"/>
          <a:ext cx="4019391" cy="2009695"/>
        </a:xfrm>
        <a:prstGeom prst="roundRect">
          <a:avLst>
            <a:gd name="adj" fmla="val 10000"/>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rtl="0">
            <a:lnSpc>
              <a:spcPct val="90000"/>
            </a:lnSpc>
            <a:spcBef>
              <a:spcPct val="0"/>
            </a:spcBef>
            <a:spcAft>
              <a:spcPct val="35000"/>
            </a:spcAft>
            <a:buNone/>
          </a:pPr>
          <a:r>
            <a:rPr lang="en-US" sz="2300" b="1" kern="1200" dirty="0">
              <a:latin typeface="Arial" panose="020B0604020202020204" pitchFamily="34" charset="0"/>
              <a:cs typeface="Arial" panose="020B0604020202020204" pitchFamily="34" charset="0"/>
            </a:rPr>
            <a:t>Interested or Enrolled</a:t>
          </a:r>
          <a:endParaRPr lang="en-US" sz="2300" kern="1200" dirty="0">
            <a:latin typeface="Arial" panose="020B0604020202020204" pitchFamily="34" charset="0"/>
            <a:cs typeface="Arial" panose="020B0604020202020204" pitchFamily="34" charset="0"/>
          </a:endParaRPr>
        </a:p>
      </dsp:txBody>
      <dsp:txXfrm>
        <a:off x="160185" y="127658"/>
        <a:ext cx="3901667" cy="1891971"/>
      </dsp:txXfrm>
    </dsp:sp>
    <dsp:sp modelId="{7C1741D6-88A1-4A49-86B1-AEBD9186CB67}">
      <dsp:nvSpPr>
        <dsp:cNvPr id="0" name=""/>
        <dsp:cNvSpPr/>
      </dsp:nvSpPr>
      <dsp:spPr>
        <a:xfrm>
          <a:off x="503263" y="2078491"/>
          <a:ext cx="269934" cy="1464847"/>
        </a:xfrm>
        <a:custGeom>
          <a:avLst/>
          <a:gdLst/>
          <a:ahLst/>
          <a:cxnLst/>
          <a:rect l="0" t="0" r="0" b="0"/>
          <a:pathLst>
            <a:path>
              <a:moveTo>
                <a:pt x="0" y="0"/>
              </a:moveTo>
              <a:lnTo>
                <a:pt x="0" y="1464847"/>
              </a:lnTo>
              <a:lnTo>
                <a:pt x="269934" y="146484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BB0A68-56A1-4B30-9438-4959D38137E9}">
      <dsp:nvSpPr>
        <dsp:cNvPr id="0" name=""/>
        <dsp:cNvSpPr/>
      </dsp:nvSpPr>
      <dsp:spPr>
        <a:xfrm>
          <a:off x="773197" y="2422149"/>
          <a:ext cx="8625034" cy="224237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l" defTabSz="622300" rtl="0">
            <a:lnSpc>
              <a:spcPct val="90000"/>
            </a:lnSpc>
            <a:spcBef>
              <a:spcPct val="0"/>
            </a:spcBef>
            <a:spcAft>
              <a:spcPct val="35000"/>
            </a:spcAft>
            <a:buNone/>
          </a:pPr>
          <a:r>
            <a:rPr lang="en-US" sz="1400" b="0" kern="1200" dirty="0">
              <a:latin typeface="Arial" panose="020B0604020202020204" pitchFamily="34" charset="0"/>
              <a:cs typeface="Arial" panose="020B0604020202020204" pitchFamily="34" charset="0"/>
            </a:rPr>
            <a:t>Interested candidates who select your preparation program can be found in this part of GED Manager™. </a:t>
          </a:r>
        </a:p>
        <a:p>
          <a:pPr marL="0" lvl="0" indent="0" algn="l" defTabSz="622300" rtl="0">
            <a:lnSpc>
              <a:spcPct val="90000"/>
            </a:lnSpc>
            <a:spcBef>
              <a:spcPct val="0"/>
            </a:spcBef>
            <a:spcAft>
              <a:spcPct val="35000"/>
            </a:spcAft>
            <a:buNone/>
          </a:pPr>
          <a:r>
            <a:rPr lang="en-US" sz="1400" b="0" kern="1200" dirty="0">
              <a:latin typeface="Arial" panose="020B0604020202020204" pitchFamily="34" charset="0"/>
              <a:cs typeface="Arial" panose="020B0604020202020204" pitchFamily="34" charset="0"/>
            </a:rPr>
            <a:t>All candidates will initially be listed as </a:t>
          </a:r>
          <a:r>
            <a:rPr lang="en-US" sz="1400" b="1" kern="1200" dirty="0">
              <a:latin typeface="Arial" panose="020B0604020202020204" pitchFamily="34" charset="0"/>
              <a:cs typeface="Arial" panose="020B0604020202020204" pitchFamily="34" charset="0"/>
            </a:rPr>
            <a:t>Interested, </a:t>
          </a:r>
          <a:r>
            <a:rPr lang="en-US" sz="1400" b="0" kern="1200" dirty="0">
              <a:latin typeface="Arial" panose="020B0604020202020204" pitchFamily="34" charset="0"/>
              <a:cs typeface="Arial" panose="020B0604020202020204" pitchFamily="34" charset="0"/>
            </a:rPr>
            <a:t>even if they are already enrolled  in your program. </a:t>
          </a:r>
        </a:p>
        <a:p>
          <a:pPr marL="0" lvl="0" indent="0" algn="l" defTabSz="622300" rtl="0">
            <a:lnSpc>
              <a:spcPct val="90000"/>
            </a:lnSpc>
            <a:spcBef>
              <a:spcPct val="0"/>
            </a:spcBef>
            <a:spcAft>
              <a:spcPct val="35000"/>
            </a:spcAft>
            <a:buNone/>
          </a:pPr>
          <a:r>
            <a:rPr lang="en-US" sz="1400" b="0" kern="1200" dirty="0">
              <a:latin typeface="Arial" panose="020B0604020202020204" pitchFamily="34" charset="0"/>
              <a:cs typeface="Arial" panose="020B0604020202020204" pitchFamily="34" charset="0"/>
            </a:rPr>
            <a:t>If a candidate indicates they are </a:t>
          </a:r>
          <a:r>
            <a:rPr lang="en-US" sz="1400" b="1" kern="1200" dirty="0">
              <a:latin typeface="Arial" panose="020B0604020202020204" pitchFamily="34" charset="0"/>
              <a:cs typeface="Arial" panose="020B0604020202020204" pitchFamily="34" charset="0"/>
            </a:rPr>
            <a:t>Interested</a:t>
          </a:r>
          <a:r>
            <a:rPr lang="en-US" sz="1400" b="0" kern="1200" dirty="0">
              <a:latin typeface="Arial" panose="020B0604020202020204" pitchFamily="34" charset="0"/>
              <a:cs typeface="Arial" panose="020B0604020202020204" pitchFamily="34" charset="0"/>
            </a:rPr>
            <a:t>, but are not yet enrolled, the preparation program staff will need to contact the candidate to provide information about the learning opportunities available.</a:t>
          </a:r>
        </a:p>
        <a:p>
          <a:pPr marL="0" lvl="0" indent="0" algn="l" defTabSz="622300" rtl="0">
            <a:lnSpc>
              <a:spcPct val="90000"/>
            </a:lnSpc>
            <a:spcBef>
              <a:spcPct val="0"/>
            </a:spcBef>
            <a:spcAft>
              <a:spcPct val="35000"/>
            </a:spcAft>
            <a:buNone/>
          </a:pPr>
          <a:r>
            <a:rPr lang="en-US" sz="1400" b="0" kern="1200" dirty="0">
              <a:latin typeface="Arial" panose="020B0604020202020204" pitchFamily="34" charset="0"/>
              <a:cs typeface="Arial" panose="020B0604020202020204" pitchFamily="34" charset="0"/>
            </a:rPr>
            <a:t>If a candidate is already enrolled, preparation program staff must change that candidate’s status from </a:t>
          </a:r>
          <a:r>
            <a:rPr lang="en-US" sz="1400" b="1" kern="1200" dirty="0">
              <a:latin typeface="Arial" panose="020B0604020202020204" pitchFamily="34" charset="0"/>
              <a:cs typeface="Arial" panose="020B0604020202020204" pitchFamily="34" charset="0"/>
            </a:rPr>
            <a:t>Interested</a:t>
          </a:r>
          <a:r>
            <a:rPr lang="en-US" sz="1400" b="0" kern="1200" dirty="0">
              <a:latin typeface="Arial" panose="020B0604020202020204" pitchFamily="34" charset="0"/>
              <a:cs typeface="Arial" panose="020B0604020202020204" pitchFamily="34" charset="0"/>
            </a:rPr>
            <a:t> to </a:t>
          </a:r>
          <a:r>
            <a:rPr lang="en-US" sz="1400" b="1" kern="1200" dirty="0">
              <a:latin typeface="Arial" panose="020B0604020202020204" pitchFamily="34" charset="0"/>
              <a:cs typeface="Arial" panose="020B0604020202020204" pitchFamily="34" charset="0"/>
            </a:rPr>
            <a:t>Enrolled</a:t>
          </a:r>
          <a:r>
            <a:rPr lang="en-US" sz="1400" b="0" kern="1200" dirty="0">
              <a:latin typeface="Arial" panose="020B0604020202020204" pitchFamily="34" charset="0"/>
              <a:cs typeface="Arial" panose="020B0604020202020204" pitchFamily="34" charset="0"/>
            </a:rPr>
            <a:t> (for GED subtest scores to be connected to the preparation program). </a:t>
          </a:r>
        </a:p>
        <a:p>
          <a:pPr marL="0" lvl="0" indent="0" algn="l" defTabSz="622300" rtl="0">
            <a:lnSpc>
              <a:spcPct val="90000"/>
            </a:lnSpc>
            <a:spcBef>
              <a:spcPct val="0"/>
            </a:spcBef>
            <a:spcAft>
              <a:spcPct val="35000"/>
            </a:spcAft>
            <a:buNone/>
          </a:pPr>
          <a:r>
            <a:rPr lang="en-US" sz="1400" b="0" kern="1200" dirty="0">
              <a:latin typeface="Arial" panose="020B0604020202020204" pitchFamily="34" charset="0"/>
              <a:cs typeface="Arial" panose="020B0604020202020204" pitchFamily="34" charset="0"/>
            </a:rPr>
            <a:t>Only students who are either over age 19 or who have had their Age Eligibility approved will appear in GED Manager. </a:t>
          </a:r>
        </a:p>
      </dsp:txBody>
      <dsp:txXfrm>
        <a:off x="838874" y="2487826"/>
        <a:ext cx="8493680" cy="2111024"/>
      </dsp:txXfrm>
    </dsp:sp>
    <dsp:sp modelId="{D41C0364-43FB-4BE9-A0F1-F9D6DE35280B}">
      <dsp:nvSpPr>
        <dsp:cNvPr id="0" name=""/>
        <dsp:cNvSpPr/>
      </dsp:nvSpPr>
      <dsp:spPr>
        <a:xfrm>
          <a:off x="5024395" y="77819"/>
          <a:ext cx="4019391" cy="2009695"/>
        </a:xfrm>
        <a:prstGeom prst="roundRect">
          <a:avLst>
            <a:gd name="adj" fmla="val 10000"/>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rtl="0">
            <a:lnSpc>
              <a:spcPct val="90000"/>
            </a:lnSpc>
            <a:spcBef>
              <a:spcPct val="0"/>
            </a:spcBef>
            <a:spcAft>
              <a:spcPct val="35000"/>
            </a:spcAft>
            <a:buNone/>
          </a:pPr>
          <a:r>
            <a:rPr lang="en-US" sz="2300" kern="1200" dirty="0">
              <a:latin typeface="Arial" panose="020B0604020202020204" pitchFamily="34" charset="0"/>
              <a:cs typeface="Arial" panose="020B0604020202020204" pitchFamily="34" charset="0"/>
            </a:rPr>
            <a:t>Preparation Program Staff use GED Manager to update the status of each Student to </a:t>
          </a:r>
          <a:r>
            <a:rPr lang="en-US" sz="2300" b="1" kern="1200" dirty="0">
              <a:latin typeface="Arial" panose="020B0604020202020204" pitchFamily="34" charset="0"/>
              <a:cs typeface="Arial" panose="020B0604020202020204" pitchFamily="34" charset="0"/>
            </a:rPr>
            <a:t>Enrolled</a:t>
          </a:r>
          <a:r>
            <a:rPr lang="en-US" sz="2300" kern="1200" dirty="0">
              <a:latin typeface="Arial" panose="020B0604020202020204" pitchFamily="34" charset="0"/>
              <a:cs typeface="Arial" panose="020B0604020202020204" pitchFamily="34" charset="0"/>
            </a:rPr>
            <a:t>, </a:t>
          </a:r>
          <a:r>
            <a:rPr lang="en-US" sz="2300" b="1" kern="1200" dirty="0">
              <a:latin typeface="Arial" panose="020B0604020202020204" pitchFamily="34" charset="0"/>
              <a:cs typeface="Arial" panose="020B0604020202020204" pitchFamily="34" charset="0"/>
            </a:rPr>
            <a:t>Contacted </a:t>
          </a:r>
          <a:r>
            <a:rPr lang="en-US" sz="2300" kern="1200" dirty="0">
              <a:latin typeface="Arial" panose="020B0604020202020204" pitchFamily="34" charset="0"/>
              <a:cs typeface="Arial" panose="020B0604020202020204" pitchFamily="34" charset="0"/>
            </a:rPr>
            <a:t>or </a:t>
          </a:r>
          <a:r>
            <a:rPr lang="en-US" sz="2300" b="1" kern="1200" dirty="0">
              <a:latin typeface="Arial" panose="020B0604020202020204" pitchFamily="34" charset="0"/>
              <a:cs typeface="Arial" panose="020B0604020202020204" pitchFamily="34" charset="0"/>
            </a:rPr>
            <a:t>Dismissed or Credentialed</a:t>
          </a:r>
          <a:endParaRPr lang="en-US" sz="2300" kern="1200" dirty="0">
            <a:latin typeface="Arial" panose="020B0604020202020204" pitchFamily="34" charset="0"/>
            <a:cs typeface="Arial" panose="020B0604020202020204" pitchFamily="34" charset="0"/>
          </a:endParaRPr>
        </a:p>
      </dsp:txBody>
      <dsp:txXfrm>
        <a:off x="5083257" y="136681"/>
        <a:ext cx="3901667" cy="189197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218C99-28C7-4B7E-BF01-21AE2A621F0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119AC35E-65EF-4DEB-A3BA-FD23FD4077E9}"/>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4AC32421-6B7B-4ED3-9DAC-4B63A825DFDB}" type="datetimeFigureOut">
              <a:rPr lang="en-US" smtClean="0"/>
              <a:t>12/7/2022</a:t>
            </a:fld>
            <a:endParaRPr lang="en-US"/>
          </a:p>
        </p:txBody>
      </p:sp>
      <p:sp>
        <p:nvSpPr>
          <p:cNvPr id="4" name="Footer Placeholder 3">
            <a:extLst>
              <a:ext uri="{FF2B5EF4-FFF2-40B4-BE49-F238E27FC236}">
                <a16:creationId xmlns:a16="http://schemas.microsoft.com/office/drawing/2014/main" id="{CB6EA45E-F3C2-4042-A397-4CC6C2F50C54}"/>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7653270-5A05-497F-8EE9-6ADEE31C8A01}"/>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6EFB597-2AEC-4DEE-AB49-8D3FAFDFA67A}" type="slidenum">
              <a:rPr lang="en-US" smtClean="0"/>
              <a:t>‹#›</a:t>
            </a:fld>
            <a:endParaRPr lang="en-US"/>
          </a:p>
        </p:txBody>
      </p:sp>
    </p:spTree>
    <p:extLst>
      <p:ext uri="{BB962C8B-B14F-4D97-AF65-F5344CB8AC3E}">
        <p14:creationId xmlns:p14="http://schemas.microsoft.com/office/powerpoint/2010/main" val="17303090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819AC40-5B76-4F13-9094-949143D163A0}" type="datetimeFigureOut">
              <a:rPr lang="en-US" smtClean="0"/>
              <a:t>12/7/2022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F8B3F61-7C2F-4DA5-83B7-7E8F3809D244}" type="slidenum">
              <a:rPr lang="en-US" smtClean="0"/>
              <a:t>‹#›</a:t>
            </a:fld>
            <a:endParaRPr lang="en-US"/>
          </a:p>
        </p:txBody>
      </p:sp>
    </p:spTree>
    <p:extLst>
      <p:ext uri="{BB962C8B-B14F-4D97-AF65-F5344CB8AC3E}">
        <p14:creationId xmlns:p14="http://schemas.microsoft.com/office/powerpoint/2010/main" val="275856974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83769A-2A3C-664A-B1A3-FCFF0FA87D20}" type="slidenum">
              <a:rPr lang="en-US" smtClean="0"/>
              <a:t>5</a:t>
            </a:fld>
            <a:endParaRPr lang="en-US"/>
          </a:p>
        </p:txBody>
      </p:sp>
    </p:spTree>
    <p:extLst>
      <p:ext uri="{BB962C8B-B14F-4D97-AF65-F5344CB8AC3E}">
        <p14:creationId xmlns:p14="http://schemas.microsoft.com/office/powerpoint/2010/main" val="806697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83769A-2A3C-664A-B1A3-FCFF0FA87D20}" type="slidenum">
              <a:rPr lang="en-US" smtClean="0"/>
              <a:t>20</a:t>
            </a:fld>
            <a:endParaRPr lang="en-US"/>
          </a:p>
        </p:txBody>
      </p:sp>
    </p:spTree>
    <p:extLst>
      <p:ext uri="{BB962C8B-B14F-4D97-AF65-F5344CB8AC3E}">
        <p14:creationId xmlns:p14="http://schemas.microsoft.com/office/powerpoint/2010/main" val="27688250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9/12/2022</a:t>
            </a:r>
            <a:endParaRPr lang="en-US" dirty="0"/>
          </a:p>
        </p:txBody>
      </p:sp>
      <p:sp>
        <p:nvSpPr>
          <p:cNvPr id="5" name="Footer Placeholder 4"/>
          <p:cNvSpPr>
            <a:spLocks noGrp="1"/>
          </p:cNvSpPr>
          <p:nvPr>
            <p:ph type="ftr" sz="quarter" idx="11"/>
          </p:nvPr>
        </p:nvSpPr>
        <p:spPr>
          <a:xfrm>
            <a:off x="1127124" y="329307"/>
            <a:ext cx="5943668" cy="309201"/>
          </a:xfrm>
        </p:spPr>
        <p:txBody>
          <a:bodyPr/>
          <a:lstStyle/>
          <a:p>
            <a:endParaRPr lang="en-US" dirty="0"/>
          </a:p>
        </p:txBody>
      </p:sp>
      <p:sp>
        <p:nvSpPr>
          <p:cNvPr id="6" name="Slide Number Placeholder 5"/>
          <p:cNvSpPr>
            <a:spLocks noGrp="1"/>
          </p:cNvSpPr>
          <p:nvPr>
            <p:ph type="sldNum" sz="quarter" idx="12"/>
          </p:nvPr>
        </p:nvSpPr>
        <p:spPr>
          <a:xfrm>
            <a:off x="9924392" y="134930"/>
            <a:ext cx="811019" cy="503578"/>
          </a:xfrm>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9/12/2022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9/12/2022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r>
              <a:rPr lang="en-US"/>
              <a:t>9/12/2022</a:t>
            </a:r>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9/12/2022</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9/12/2022</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9/12/2022</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9/12/2022</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9/12/2022</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9/12/2022</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r>
              <a:rPr lang="en-US"/>
              <a:t>9/12/2022</a:t>
            </a:r>
            <a:endParaRPr lang="en-US" dirty="0"/>
          </a:p>
        </p:txBody>
      </p:sp>
      <p:sp>
        <p:nvSpPr>
          <p:cNvPr id="6" name="Footer Placeholder 5"/>
          <p:cNvSpPr>
            <a:spLocks noGrp="1"/>
          </p:cNvSpPr>
          <p:nvPr>
            <p:ph type="ftr" sz="quarter" idx="11"/>
          </p:nvPr>
        </p:nvSpPr>
        <p:spPr>
          <a:xfrm>
            <a:off x="1125300" y="318640"/>
            <a:ext cx="4877818" cy="320931"/>
          </a:xfrm>
        </p:spPr>
        <p:txBody>
          <a:bodyPr/>
          <a:lstStyle/>
          <a:p>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fld id="{6D22F896-40B5-4ADD-8801-0D06FADFA095}" type="slidenum">
              <a:rPr lang="en-US" dirty="0"/>
              <a:t>‹#›</a:t>
            </a:fld>
            <a:endParaRPr lang="en-US" dirty="0"/>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r>
              <a:rPr lang="en-US"/>
              <a:t>9/12/2022</a:t>
            </a:r>
            <a:endParaRPr lang="en-US" dirty="0"/>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cces.nysed.gov/hse/hse-exam-testing-accommodations-q-and" TargetMode="External"/><Relationship Id="rId2" Type="http://schemas.openxmlformats.org/officeDocument/2006/relationships/hyperlink" Target="https://meetnydirect.webex.com/recordingservice/sites/meetnydirect/recording/99532b6f7ba6103abf3f2ef6205e4296/playback" TargetMode="External"/><Relationship Id="rId1" Type="http://schemas.openxmlformats.org/officeDocument/2006/relationships/slideLayout" Target="../slideLayouts/slideLayout2.xml"/><Relationship Id="rId4" Type="http://schemas.openxmlformats.org/officeDocument/2006/relationships/hyperlink" Target="https://ged.com/about_test/accommodations/"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ged.com/educators_admins/test_admin/ged_manager/"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mailto:AdultEd@nysed.gov" TargetMode="External"/><Relationship Id="rId2" Type="http://schemas.openxmlformats.org/officeDocument/2006/relationships/hyperlink" Target="https://ged.com/educators_admins/test_admin/ged_manager/" TargetMode="External"/><Relationship Id="rId1" Type="http://schemas.openxmlformats.org/officeDocument/2006/relationships/slideLayout" Target="../slideLayouts/slideLayout2.xml"/><Relationship Id="rId4" Type="http://schemas.openxmlformats.org/officeDocument/2006/relationships/hyperlink" Target="mailto:hsetc@nysed.gov"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acces.nysed.gov/common/acces/files/hse/attachmentj.pdf" TargetMode="External"/><Relationship Id="rId2" Type="http://schemas.openxmlformats.org/officeDocument/2006/relationships/hyperlink" Target="http://www.acces.nysed.gov/hse/high-school-equivalency-hse" TargetMode="External"/><Relationship Id="rId1" Type="http://schemas.openxmlformats.org/officeDocument/2006/relationships/slideLayout" Target="../slideLayouts/slideLayout2.xml"/><Relationship Id="rId5" Type="http://schemas.openxmlformats.org/officeDocument/2006/relationships/hyperlink" Target="https://eservices.nysed.gov/hse-status/status-report" TargetMode="External"/><Relationship Id="rId4" Type="http://schemas.openxmlformats.org/officeDocument/2006/relationships/hyperlink" Target="http://www.acces.nysed.gov/hse/application-r" TargetMode="Externa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ged.com/educators_admins/reactivate_for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HSETC@nysed.gov" TargetMode="External"/><Relationship Id="rId7" Type="http://schemas.openxmlformats.org/officeDocument/2006/relationships/hyperlink" Target="https://ged.com/new-York-educators/" TargetMode="External"/><Relationship Id="rId2" Type="http://schemas.openxmlformats.org/officeDocument/2006/relationships/hyperlink" Target="http://www.acces.nysed.gov/hse/high-school-equivalency-hse" TargetMode="External"/><Relationship Id="rId1" Type="http://schemas.openxmlformats.org/officeDocument/2006/relationships/slideLayout" Target="../slideLayouts/slideLayout5.xml"/><Relationship Id="rId6" Type="http://schemas.openxmlformats.org/officeDocument/2006/relationships/hyperlink" Target="https://ged.com/" TargetMode="External"/><Relationship Id="rId5" Type="http://schemas.openxmlformats.org/officeDocument/2006/relationships/hyperlink" Target="mailto:HSE@nysed.gov" TargetMode="External"/><Relationship Id="rId4" Type="http://schemas.openxmlformats.org/officeDocument/2006/relationships/hyperlink" Target="mailto:HSERAPP@nysed.gov"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ged.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acces.nysed.gov/common/acces/files/hse/age-eligibility-chart.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hyperlink" Target="http://www.acces.nysed.gov/common/acces/files/hse/age-eligibility-chart.pdf" TargetMode="External"/><Relationship Id="rId2" Type="http://schemas.openxmlformats.org/officeDocument/2006/relationships/hyperlink" Target="http://www.ged.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CBCC775-FC8D-4BFE-8F60-43DCD44C889B}"/>
              </a:ext>
            </a:extLst>
          </p:cNvPr>
          <p:cNvSpPr>
            <a:spLocks noGrp="1"/>
          </p:cNvSpPr>
          <p:nvPr>
            <p:ph type="subTitle" idx="1"/>
          </p:nvPr>
        </p:nvSpPr>
        <p:spPr>
          <a:xfrm>
            <a:off x="545275" y="3362325"/>
            <a:ext cx="10190136" cy="2550383"/>
          </a:xfrm>
        </p:spPr>
        <p:txBody>
          <a:bodyPr>
            <a:normAutofit/>
          </a:bodyPr>
          <a:lstStyle/>
          <a:p>
            <a:pPr lvl="0" algn="ctr">
              <a:lnSpc>
                <a:spcPct val="90000"/>
              </a:lnSpc>
              <a:spcBef>
                <a:spcPts val="1200"/>
              </a:spcBef>
              <a:buClr>
                <a:srgbClr val="C0D7EC"/>
              </a:buClr>
              <a:buSzTx/>
            </a:pPr>
            <a:endParaRPr lang="en-US" sz="2600" dirty="0"/>
          </a:p>
          <a:p>
            <a:pPr lvl="0" algn="ctr">
              <a:lnSpc>
                <a:spcPct val="90000"/>
              </a:lnSpc>
              <a:spcBef>
                <a:spcPts val="1200"/>
              </a:spcBef>
              <a:buClr>
                <a:srgbClr val="C0D7EC"/>
              </a:buClr>
              <a:buSzTx/>
            </a:pPr>
            <a:r>
              <a:rPr lang="en-US" sz="2600" dirty="0"/>
              <a:t>Adult Education Preparation Programs and the GED® Test</a:t>
            </a:r>
          </a:p>
          <a:p>
            <a:pPr lvl="0" algn="ctr">
              <a:lnSpc>
                <a:spcPct val="90000"/>
              </a:lnSpc>
              <a:spcBef>
                <a:spcPts val="1200"/>
              </a:spcBef>
              <a:buClr>
                <a:srgbClr val="C0D7EC"/>
              </a:buClr>
              <a:buSzTx/>
            </a:pPr>
            <a:r>
              <a:rPr lang="en-US" sz="1900" dirty="0"/>
              <a:t>Including Candidate Age Eligibility and Use of GED Manager  </a:t>
            </a:r>
          </a:p>
          <a:p>
            <a:pPr algn="ctr"/>
            <a:endParaRPr lang="en-US" sz="1900" dirty="0"/>
          </a:p>
          <a:p>
            <a:pPr algn="ctr"/>
            <a:r>
              <a:rPr lang="en-US" dirty="0"/>
              <a:t>December 2022</a:t>
            </a:r>
          </a:p>
        </p:txBody>
      </p:sp>
      <p:pic>
        <p:nvPicPr>
          <p:cNvPr id="4" name="Picture 2" descr="New York State Education Department Logo">
            <a:extLst>
              <a:ext uri="{FF2B5EF4-FFF2-40B4-BE49-F238E27FC236}">
                <a16:creationId xmlns:a16="http://schemas.microsoft.com/office/drawing/2014/main" id="{72FD7D4E-F1B4-466C-8829-8E46470C62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080" y="945292"/>
            <a:ext cx="7679719" cy="2483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7346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C88B0-4D5B-4AEB-8C1B-E04166017C35}"/>
              </a:ext>
            </a:extLst>
          </p:cNvPr>
          <p:cNvSpPr>
            <a:spLocks noGrp="1"/>
          </p:cNvSpPr>
          <p:nvPr>
            <p:ph type="title"/>
          </p:nvPr>
        </p:nvSpPr>
        <p:spPr>
          <a:xfrm>
            <a:off x="419450" y="137408"/>
            <a:ext cx="10314095" cy="877731"/>
          </a:xfrm>
        </p:spPr>
        <p:txBody>
          <a:bodyPr>
            <a:normAutofit/>
          </a:bodyPr>
          <a:lstStyle/>
          <a:p>
            <a:pPr algn="ctr"/>
            <a:r>
              <a:rPr lang="en-US" sz="2800" dirty="0"/>
              <a:t>Testing Accommodations for Candidates with Disabilities </a:t>
            </a:r>
          </a:p>
        </p:txBody>
      </p:sp>
      <p:sp>
        <p:nvSpPr>
          <p:cNvPr id="3" name="Content Placeholder 2">
            <a:extLst>
              <a:ext uri="{FF2B5EF4-FFF2-40B4-BE49-F238E27FC236}">
                <a16:creationId xmlns:a16="http://schemas.microsoft.com/office/drawing/2014/main" id="{9B1A805E-E41B-4BB3-9C3C-CF59C49AF8A9}"/>
              </a:ext>
            </a:extLst>
          </p:cNvPr>
          <p:cNvSpPr>
            <a:spLocks noGrp="1"/>
          </p:cNvSpPr>
          <p:nvPr>
            <p:ph idx="1"/>
          </p:nvPr>
        </p:nvSpPr>
        <p:spPr>
          <a:xfrm>
            <a:off x="192947" y="1015140"/>
            <a:ext cx="11098635" cy="4827722"/>
          </a:xfrm>
        </p:spPr>
        <p:txBody>
          <a:bodyPr>
            <a:normAutofit fontScale="92500" lnSpcReduction="10000"/>
          </a:bodyPr>
          <a:lstStyle/>
          <a:p>
            <a:pPr marL="0" lvl="0" indent="0">
              <a:buClr>
                <a:srgbClr val="C0D7EC"/>
              </a:buClr>
              <a:buNone/>
            </a:pPr>
            <a:endParaRPr lang="en-US" sz="1800" b="1" dirty="0"/>
          </a:p>
          <a:p>
            <a:pPr marL="0" lvl="0" indent="0">
              <a:buClr>
                <a:srgbClr val="C0D7EC"/>
              </a:buClr>
              <a:buNone/>
            </a:pPr>
            <a:r>
              <a:rPr lang="en-US" sz="1800" b="1" dirty="0"/>
              <a:t>Information on How Candidates Apply for Testing Accommodations:</a:t>
            </a:r>
            <a:endParaRPr lang="en-US" b="0" i="0" u="none" strike="noStrike" dirty="0">
              <a:solidFill>
                <a:srgbClr val="5D5D5D"/>
              </a:solidFill>
              <a:effectLst/>
              <a:hlinkClick r:id="rId2"/>
            </a:endParaRPr>
          </a:p>
          <a:p>
            <a:pPr>
              <a:buClr>
                <a:srgbClr val="C0D7EC"/>
              </a:buClr>
            </a:pPr>
            <a:r>
              <a:rPr lang="en-US" b="0" i="0" u="none" strike="noStrike" dirty="0">
                <a:solidFill>
                  <a:srgbClr val="5D5D5D"/>
                </a:solidFill>
                <a:effectLst/>
                <a:hlinkClick r:id="rId2"/>
              </a:rPr>
              <a:t>Recorded presentation on GED Accommodations for Testing</a:t>
            </a:r>
            <a:endParaRPr lang="en-US" b="0" i="0" u="none" strike="noStrike" dirty="0">
              <a:solidFill>
                <a:srgbClr val="5D5D5D"/>
              </a:solidFill>
              <a:effectLst/>
            </a:endParaRPr>
          </a:p>
          <a:p>
            <a:pPr>
              <a:buClr>
                <a:srgbClr val="C0D7EC"/>
              </a:buClr>
            </a:pPr>
            <a:endParaRPr lang="en-US" dirty="0">
              <a:solidFill>
                <a:srgbClr val="5D5D5D"/>
              </a:solidFill>
            </a:endParaRPr>
          </a:p>
          <a:p>
            <a:pPr>
              <a:buClr>
                <a:srgbClr val="C0D7EC"/>
              </a:buClr>
            </a:pPr>
            <a:r>
              <a:rPr lang="en-US" dirty="0"/>
              <a:t>Questions and Answers on Accommodations: </a:t>
            </a:r>
            <a:r>
              <a:rPr lang="en-US" sz="1800" dirty="0">
                <a:hlinkClick r:id="rId3"/>
              </a:rPr>
              <a:t>http://www.acces.nysed.gov/hse/hse-exam-testing-accommodations-q-and</a:t>
            </a:r>
            <a:endParaRPr lang="en-US" sz="1800" dirty="0"/>
          </a:p>
          <a:p>
            <a:pPr lvl="0">
              <a:buClr>
                <a:srgbClr val="C0D7EC"/>
              </a:buClr>
            </a:pPr>
            <a:endParaRPr lang="en-US" sz="1800" dirty="0"/>
          </a:p>
          <a:p>
            <a:pPr lvl="0">
              <a:buClr>
                <a:srgbClr val="C0D7EC"/>
              </a:buClr>
            </a:pPr>
            <a:r>
              <a:rPr lang="en-US" dirty="0"/>
              <a:t>How to Apply for GED Accommodations (from GEDTS)*: </a:t>
            </a:r>
          </a:p>
          <a:p>
            <a:pPr lvl="0">
              <a:buClr>
                <a:srgbClr val="C0D7EC"/>
              </a:buClr>
            </a:pPr>
            <a:r>
              <a:rPr lang="en-US" dirty="0">
                <a:hlinkClick r:id="rId4"/>
              </a:rPr>
              <a:t>https://ged.com/about_test/accommodations/</a:t>
            </a:r>
            <a:endParaRPr lang="en-US" dirty="0"/>
          </a:p>
          <a:p>
            <a:pPr lvl="0">
              <a:buClr>
                <a:srgbClr val="C0D7EC"/>
              </a:buClr>
            </a:pPr>
            <a:endParaRPr lang="en-US" dirty="0"/>
          </a:p>
          <a:p>
            <a:pPr lvl="0">
              <a:buClr>
                <a:srgbClr val="C0D7EC"/>
              </a:buClr>
            </a:pPr>
            <a:r>
              <a:rPr lang="en-US" sz="1600" i="1" dirty="0"/>
              <a:t>*The directions for completing and submitting the accommodations form are included on the bottom of the form.</a:t>
            </a:r>
          </a:p>
          <a:p>
            <a:pPr lvl="0">
              <a:buClr>
                <a:srgbClr val="C0D7EC"/>
              </a:buClr>
            </a:pPr>
            <a:endParaRPr lang="en-US" dirty="0"/>
          </a:p>
        </p:txBody>
      </p:sp>
      <p:sp>
        <p:nvSpPr>
          <p:cNvPr id="4" name="Slide Number Placeholder 3">
            <a:extLst>
              <a:ext uri="{FF2B5EF4-FFF2-40B4-BE49-F238E27FC236}">
                <a16:creationId xmlns:a16="http://schemas.microsoft.com/office/drawing/2014/main" id="{FACEF3F0-77E4-4E90-893B-25FAD94389FD}"/>
              </a:ext>
            </a:extLst>
          </p:cNvPr>
          <p:cNvSpPr>
            <a:spLocks noGrp="1"/>
          </p:cNvSpPr>
          <p:nvPr>
            <p:ph type="sldNum" sz="quarter" idx="12"/>
          </p:nvPr>
        </p:nvSpPr>
        <p:spPr>
          <a:xfrm>
            <a:off x="11291582" y="137408"/>
            <a:ext cx="713064" cy="503578"/>
          </a:xfrm>
        </p:spPr>
        <p:txBody>
          <a:bodyPr/>
          <a:lstStyle/>
          <a:p>
            <a:fld id="{6D22F896-40B5-4ADD-8801-0D06FADFA095}" type="slidenum">
              <a:rPr lang="en-US" sz="1200" smtClean="0"/>
              <a:t>10</a:t>
            </a:fld>
            <a:endParaRPr lang="en-US" sz="1200" dirty="0"/>
          </a:p>
        </p:txBody>
      </p:sp>
    </p:spTree>
    <p:extLst>
      <p:ext uri="{BB962C8B-B14F-4D97-AF65-F5344CB8AC3E}">
        <p14:creationId xmlns:p14="http://schemas.microsoft.com/office/powerpoint/2010/main" val="181695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ABD0E-4509-458D-AE87-6594CB9E30DD}"/>
              </a:ext>
            </a:extLst>
          </p:cNvPr>
          <p:cNvSpPr>
            <a:spLocks noGrp="1"/>
          </p:cNvSpPr>
          <p:nvPr>
            <p:ph type="ctrTitle"/>
          </p:nvPr>
        </p:nvSpPr>
        <p:spPr>
          <a:xfrm>
            <a:off x="1128403" y="134930"/>
            <a:ext cx="8637073" cy="418743"/>
          </a:xfrm>
        </p:spPr>
        <p:txBody>
          <a:bodyPr>
            <a:noAutofit/>
          </a:bodyPr>
          <a:lstStyle/>
          <a:p>
            <a:pPr algn="ctr"/>
            <a:r>
              <a:rPr lang="en-US" sz="2800" dirty="0"/>
              <a:t>What is GED Manager &amp; GED Prep Connect? </a:t>
            </a:r>
          </a:p>
        </p:txBody>
      </p:sp>
      <p:sp>
        <p:nvSpPr>
          <p:cNvPr id="3" name="Subtitle 2">
            <a:extLst>
              <a:ext uri="{FF2B5EF4-FFF2-40B4-BE49-F238E27FC236}">
                <a16:creationId xmlns:a16="http://schemas.microsoft.com/office/drawing/2014/main" id="{2EBB6B6D-2322-4D06-898F-EAA976D33FF6}"/>
              </a:ext>
            </a:extLst>
          </p:cNvPr>
          <p:cNvSpPr>
            <a:spLocks noGrp="1"/>
          </p:cNvSpPr>
          <p:nvPr>
            <p:ph type="subTitle" idx="1"/>
          </p:nvPr>
        </p:nvSpPr>
        <p:spPr>
          <a:xfrm>
            <a:off x="268448" y="864066"/>
            <a:ext cx="11341915" cy="5108895"/>
          </a:xfrm>
        </p:spPr>
        <p:txBody>
          <a:bodyPr>
            <a:normAutofit fontScale="85000" lnSpcReduction="10000"/>
          </a:bodyPr>
          <a:lstStyle/>
          <a:p>
            <a:pPr marL="285750" indent="-285750">
              <a:buFont typeface="Arial" panose="020B0604020202020204" pitchFamily="34" charset="0"/>
              <a:buChar char="•"/>
            </a:pPr>
            <a:r>
              <a:rPr lang="en-US" dirty="0">
                <a:ea typeface="+mn-lt"/>
                <a:cs typeface="+mn-lt"/>
              </a:rPr>
              <a:t>GED Manager is an online portal for HSE adult preparation program educators and test administrators to manage students and programs. </a:t>
            </a:r>
          </a:p>
          <a:p>
            <a:pPr marL="285750" indent="-285750">
              <a:buFont typeface="Arial" panose="020B0604020202020204" pitchFamily="34" charset="0"/>
              <a:buChar char="•"/>
            </a:pPr>
            <a:r>
              <a:rPr lang="en-US" dirty="0">
                <a:ea typeface="+mn-lt"/>
                <a:cs typeface="+mn-lt"/>
              </a:rPr>
              <a:t>If staff are involved with overseeing both testing and preparation, they may have multiple roles within GED Manager and will need to toggle between roles. There are also  varying permissions granted within each role.</a:t>
            </a:r>
            <a:endParaRPr lang="en-US" u="sng" dirty="0">
              <a:ea typeface="+mn-lt"/>
              <a:cs typeface="+mn-lt"/>
            </a:endParaRPr>
          </a:p>
          <a:p>
            <a:r>
              <a:rPr lang="en-US" u="sng" dirty="0">
                <a:ea typeface="+mn-lt"/>
                <a:cs typeface="+mn-lt"/>
              </a:rPr>
              <a:t>Overview of GED Manager Roles</a:t>
            </a:r>
            <a:r>
              <a:rPr lang="en-US" dirty="0">
                <a:ea typeface="+mn-lt"/>
                <a:cs typeface="+mn-lt"/>
              </a:rPr>
              <a:t>: </a:t>
            </a:r>
          </a:p>
          <a:p>
            <a:r>
              <a:rPr lang="en-US" dirty="0">
                <a:ea typeface="+mn-lt"/>
                <a:cs typeface="+mn-lt"/>
              </a:rPr>
              <a:t>1) Test Administrators  = Jurisdictional Access</a:t>
            </a:r>
          </a:p>
          <a:p>
            <a:r>
              <a:rPr lang="en-US" dirty="0">
                <a:ea typeface="+mn-lt"/>
                <a:cs typeface="+mn-lt"/>
              </a:rPr>
              <a:t>2) Preparation Programs (Educators) via GED Prep Connect) = Student Authorized View*</a:t>
            </a:r>
          </a:p>
          <a:p>
            <a:r>
              <a:rPr lang="en-US" dirty="0">
                <a:ea typeface="+mn-lt"/>
                <a:cs typeface="+mn-lt"/>
              </a:rPr>
              <a:t>3) Alternative High School Equivalency Preparation (AHSEP) Program  = Option Coordinator</a:t>
            </a:r>
          </a:p>
          <a:p>
            <a:r>
              <a:rPr lang="en-US" dirty="0">
                <a:ea typeface="+mn-lt"/>
                <a:cs typeface="+mn-lt"/>
              </a:rPr>
              <a:t>4) Corrections </a:t>
            </a:r>
          </a:p>
          <a:p>
            <a:endParaRPr lang="en-US" dirty="0">
              <a:ea typeface="+mn-lt"/>
              <a:cs typeface="+mn-lt"/>
              <a:hlinkClick r:id="rId2"/>
            </a:endParaRPr>
          </a:p>
          <a:p>
            <a:pPr marL="285750" indent="-285750">
              <a:buFont typeface="Arial" panose="020B0604020202020204" pitchFamily="34" charset="0"/>
              <a:buChar char="•"/>
            </a:pPr>
            <a:r>
              <a:rPr lang="en-US" dirty="0">
                <a:ea typeface="+mn-lt"/>
                <a:cs typeface="+mn-lt"/>
                <a:hlinkClick r:id="rId2"/>
              </a:rPr>
              <a:t>GED Prep Connect Training Video </a:t>
            </a:r>
            <a:r>
              <a:rPr lang="en-US" dirty="0">
                <a:ea typeface="+mn-lt"/>
                <a:cs typeface="+mn-lt"/>
              </a:rPr>
              <a:t>– Scroll down to the last item on the bottom of the page.</a:t>
            </a:r>
            <a:endParaRPr lang="en-US" dirty="0">
              <a:cs typeface="Calibri"/>
            </a:endParaRPr>
          </a:p>
          <a:p>
            <a:endParaRPr lang="en-US" dirty="0"/>
          </a:p>
          <a:p>
            <a:r>
              <a:rPr lang="en-US" sz="1600" i="1" dirty="0"/>
              <a:t>*</a:t>
            </a:r>
            <a:r>
              <a:rPr lang="en-US" sz="1400" i="1" dirty="0"/>
              <a:t>Candidates must select a specific prep program for them to appear in the Educator’s GED Manager queue. If a candidate is under age 19, they will also need to be released from the Age Eligibility queue or they will not appear in GED Manager.</a:t>
            </a:r>
            <a:endParaRPr lang="en-US" sz="1400" dirty="0"/>
          </a:p>
        </p:txBody>
      </p:sp>
      <p:sp>
        <p:nvSpPr>
          <p:cNvPr id="5" name="Slide Number Placeholder 1">
            <a:extLst>
              <a:ext uri="{FF2B5EF4-FFF2-40B4-BE49-F238E27FC236}">
                <a16:creationId xmlns:a16="http://schemas.microsoft.com/office/drawing/2014/main" id="{FBF2FC4C-7876-4A96-AC0B-AAED9201BC16}"/>
              </a:ext>
            </a:extLst>
          </p:cNvPr>
          <p:cNvSpPr>
            <a:spLocks noGrp="1"/>
          </p:cNvSpPr>
          <p:nvPr>
            <p:ph type="sldNum" sz="quarter" idx="12"/>
          </p:nvPr>
        </p:nvSpPr>
        <p:spPr>
          <a:xfrm>
            <a:off x="11409028" y="137408"/>
            <a:ext cx="562062" cy="491766"/>
          </a:xfrm>
        </p:spPr>
        <p:txBody>
          <a:bodyPr/>
          <a:lstStyle/>
          <a:p>
            <a:fld id="{6D22F896-40B5-4ADD-8801-0D06FADFA095}" type="slidenum">
              <a:rPr lang="en-US" sz="1200" smtClean="0"/>
              <a:t>11</a:t>
            </a:fld>
            <a:endParaRPr lang="en-US" sz="1200" dirty="0"/>
          </a:p>
        </p:txBody>
      </p:sp>
    </p:spTree>
    <p:extLst>
      <p:ext uri="{BB962C8B-B14F-4D97-AF65-F5344CB8AC3E}">
        <p14:creationId xmlns:p14="http://schemas.microsoft.com/office/powerpoint/2010/main" val="566782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2A255-4AD9-D8A9-BABB-20C8CE743A2A}"/>
              </a:ext>
            </a:extLst>
          </p:cNvPr>
          <p:cNvSpPr>
            <a:spLocks noGrp="1"/>
          </p:cNvSpPr>
          <p:nvPr>
            <p:ph type="title"/>
          </p:nvPr>
        </p:nvSpPr>
        <p:spPr>
          <a:xfrm>
            <a:off x="461394" y="142876"/>
            <a:ext cx="11123802" cy="523874"/>
          </a:xfrm>
        </p:spPr>
        <p:txBody>
          <a:bodyPr>
            <a:noAutofit/>
          </a:bodyPr>
          <a:lstStyle/>
          <a:p>
            <a:pPr algn="ctr"/>
            <a:r>
              <a:rPr lang="en-US" sz="2400" dirty="0">
                <a:cs typeface="Calibri Light"/>
              </a:rPr>
              <a:t>Who Has Access to GED Manager and How to Get an Account?</a:t>
            </a:r>
          </a:p>
        </p:txBody>
      </p:sp>
      <p:sp>
        <p:nvSpPr>
          <p:cNvPr id="3" name="Content Placeholder 2">
            <a:extLst>
              <a:ext uri="{FF2B5EF4-FFF2-40B4-BE49-F238E27FC236}">
                <a16:creationId xmlns:a16="http://schemas.microsoft.com/office/drawing/2014/main" id="{FA783749-22A3-D42D-40AC-78F6413ED62B}"/>
              </a:ext>
            </a:extLst>
          </p:cNvPr>
          <p:cNvSpPr>
            <a:spLocks noGrp="1"/>
          </p:cNvSpPr>
          <p:nvPr>
            <p:ph idx="1"/>
          </p:nvPr>
        </p:nvSpPr>
        <p:spPr>
          <a:xfrm>
            <a:off x="228599" y="895351"/>
            <a:ext cx="11668126" cy="5153112"/>
          </a:xfrm>
        </p:spPr>
        <p:txBody>
          <a:bodyPr vert="horz" lIns="91440" tIns="45720" rIns="91440" bIns="45720" rtlCol="0" anchor="t">
            <a:normAutofit fontScale="77500" lnSpcReduction="20000"/>
          </a:bodyPr>
          <a:lstStyle/>
          <a:p>
            <a:pPr marL="0" indent="0" algn="ctr">
              <a:buNone/>
            </a:pPr>
            <a:r>
              <a:rPr lang="en-US" sz="2300" b="1" dirty="0">
                <a:cs typeface="Calibri"/>
              </a:rPr>
              <a:t>GED Manager and GED Prep Connect</a:t>
            </a:r>
            <a:r>
              <a:rPr lang="en-US" sz="2300" dirty="0">
                <a:cs typeface="Calibri"/>
              </a:rPr>
              <a:t>: </a:t>
            </a:r>
            <a:r>
              <a:rPr lang="en-US" sz="2300" dirty="0">
                <a:hlinkClick r:id="rId2"/>
              </a:rPr>
              <a:t>https://ged.com/educators_admins/test_admin/ged_manager/</a:t>
            </a:r>
            <a:endParaRPr lang="en-US" sz="2300" dirty="0"/>
          </a:p>
          <a:p>
            <a:pPr algn="ctr"/>
            <a:endParaRPr lang="en-US" sz="2300" dirty="0">
              <a:cs typeface="Calibri"/>
            </a:endParaRPr>
          </a:p>
          <a:p>
            <a:r>
              <a:rPr lang="en-US" sz="2300" dirty="0">
                <a:cs typeface="Calibri"/>
              </a:rPr>
              <a:t>Access to GED Manager is provided to all preparation program and test center staff who require access.</a:t>
            </a:r>
            <a:endParaRPr lang="en-US" sz="2300" dirty="0"/>
          </a:p>
          <a:p>
            <a:r>
              <a:rPr lang="en-US" sz="2300" dirty="0">
                <a:ea typeface="+mn-lt"/>
                <a:cs typeface="+mn-lt"/>
              </a:rPr>
              <a:t>All GED Manager accounts and permissions must receive initial program level approval from NYSED before GEDTS is authorized to issue accounts. Please d</a:t>
            </a:r>
            <a:r>
              <a:rPr lang="en-US" sz="2300" dirty="0">
                <a:cs typeface="Calibri"/>
              </a:rPr>
              <a:t>o not request GED Manager permissions directly from GED.com.</a:t>
            </a:r>
          </a:p>
          <a:p>
            <a:r>
              <a:rPr lang="en-US" sz="2300" dirty="0">
                <a:cs typeface="Calibri"/>
              </a:rPr>
              <a:t>Once the initial program level account is provided, preparation program managers must request any accounts needed for additional staff by emailing the relevant office:</a:t>
            </a:r>
          </a:p>
          <a:p>
            <a:pPr lvl="1">
              <a:buFont typeface="Wingdings" panose="05000000000000000000" pitchFamily="2" charset="2"/>
              <a:buChar char="Ø"/>
            </a:pPr>
            <a:r>
              <a:rPr lang="en-US" sz="2300" dirty="0">
                <a:cs typeface="Calibri"/>
              </a:rPr>
              <a:t>AEPP Funded Preparation Programs  - </a:t>
            </a:r>
            <a:r>
              <a:rPr lang="en-US" sz="2300" dirty="0">
                <a:cs typeface="Calibri"/>
                <a:hlinkClick r:id="rId3"/>
              </a:rPr>
              <a:t>AdultEd@nysed.gov</a:t>
            </a:r>
            <a:r>
              <a:rPr lang="en-US" sz="2300" dirty="0">
                <a:cs typeface="Calibri"/>
              </a:rPr>
              <a:t> </a:t>
            </a:r>
          </a:p>
          <a:p>
            <a:pPr lvl="1">
              <a:buFont typeface="Wingdings" panose="05000000000000000000" pitchFamily="2" charset="2"/>
              <a:buChar char="Ø"/>
            </a:pPr>
            <a:r>
              <a:rPr lang="en-US" sz="2300" dirty="0">
                <a:cs typeface="Calibri"/>
              </a:rPr>
              <a:t>Non-AEPP Funded Preparation Programs – </a:t>
            </a:r>
            <a:r>
              <a:rPr lang="en-US" sz="2300" dirty="0">
                <a:cs typeface="Calibri"/>
                <a:hlinkClick r:id="rId4"/>
              </a:rPr>
              <a:t>hsetc@nysed.gov</a:t>
            </a:r>
            <a:endParaRPr lang="en-US" sz="2300" dirty="0">
              <a:cs typeface="Calibri"/>
            </a:endParaRPr>
          </a:p>
          <a:p>
            <a:pPr marL="457200" lvl="1" indent="0">
              <a:buNone/>
            </a:pPr>
            <a:endParaRPr lang="en-US" sz="2300" i="1" dirty="0">
              <a:cs typeface="Calibri"/>
            </a:endParaRPr>
          </a:p>
          <a:p>
            <a:pPr marL="457200" lvl="1" indent="0">
              <a:buNone/>
            </a:pPr>
            <a:r>
              <a:rPr lang="en-US" sz="1500" i="1" dirty="0">
                <a:cs typeface="Calibri"/>
              </a:rPr>
              <a:t>To ensure a timely response always include the name and NYSED assigned 5-digit code of your preparation program in the email subject line. </a:t>
            </a:r>
            <a:endParaRPr lang="en-US" sz="1500" b="1" i="1" dirty="0">
              <a:cs typeface="Calibri"/>
            </a:endParaRPr>
          </a:p>
          <a:p>
            <a:pPr marL="457200" lvl="1" indent="0">
              <a:buNone/>
            </a:pPr>
            <a:r>
              <a:rPr lang="en-US" sz="2300" dirty="0">
                <a:cs typeface="Calibri"/>
              </a:rPr>
              <a:t> </a:t>
            </a:r>
          </a:p>
          <a:p>
            <a:r>
              <a:rPr lang="en-US" sz="2300" dirty="0">
                <a:cs typeface="Calibri"/>
              </a:rPr>
              <a:t>GED Manager Accounts which are not accessed within 6 months are deactivated.</a:t>
            </a:r>
          </a:p>
          <a:p>
            <a:pPr marL="0" indent="0">
              <a:buNone/>
            </a:pPr>
            <a:endParaRPr lang="en-US" sz="2300" dirty="0">
              <a:cs typeface="Calibri"/>
            </a:endParaRPr>
          </a:p>
          <a:p>
            <a:pPr marL="0" indent="0" algn="ctr">
              <a:buNone/>
            </a:pPr>
            <a:endParaRPr lang="en-US" sz="1900" b="1" dirty="0">
              <a:cs typeface="Calibri"/>
            </a:endParaRPr>
          </a:p>
        </p:txBody>
      </p:sp>
      <p:sp>
        <p:nvSpPr>
          <p:cNvPr id="4" name="Slide Number Placeholder 1">
            <a:extLst>
              <a:ext uri="{FF2B5EF4-FFF2-40B4-BE49-F238E27FC236}">
                <a16:creationId xmlns:a16="http://schemas.microsoft.com/office/drawing/2014/main" id="{1B94FCC1-CC2C-43D9-9D2E-79C06BB070D5}"/>
              </a:ext>
            </a:extLst>
          </p:cNvPr>
          <p:cNvSpPr>
            <a:spLocks noGrp="1"/>
          </p:cNvSpPr>
          <p:nvPr>
            <p:ph type="sldNum" sz="quarter" idx="12"/>
          </p:nvPr>
        </p:nvSpPr>
        <p:spPr>
          <a:xfrm>
            <a:off x="11526472" y="159390"/>
            <a:ext cx="461395" cy="481595"/>
          </a:xfrm>
        </p:spPr>
        <p:txBody>
          <a:bodyPr/>
          <a:lstStyle/>
          <a:p>
            <a:fld id="{6D22F896-40B5-4ADD-8801-0D06FADFA095}" type="slidenum">
              <a:rPr lang="en-US" sz="1200" smtClean="0"/>
              <a:t>12</a:t>
            </a:fld>
            <a:endParaRPr lang="en-US" sz="1200" dirty="0"/>
          </a:p>
        </p:txBody>
      </p:sp>
    </p:spTree>
    <p:extLst>
      <p:ext uri="{BB962C8B-B14F-4D97-AF65-F5344CB8AC3E}">
        <p14:creationId xmlns:p14="http://schemas.microsoft.com/office/powerpoint/2010/main" val="451185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A0C97-6E1A-330A-78F0-54D7D4DB806D}"/>
              </a:ext>
            </a:extLst>
          </p:cNvPr>
          <p:cNvSpPr>
            <a:spLocks noGrp="1"/>
          </p:cNvSpPr>
          <p:nvPr>
            <p:ph type="title"/>
          </p:nvPr>
        </p:nvSpPr>
        <p:spPr>
          <a:xfrm>
            <a:off x="838200" y="114300"/>
            <a:ext cx="10515600" cy="566737"/>
          </a:xfrm>
        </p:spPr>
        <p:txBody>
          <a:bodyPr>
            <a:noAutofit/>
          </a:bodyPr>
          <a:lstStyle/>
          <a:p>
            <a:pPr algn="ctr"/>
            <a:r>
              <a:rPr lang="en-US" dirty="0">
                <a:cs typeface="Calibri Light"/>
              </a:rPr>
              <a:t>GED Manager Roles for Adult Education Prep Staff</a:t>
            </a:r>
          </a:p>
        </p:txBody>
      </p:sp>
      <p:sp>
        <p:nvSpPr>
          <p:cNvPr id="3" name="Content Placeholder 2">
            <a:extLst>
              <a:ext uri="{FF2B5EF4-FFF2-40B4-BE49-F238E27FC236}">
                <a16:creationId xmlns:a16="http://schemas.microsoft.com/office/drawing/2014/main" id="{3B67FEA8-7577-7F7B-70CA-681E2CC5142C}"/>
              </a:ext>
            </a:extLst>
          </p:cNvPr>
          <p:cNvSpPr>
            <a:spLocks noGrp="1"/>
          </p:cNvSpPr>
          <p:nvPr>
            <p:ph idx="1"/>
          </p:nvPr>
        </p:nvSpPr>
        <p:spPr>
          <a:xfrm>
            <a:off x="838200" y="790575"/>
            <a:ext cx="10515600" cy="5386388"/>
          </a:xfrm>
        </p:spPr>
        <p:txBody>
          <a:bodyPr vert="horz" lIns="91440" tIns="45720" rIns="91440" bIns="45720" rtlCol="0" anchor="t">
            <a:normAutofit fontScale="92500" lnSpcReduction="10000"/>
          </a:bodyPr>
          <a:lstStyle/>
          <a:p>
            <a:pPr marL="0" indent="0">
              <a:buNone/>
            </a:pPr>
            <a:endParaRPr lang="en-US" dirty="0">
              <a:cs typeface="Calibri"/>
            </a:endParaRPr>
          </a:p>
          <a:p>
            <a:r>
              <a:rPr lang="en-US" b="1" dirty="0">
                <a:cs typeface="Calibri"/>
              </a:rPr>
              <a:t>AEPP Funded Adult Education Preparation Program Staff-</a:t>
            </a:r>
            <a:r>
              <a:rPr lang="en-US" dirty="0">
                <a:cs typeface="Calibri"/>
              </a:rPr>
              <a:t>AEPP program managers and other AEPP funded administrators were sent GED Manager accounts with Student Authorized View permissions. This type of account is necessary to conduct student case management within the GED Manager system. 	</a:t>
            </a:r>
          </a:p>
          <a:p>
            <a:pPr marL="0" indent="0">
              <a:buNone/>
            </a:pPr>
            <a:r>
              <a:rPr lang="en-US" dirty="0">
                <a:cs typeface="Calibri"/>
              </a:rPr>
              <a:t>	</a:t>
            </a:r>
          </a:p>
          <a:p>
            <a:r>
              <a:rPr lang="en-US" b="1" dirty="0">
                <a:cs typeface="Calibri"/>
              </a:rPr>
              <a:t>Non-AEPP Funded Adult Education Preparation Program Staff – </a:t>
            </a:r>
            <a:r>
              <a:rPr lang="en-US" dirty="0">
                <a:cs typeface="Calibri"/>
              </a:rPr>
              <a:t>Administrators of non-AEPP funded preparation programs, which are included in the drop-down list of programs, have also been provided access to GED Manager with Student Authorized View permissions. </a:t>
            </a:r>
          </a:p>
          <a:p>
            <a:endParaRPr lang="en-US" dirty="0">
              <a:cs typeface="Calibri"/>
            </a:endParaRPr>
          </a:p>
          <a:p>
            <a:r>
              <a:rPr lang="en-US" b="1" dirty="0">
                <a:cs typeface="Calibri"/>
              </a:rPr>
              <a:t>AHSEP Administrator</a:t>
            </a:r>
            <a:r>
              <a:rPr lang="en-US" dirty="0">
                <a:cs typeface="Calibri"/>
              </a:rPr>
              <a:t>-AHSEP Administrators have been given the necessary GED Manager account setup that allows them to approve students to test, once age and readiness requirements have been met.   </a:t>
            </a:r>
          </a:p>
        </p:txBody>
      </p:sp>
      <p:sp>
        <p:nvSpPr>
          <p:cNvPr id="5" name="Slide Number Placeholder 4">
            <a:extLst>
              <a:ext uri="{FF2B5EF4-FFF2-40B4-BE49-F238E27FC236}">
                <a16:creationId xmlns:a16="http://schemas.microsoft.com/office/drawing/2014/main" id="{280F26B8-FCAE-4467-8281-8C99942A6FDD}"/>
              </a:ext>
            </a:extLst>
          </p:cNvPr>
          <p:cNvSpPr>
            <a:spLocks noGrp="1"/>
          </p:cNvSpPr>
          <p:nvPr>
            <p:ph type="sldNum" sz="quarter" idx="12"/>
          </p:nvPr>
        </p:nvSpPr>
        <p:spPr>
          <a:xfrm>
            <a:off x="11484528" y="176168"/>
            <a:ext cx="486562" cy="464817"/>
          </a:xfrm>
        </p:spPr>
        <p:txBody>
          <a:bodyPr/>
          <a:lstStyle/>
          <a:p>
            <a:fld id="{6D22F896-40B5-4ADD-8801-0D06FADFA095}" type="slidenum">
              <a:rPr lang="en-US" sz="1200" smtClean="0"/>
              <a:t>13</a:t>
            </a:fld>
            <a:endParaRPr lang="en-US" sz="1200" dirty="0"/>
          </a:p>
        </p:txBody>
      </p:sp>
    </p:spTree>
    <p:extLst>
      <p:ext uri="{BB962C8B-B14F-4D97-AF65-F5344CB8AC3E}">
        <p14:creationId xmlns:p14="http://schemas.microsoft.com/office/powerpoint/2010/main" val="2369090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83455-D3CE-679A-F53D-F5F5848C9B68}"/>
              </a:ext>
            </a:extLst>
          </p:cNvPr>
          <p:cNvSpPr>
            <a:spLocks noGrp="1"/>
          </p:cNvSpPr>
          <p:nvPr>
            <p:ph type="title"/>
          </p:nvPr>
        </p:nvSpPr>
        <p:spPr>
          <a:xfrm>
            <a:off x="838200" y="123825"/>
            <a:ext cx="10515600" cy="852489"/>
          </a:xfrm>
        </p:spPr>
        <p:txBody>
          <a:bodyPr>
            <a:normAutofit/>
          </a:bodyPr>
          <a:lstStyle/>
          <a:p>
            <a:pPr algn="ctr"/>
            <a:r>
              <a:rPr lang="en-US" dirty="0">
                <a:ea typeface="+mj-lt"/>
                <a:cs typeface="+mj-lt"/>
              </a:rPr>
              <a:t>GED Manager: Dual Roles</a:t>
            </a:r>
            <a:endParaRPr lang="en-US" dirty="0">
              <a:cs typeface="Calibri Light" panose="020F0302020204030204"/>
            </a:endParaRPr>
          </a:p>
        </p:txBody>
      </p:sp>
      <p:sp>
        <p:nvSpPr>
          <p:cNvPr id="3" name="Content Placeholder 2">
            <a:extLst>
              <a:ext uri="{FF2B5EF4-FFF2-40B4-BE49-F238E27FC236}">
                <a16:creationId xmlns:a16="http://schemas.microsoft.com/office/drawing/2014/main" id="{7A1BA2C2-5DA8-5F41-6EA1-1BF922E4EE4F}"/>
              </a:ext>
            </a:extLst>
          </p:cNvPr>
          <p:cNvSpPr>
            <a:spLocks noGrp="1"/>
          </p:cNvSpPr>
          <p:nvPr>
            <p:ph idx="1"/>
          </p:nvPr>
        </p:nvSpPr>
        <p:spPr>
          <a:xfrm>
            <a:off x="428768" y="889234"/>
            <a:ext cx="11163867" cy="5754028"/>
          </a:xfrm>
        </p:spPr>
        <p:txBody>
          <a:bodyPr vert="horz" lIns="91440" tIns="45720" rIns="91440" bIns="45720" rtlCol="0" anchor="t">
            <a:normAutofit/>
          </a:bodyPr>
          <a:lstStyle/>
          <a:p>
            <a:pPr marL="0" indent="0">
              <a:buNone/>
            </a:pPr>
            <a:r>
              <a:rPr lang="en-US" sz="1800" dirty="0">
                <a:ea typeface="+mn-lt"/>
                <a:cs typeface="+mn-lt"/>
              </a:rPr>
              <a:t>The home page for GED Manager log-in will be the default account, which is the first account given. As needed, and where authorized, the user can change roles by clicking on "Default Account" in the upper right-hand corner of the screen.</a:t>
            </a:r>
            <a:endParaRPr lang="en-US" sz="1800" dirty="0">
              <a:cs typeface="Calibri" panose="020F0502020204030204"/>
            </a:endParaRPr>
          </a:p>
          <a:p>
            <a:pPr marL="0" indent="0" algn="ctr">
              <a:buNone/>
            </a:pPr>
            <a:endParaRPr lang="en-US" dirty="0">
              <a:cs typeface="Calibri" panose="020F0502020204030204"/>
            </a:endParaRPr>
          </a:p>
          <a:p>
            <a:endParaRPr lang="en-US" dirty="0">
              <a:cs typeface="Calibri" panose="020F0502020204030204"/>
            </a:endParaRPr>
          </a:p>
        </p:txBody>
      </p:sp>
      <p:sp>
        <p:nvSpPr>
          <p:cNvPr id="5" name="Slide Number Placeholder 1">
            <a:extLst>
              <a:ext uri="{FF2B5EF4-FFF2-40B4-BE49-F238E27FC236}">
                <a16:creationId xmlns:a16="http://schemas.microsoft.com/office/drawing/2014/main" id="{5D3DC44A-F396-4D9B-9191-B2005AD42DE9}"/>
              </a:ext>
            </a:extLst>
          </p:cNvPr>
          <p:cNvSpPr>
            <a:spLocks noGrp="1"/>
          </p:cNvSpPr>
          <p:nvPr>
            <p:ph type="sldNum" sz="quarter" idx="12"/>
          </p:nvPr>
        </p:nvSpPr>
        <p:spPr>
          <a:xfrm>
            <a:off x="11409028" y="137408"/>
            <a:ext cx="562062" cy="491766"/>
          </a:xfrm>
        </p:spPr>
        <p:txBody>
          <a:bodyPr/>
          <a:lstStyle/>
          <a:p>
            <a:fld id="{6D22F896-40B5-4ADD-8801-0D06FADFA095}" type="slidenum">
              <a:rPr lang="en-US" sz="1200" smtClean="0"/>
              <a:t>14</a:t>
            </a:fld>
            <a:endParaRPr lang="en-US" sz="1200" dirty="0"/>
          </a:p>
        </p:txBody>
      </p:sp>
      <p:pic>
        <p:nvPicPr>
          <p:cNvPr id="6" name="Picture 5">
            <a:extLst>
              <a:ext uri="{FF2B5EF4-FFF2-40B4-BE49-F238E27FC236}">
                <a16:creationId xmlns:a16="http://schemas.microsoft.com/office/drawing/2014/main" id="{286BF767-9267-4654-ABCF-ADAEA64847F4}"/>
              </a:ext>
            </a:extLst>
          </p:cNvPr>
          <p:cNvPicPr>
            <a:picLocks noChangeAspect="1"/>
          </p:cNvPicPr>
          <p:nvPr/>
        </p:nvPicPr>
        <p:blipFill>
          <a:blip r:embed="rId2"/>
          <a:stretch>
            <a:fillRect/>
          </a:stretch>
        </p:blipFill>
        <p:spPr>
          <a:xfrm>
            <a:off x="128587" y="2003700"/>
            <a:ext cx="11934825" cy="4276725"/>
          </a:xfrm>
          <a:prstGeom prst="rect">
            <a:avLst/>
          </a:prstGeom>
        </p:spPr>
      </p:pic>
    </p:spTree>
    <p:extLst>
      <p:ext uri="{BB962C8B-B14F-4D97-AF65-F5344CB8AC3E}">
        <p14:creationId xmlns:p14="http://schemas.microsoft.com/office/powerpoint/2010/main" val="9534810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68E0F-F682-9FF1-1361-7CFD13B54FFC}"/>
              </a:ext>
            </a:extLst>
          </p:cNvPr>
          <p:cNvSpPr>
            <a:spLocks noGrp="1"/>
          </p:cNvSpPr>
          <p:nvPr>
            <p:ph type="title"/>
          </p:nvPr>
        </p:nvSpPr>
        <p:spPr>
          <a:xfrm>
            <a:off x="838200" y="219076"/>
            <a:ext cx="10515600" cy="461962"/>
          </a:xfrm>
        </p:spPr>
        <p:txBody>
          <a:bodyPr>
            <a:normAutofit fontScale="90000"/>
          </a:bodyPr>
          <a:lstStyle/>
          <a:p>
            <a:pPr algn="ctr"/>
            <a:r>
              <a:rPr lang="en-US" dirty="0">
                <a:cs typeface="Calibri Light"/>
              </a:rPr>
              <a:t>GED Manager: Dual Roles</a:t>
            </a:r>
          </a:p>
        </p:txBody>
      </p:sp>
      <p:sp>
        <p:nvSpPr>
          <p:cNvPr id="3" name="Content Placeholder 2">
            <a:extLst>
              <a:ext uri="{FF2B5EF4-FFF2-40B4-BE49-F238E27FC236}">
                <a16:creationId xmlns:a16="http://schemas.microsoft.com/office/drawing/2014/main" id="{470E58EC-0477-F23C-ED00-A4246ABDB53B}"/>
              </a:ext>
            </a:extLst>
          </p:cNvPr>
          <p:cNvSpPr>
            <a:spLocks noGrp="1"/>
          </p:cNvSpPr>
          <p:nvPr>
            <p:ph idx="1"/>
          </p:nvPr>
        </p:nvSpPr>
        <p:spPr>
          <a:xfrm>
            <a:off x="457200" y="892968"/>
            <a:ext cx="11087100" cy="5072063"/>
          </a:xfrm>
        </p:spPr>
        <p:txBody>
          <a:bodyPr vert="horz" lIns="91440" tIns="45720" rIns="91440" bIns="45720" rtlCol="0" anchor="t">
            <a:normAutofit/>
          </a:bodyPr>
          <a:lstStyle/>
          <a:p>
            <a:r>
              <a:rPr lang="en-US" sz="2000" dirty="0">
                <a:cs typeface="Calibri"/>
              </a:rPr>
              <a:t>Some HSE professionals will receive dual roles within GED Manager and may need to toggle between these roles to manage their students and test takers.</a:t>
            </a:r>
          </a:p>
          <a:p>
            <a:r>
              <a:rPr lang="en-US" sz="2000" dirty="0">
                <a:cs typeface="Calibri"/>
              </a:rPr>
              <a:t>Some individuals may receive differing permissions within their assigned GED Manager roles.  For example, a test center coordinator who oversees both a PBT and CBT site will have one role/account within GED Manager but will receive specific permissions to manage PBT test events. </a:t>
            </a:r>
          </a:p>
          <a:p>
            <a:r>
              <a:rPr lang="en-US" sz="2000" dirty="0">
                <a:cs typeface="Calibri"/>
              </a:rPr>
              <a:t>Examples of dual GED Manager roles include:</a:t>
            </a:r>
          </a:p>
          <a:p>
            <a:pPr lvl="1"/>
            <a:r>
              <a:rPr lang="en-US" sz="1600" dirty="0">
                <a:cs typeface="Calibri"/>
              </a:rPr>
              <a:t>A staff member who manages both an AHSEP and Adult Ed HSE prep program</a:t>
            </a:r>
          </a:p>
          <a:p>
            <a:pPr lvl="1"/>
            <a:r>
              <a:rPr lang="en-US" sz="1600" dirty="0">
                <a:cs typeface="Calibri"/>
              </a:rPr>
              <a:t>A staff member who oversees both an incarcerated and public test center</a:t>
            </a:r>
          </a:p>
          <a:p>
            <a:pPr lvl="1"/>
            <a:r>
              <a:rPr lang="en-US" sz="1600" dirty="0">
                <a:cs typeface="Calibri"/>
              </a:rPr>
              <a:t>A staff member who oversees both a preparation program and a test center</a:t>
            </a:r>
          </a:p>
          <a:p>
            <a:r>
              <a:rPr lang="en-US" sz="2000" dirty="0">
                <a:cs typeface="Calibri"/>
              </a:rPr>
              <a:t>NYSED and GEDTS policy prohibits instructional staff from having any role in HSE testing.  Instructional staff may be provided Student Authorized View permission only.  </a:t>
            </a:r>
          </a:p>
          <a:p>
            <a:pPr marL="0" indent="0">
              <a:buNone/>
            </a:pPr>
            <a:endParaRPr lang="en-US" sz="2000" dirty="0">
              <a:cs typeface="Calibri"/>
            </a:endParaRPr>
          </a:p>
          <a:p>
            <a:endParaRPr lang="en-US" dirty="0">
              <a:cs typeface="Calibri"/>
            </a:endParaRPr>
          </a:p>
          <a:p>
            <a:endParaRPr lang="en-US" dirty="0">
              <a:cs typeface="Calibri"/>
            </a:endParaRPr>
          </a:p>
        </p:txBody>
      </p:sp>
      <p:sp>
        <p:nvSpPr>
          <p:cNvPr id="5" name="Slide Number Placeholder 4">
            <a:extLst>
              <a:ext uri="{FF2B5EF4-FFF2-40B4-BE49-F238E27FC236}">
                <a16:creationId xmlns:a16="http://schemas.microsoft.com/office/drawing/2014/main" id="{C80E698A-5EE6-490A-8E68-4CCDB8442D73}"/>
              </a:ext>
            </a:extLst>
          </p:cNvPr>
          <p:cNvSpPr>
            <a:spLocks noGrp="1"/>
          </p:cNvSpPr>
          <p:nvPr>
            <p:ph type="sldNum" sz="quarter" idx="12"/>
          </p:nvPr>
        </p:nvSpPr>
        <p:spPr>
          <a:xfrm>
            <a:off x="11353800" y="179024"/>
            <a:ext cx="592123" cy="461962"/>
          </a:xfrm>
        </p:spPr>
        <p:txBody>
          <a:bodyPr/>
          <a:lstStyle/>
          <a:p>
            <a:fld id="{6D22F896-40B5-4ADD-8801-0D06FADFA095}" type="slidenum">
              <a:rPr lang="en-US" sz="1200" smtClean="0"/>
              <a:t>15</a:t>
            </a:fld>
            <a:endParaRPr lang="en-US" sz="1200" dirty="0"/>
          </a:p>
        </p:txBody>
      </p:sp>
    </p:spTree>
    <p:extLst>
      <p:ext uri="{BB962C8B-B14F-4D97-AF65-F5344CB8AC3E}">
        <p14:creationId xmlns:p14="http://schemas.microsoft.com/office/powerpoint/2010/main" val="453899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18E9A-0877-41B3-B932-5EB39693AA1E}"/>
              </a:ext>
            </a:extLst>
          </p:cNvPr>
          <p:cNvSpPr>
            <a:spLocks noGrp="1"/>
          </p:cNvSpPr>
          <p:nvPr>
            <p:ph type="title"/>
          </p:nvPr>
        </p:nvSpPr>
        <p:spPr>
          <a:xfrm>
            <a:off x="1130270" y="67112"/>
            <a:ext cx="9603275" cy="503579"/>
          </a:xfrm>
        </p:spPr>
        <p:txBody>
          <a:bodyPr>
            <a:normAutofit fontScale="90000"/>
          </a:bodyPr>
          <a:lstStyle/>
          <a:p>
            <a:pPr algn="ctr"/>
            <a:r>
              <a:rPr lang="en-US" dirty="0"/>
              <a:t>GED Prep Connect for Preparation Programs</a:t>
            </a:r>
          </a:p>
        </p:txBody>
      </p:sp>
      <p:sp>
        <p:nvSpPr>
          <p:cNvPr id="3" name="Content Placeholder 2">
            <a:extLst>
              <a:ext uri="{FF2B5EF4-FFF2-40B4-BE49-F238E27FC236}">
                <a16:creationId xmlns:a16="http://schemas.microsoft.com/office/drawing/2014/main" id="{5680ABF5-B63A-4FA0-ADB9-99DB14202533}"/>
              </a:ext>
            </a:extLst>
          </p:cNvPr>
          <p:cNvSpPr>
            <a:spLocks noGrp="1"/>
          </p:cNvSpPr>
          <p:nvPr>
            <p:ph idx="1"/>
          </p:nvPr>
        </p:nvSpPr>
        <p:spPr>
          <a:xfrm>
            <a:off x="352338" y="1082180"/>
            <a:ext cx="10381207" cy="4384165"/>
          </a:xfrm>
        </p:spPr>
        <p:txBody>
          <a:bodyPr>
            <a:normAutofit lnSpcReduction="10000"/>
          </a:bodyPr>
          <a:lstStyle/>
          <a:p>
            <a:pPr marL="0" indent="0">
              <a:buNone/>
            </a:pPr>
            <a:r>
              <a:rPr lang="en-US" u="sng" dirty="0"/>
              <a:t>GED Prep Connect is used for</a:t>
            </a:r>
            <a:r>
              <a:rPr lang="en-US" dirty="0"/>
              <a:t>: </a:t>
            </a:r>
          </a:p>
          <a:p>
            <a:pPr marL="0" indent="0">
              <a:buNone/>
            </a:pPr>
            <a:endParaRPr lang="en-US" dirty="0"/>
          </a:p>
          <a:p>
            <a:pPr marL="457200" indent="-457200">
              <a:buAutoNum type="arabicParenR"/>
            </a:pPr>
            <a:r>
              <a:rPr lang="en-US" dirty="0"/>
              <a:t>Recruiting new students  - All Interested students who are not yet enrolled should be contacted. </a:t>
            </a:r>
          </a:p>
          <a:p>
            <a:pPr marL="457200" indent="-457200">
              <a:buAutoNum type="arabicParenR"/>
            </a:pPr>
            <a:r>
              <a:rPr lang="en-US" dirty="0"/>
              <a:t>Enrolled students  must be accepted in GED Manager for their subtests scores to be credited to the preparation program (ties the program’s 5-digit code to the test taker).  </a:t>
            </a:r>
          </a:p>
          <a:p>
            <a:pPr marL="457200" indent="-457200">
              <a:buFont typeface="Arial" panose="020B0604020202020204" pitchFamily="34" charset="0"/>
              <a:buAutoNum type="arabicParenR"/>
            </a:pPr>
            <a:r>
              <a:rPr lang="en-US" dirty="0"/>
              <a:t>Managing “GED Ready” and reviewing progress in “GED Ready Score Reports”</a:t>
            </a:r>
          </a:p>
          <a:p>
            <a:pPr marL="457200" indent="-457200">
              <a:buAutoNum type="arabicParenR"/>
            </a:pPr>
            <a:r>
              <a:rPr lang="en-US" dirty="0"/>
              <a:t>Monitoring Student Success with GED exam “Score Reporting*”</a:t>
            </a:r>
          </a:p>
          <a:p>
            <a:pPr marL="457200" indent="-457200">
              <a:buAutoNum type="arabicParenR"/>
            </a:pPr>
            <a:r>
              <a:rPr lang="en-US" dirty="0"/>
              <a:t>Identifying Graduates </a:t>
            </a:r>
          </a:p>
          <a:p>
            <a:pPr marL="0" indent="0">
              <a:buNone/>
            </a:pPr>
            <a:endParaRPr lang="en-US" dirty="0"/>
          </a:p>
        </p:txBody>
      </p:sp>
      <p:sp>
        <p:nvSpPr>
          <p:cNvPr id="4" name="Slide Number Placeholder 3">
            <a:extLst>
              <a:ext uri="{FF2B5EF4-FFF2-40B4-BE49-F238E27FC236}">
                <a16:creationId xmlns:a16="http://schemas.microsoft.com/office/drawing/2014/main" id="{0E67BBC1-E7E6-45B9-B010-E8957F96EA87}"/>
              </a:ext>
            </a:extLst>
          </p:cNvPr>
          <p:cNvSpPr>
            <a:spLocks noGrp="1"/>
          </p:cNvSpPr>
          <p:nvPr>
            <p:ph type="sldNum" sz="quarter" idx="12"/>
          </p:nvPr>
        </p:nvSpPr>
        <p:spPr>
          <a:xfrm>
            <a:off x="11358694" y="137408"/>
            <a:ext cx="620785" cy="503578"/>
          </a:xfrm>
        </p:spPr>
        <p:txBody>
          <a:bodyPr/>
          <a:lstStyle/>
          <a:p>
            <a:fld id="{6D22F896-40B5-4ADD-8801-0D06FADFA095}" type="slidenum">
              <a:rPr lang="en-US" sz="1200" smtClean="0"/>
              <a:t>16</a:t>
            </a:fld>
            <a:endParaRPr lang="en-US" sz="1200" dirty="0"/>
          </a:p>
        </p:txBody>
      </p:sp>
    </p:spTree>
    <p:extLst>
      <p:ext uri="{BB962C8B-B14F-4D97-AF65-F5344CB8AC3E}">
        <p14:creationId xmlns:p14="http://schemas.microsoft.com/office/powerpoint/2010/main" val="1604687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CA0A1-96EB-4000-AD8B-939704EAFA39}"/>
              </a:ext>
            </a:extLst>
          </p:cNvPr>
          <p:cNvSpPr>
            <a:spLocks noGrp="1"/>
          </p:cNvSpPr>
          <p:nvPr>
            <p:ph type="title"/>
          </p:nvPr>
        </p:nvSpPr>
        <p:spPr>
          <a:xfrm>
            <a:off x="1130270" y="137409"/>
            <a:ext cx="9603275" cy="1196442"/>
          </a:xfrm>
        </p:spPr>
        <p:txBody>
          <a:bodyPr>
            <a:normAutofit/>
          </a:bodyPr>
          <a:lstStyle/>
          <a:p>
            <a:pPr algn="ctr"/>
            <a:r>
              <a:rPr lang="en-US" sz="2800" dirty="0"/>
              <a:t>GED Prep Connect: Step 1</a:t>
            </a:r>
          </a:p>
        </p:txBody>
      </p:sp>
      <p:sp>
        <p:nvSpPr>
          <p:cNvPr id="4" name="Slide Number Placeholder 3">
            <a:extLst>
              <a:ext uri="{FF2B5EF4-FFF2-40B4-BE49-F238E27FC236}">
                <a16:creationId xmlns:a16="http://schemas.microsoft.com/office/drawing/2014/main" id="{472D8EEA-1D71-4964-9D14-840BD61DFE54}"/>
              </a:ext>
            </a:extLst>
          </p:cNvPr>
          <p:cNvSpPr>
            <a:spLocks noGrp="1"/>
          </p:cNvSpPr>
          <p:nvPr>
            <p:ph type="sldNum" idx="12"/>
          </p:nvPr>
        </p:nvSpPr>
        <p:spPr>
          <a:xfrm>
            <a:off x="11291582" y="209724"/>
            <a:ext cx="755009" cy="431261"/>
          </a:xfrm>
        </p:spPr>
        <p:txBody>
          <a:bodyPr/>
          <a:lstStyle/>
          <a:p>
            <a:pPr lvl="0"/>
            <a:fld id="{00000000-1234-1234-1234-123412341234}" type="slidenum">
              <a:rPr lang="en-US" sz="1200" smtClean="0"/>
              <a:pPr lvl="0"/>
              <a:t>17</a:t>
            </a:fld>
            <a:endParaRPr lang="en-US" sz="1200" dirty="0"/>
          </a:p>
        </p:txBody>
      </p:sp>
      <p:grpSp>
        <p:nvGrpSpPr>
          <p:cNvPr id="13" name="Group 12">
            <a:extLst>
              <a:ext uri="{FF2B5EF4-FFF2-40B4-BE49-F238E27FC236}">
                <a16:creationId xmlns:a16="http://schemas.microsoft.com/office/drawing/2014/main" id="{C3B6413F-4901-4F1C-B5CB-D960FCA84CEA}"/>
              </a:ext>
            </a:extLst>
          </p:cNvPr>
          <p:cNvGrpSpPr/>
          <p:nvPr/>
        </p:nvGrpSpPr>
        <p:grpSpPr>
          <a:xfrm>
            <a:off x="1983320" y="1509713"/>
            <a:ext cx="8227480" cy="3527425"/>
            <a:chOff x="459320" y="1979612"/>
            <a:chExt cx="8227480" cy="3527425"/>
          </a:xfrm>
        </p:grpSpPr>
        <p:pic>
          <p:nvPicPr>
            <p:cNvPr id="6" name="Picture 5">
              <a:extLst>
                <a:ext uri="{FF2B5EF4-FFF2-40B4-BE49-F238E27FC236}">
                  <a16:creationId xmlns:a16="http://schemas.microsoft.com/office/drawing/2014/main" id="{D9CB4147-0661-4985-93EB-40359F0A773E}"/>
                </a:ext>
              </a:extLst>
            </p:cNvPr>
            <p:cNvPicPr>
              <a:picLocks noChangeAspect="1"/>
            </p:cNvPicPr>
            <p:nvPr/>
          </p:nvPicPr>
          <p:blipFill>
            <a:blip r:embed="rId2"/>
            <a:stretch>
              <a:fillRect/>
            </a:stretch>
          </p:blipFill>
          <p:spPr>
            <a:xfrm>
              <a:off x="459320" y="1979612"/>
              <a:ext cx="8227480" cy="3527425"/>
            </a:xfrm>
            <a:prstGeom prst="rect">
              <a:avLst/>
            </a:prstGeom>
            <a:effectLst>
              <a:outerShdw blurRad="50800" dist="38100" dir="2700000" algn="tl" rotWithShape="0">
                <a:prstClr val="black">
                  <a:alpha val="40000"/>
                </a:prstClr>
              </a:outerShdw>
            </a:effectLst>
          </p:spPr>
        </p:pic>
        <p:sp>
          <p:nvSpPr>
            <p:cNvPr id="12" name="Rectangle 11">
              <a:extLst>
                <a:ext uri="{FF2B5EF4-FFF2-40B4-BE49-F238E27FC236}">
                  <a16:creationId xmlns:a16="http://schemas.microsoft.com/office/drawing/2014/main" id="{E7D5D7C0-BBDD-4756-B192-434047588526}"/>
                </a:ext>
              </a:extLst>
            </p:cNvPr>
            <p:cNvSpPr/>
            <p:nvPr/>
          </p:nvSpPr>
          <p:spPr>
            <a:xfrm>
              <a:off x="2906702" y="3857549"/>
              <a:ext cx="3064418" cy="390943"/>
            </a:xfrm>
            <a:prstGeom prst="rect">
              <a:avLst/>
            </a:prstGeom>
            <a:noFill/>
            <a:ln w="28575">
              <a:solidFill>
                <a:schemeClr val="accent2">
                  <a:lumMod val="75000"/>
                </a:schemeClr>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73409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1CAAF-860F-4E04-BB95-27D6BCC2092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D16ECBF-8745-4A85-9564-154E814BB950}"/>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1C8414B5-601C-402E-8615-2F1DF6C5AB9D}"/>
              </a:ext>
            </a:extLst>
          </p:cNvPr>
          <p:cNvSpPr>
            <a:spLocks noGrp="1"/>
          </p:cNvSpPr>
          <p:nvPr>
            <p:ph type="sldNum" sz="quarter" idx="12"/>
          </p:nvPr>
        </p:nvSpPr>
        <p:spPr>
          <a:xfrm>
            <a:off x="11341916" y="137408"/>
            <a:ext cx="629174" cy="349153"/>
          </a:xfrm>
        </p:spPr>
        <p:txBody>
          <a:bodyPr/>
          <a:lstStyle/>
          <a:p>
            <a:r>
              <a:rPr lang="en-US" sz="1200" dirty="0"/>
              <a:t>18</a:t>
            </a:r>
          </a:p>
        </p:txBody>
      </p:sp>
      <p:pic>
        <p:nvPicPr>
          <p:cNvPr id="2050" name="Picture 2">
            <a:extLst>
              <a:ext uri="{FF2B5EF4-FFF2-40B4-BE49-F238E27FC236}">
                <a16:creationId xmlns:a16="http://schemas.microsoft.com/office/drawing/2014/main" id="{3D7031AB-F45D-4CD1-83D0-8E9F1A0AE7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402" y="18307"/>
            <a:ext cx="9796223" cy="6046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605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a:xfrm>
            <a:off x="1130270" y="67112"/>
            <a:ext cx="9603275" cy="1935447"/>
          </a:xfrm>
        </p:spPr>
        <p:txBody>
          <a:bodyPr>
            <a:normAutofit/>
          </a:bodyPr>
          <a:lstStyle/>
          <a:p>
            <a:pPr algn="ctr"/>
            <a:r>
              <a:rPr lang="en-US" altLang="en-US" dirty="0">
                <a:latin typeface="Arial" panose="020B0604020202020204" pitchFamily="34" charset="0"/>
              </a:rPr>
              <a:t>Adult Educators’ Home Page</a:t>
            </a:r>
          </a:p>
        </p:txBody>
      </p:sp>
      <p:sp>
        <p:nvSpPr>
          <p:cNvPr id="33799" name="TextBox 9"/>
          <p:cNvSpPr txBox="1">
            <a:spLocks noChangeArrowheads="1"/>
          </p:cNvSpPr>
          <p:nvPr/>
        </p:nvSpPr>
        <p:spPr bwMode="auto">
          <a:xfrm>
            <a:off x="3222926" y="5641353"/>
            <a:ext cx="1792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a:lnSpc>
                <a:spcPct val="130000"/>
              </a:lnSpc>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lnSpc>
                <a:spcPct val="130000"/>
              </a:lnSpc>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lnSpc>
                <a:spcPct val="130000"/>
              </a:lnSpc>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lnSpc>
                <a:spcPct val="130000"/>
              </a:lnSpc>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lnSpc>
                <a:spcPct val="100000"/>
              </a:lnSpc>
              <a:spcBef>
                <a:spcPct val="0"/>
              </a:spcBef>
              <a:buFontTx/>
              <a:buNone/>
            </a:pPr>
            <a:r>
              <a:rPr lang="en-US" altLang="en-US" sz="1800" dirty="0">
                <a:solidFill>
                  <a:srgbClr val="000000"/>
                </a:solidFill>
              </a:rPr>
              <a:t>User Guides</a:t>
            </a:r>
          </a:p>
        </p:txBody>
      </p:sp>
      <p:sp>
        <p:nvSpPr>
          <p:cNvPr id="33802" name="TextBox 15"/>
          <p:cNvSpPr txBox="1">
            <a:spLocks noChangeArrowheads="1"/>
          </p:cNvSpPr>
          <p:nvPr/>
        </p:nvSpPr>
        <p:spPr bwMode="auto">
          <a:xfrm>
            <a:off x="2025111" y="1302494"/>
            <a:ext cx="13477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a:lnSpc>
                <a:spcPct val="130000"/>
              </a:lnSpc>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lnSpc>
                <a:spcPct val="130000"/>
              </a:lnSpc>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lnSpc>
                <a:spcPct val="130000"/>
              </a:lnSpc>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lnSpc>
                <a:spcPct val="130000"/>
              </a:lnSpc>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lnSpc>
                <a:spcPct val="100000"/>
              </a:lnSpc>
              <a:spcBef>
                <a:spcPct val="0"/>
              </a:spcBef>
              <a:buFontTx/>
              <a:buNone/>
            </a:pPr>
            <a:r>
              <a:rPr lang="en-US" altLang="en-US" sz="1400" dirty="0">
                <a:solidFill>
                  <a:srgbClr val="000000"/>
                </a:solidFill>
              </a:rPr>
              <a:t>New Students interested in your program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393" y="953324"/>
            <a:ext cx="4677428" cy="5904677"/>
          </a:xfrm>
          <a:prstGeom prst="rect">
            <a:avLst/>
          </a:prstGeom>
          <a:ln w="38100">
            <a:solidFill>
              <a:schemeClr val="accent1"/>
            </a:solidFill>
          </a:ln>
        </p:spPr>
      </p:pic>
      <p:sp>
        <p:nvSpPr>
          <p:cNvPr id="5" name="Down Arrow 4"/>
          <p:cNvSpPr/>
          <p:nvPr/>
        </p:nvSpPr>
        <p:spPr>
          <a:xfrm>
            <a:off x="3403042" y="1398005"/>
            <a:ext cx="1094866" cy="85153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4739383" y="5367065"/>
            <a:ext cx="924044" cy="91846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955323" y="4338081"/>
            <a:ext cx="3155182" cy="1871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739E1BA-8917-4F6D-A8C4-1811959CD303}"/>
              </a:ext>
            </a:extLst>
          </p:cNvPr>
          <p:cNvPicPr>
            <a:picLocks noChangeAspect="1"/>
          </p:cNvPicPr>
          <p:nvPr/>
        </p:nvPicPr>
        <p:blipFill>
          <a:blip r:embed="rId3"/>
          <a:stretch>
            <a:fillRect/>
          </a:stretch>
        </p:blipFill>
        <p:spPr>
          <a:xfrm>
            <a:off x="2025111" y="2389851"/>
            <a:ext cx="3176295" cy="2782337"/>
          </a:xfrm>
          <a:prstGeom prst="rect">
            <a:avLst/>
          </a:prstGeom>
          <a:ln w="38100">
            <a:solidFill>
              <a:schemeClr val="accent1"/>
            </a:solidFill>
          </a:ln>
        </p:spPr>
      </p:pic>
      <p:sp>
        <p:nvSpPr>
          <p:cNvPr id="10" name="Slide Number Placeholder 3">
            <a:extLst>
              <a:ext uri="{FF2B5EF4-FFF2-40B4-BE49-F238E27FC236}">
                <a16:creationId xmlns:a16="http://schemas.microsoft.com/office/drawing/2014/main" id="{6DD65ED4-73CF-49A7-9922-0CD05BCDAAA9}"/>
              </a:ext>
            </a:extLst>
          </p:cNvPr>
          <p:cNvSpPr>
            <a:spLocks noGrp="1"/>
          </p:cNvSpPr>
          <p:nvPr>
            <p:ph type="sldNum" sz="quarter" idx="12"/>
          </p:nvPr>
        </p:nvSpPr>
        <p:spPr>
          <a:xfrm>
            <a:off x="11341916" y="137408"/>
            <a:ext cx="629174" cy="349153"/>
          </a:xfrm>
        </p:spPr>
        <p:txBody>
          <a:bodyPr/>
          <a:lstStyle/>
          <a:p>
            <a:r>
              <a:rPr lang="en-US" sz="1200" dirty="0"/>
              <a:t>19</a:t>
            </a:r>
          </a:p>
        </p:txBody>
      </p:sp>
    </p:spTree>
    <p:extLst>
      <p:ext uri="{BB962C8B-B14F-4D97-AF65-F5344CB8AC3E}">
        <p14:creationId xmlns:p14="http://schemas.microsoft.com/office/powerpoint/2010/main" val="2261735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73676-0564-4DA5-B239-A9E2D3768954}"/>
              </a:ext>
            </a:extLst>
          </p:cNvPr>
          <p:cNvSpPr>
            <a:spLocks noGrp="1"/>
          </p:cNvSpPr>
          <p:nvPr>
            <p:ph type="title"/>
          </p:nvPr>
        </p:nvSpPr>
        <p:spPr>
          <a:xfrm>
            <a:off x="226504" y="137409"/>
            <a:ext cx="11127296" cy="503578"/>
          </a:xfrm>
        </p:spPr>
        <p:txBody>
          <a:bodyPr>
            <a:normAutofit fontScale="90000"/>
          </a:bodyPr>
          <a:lstStyle/>
          <a:p>
            <a:pPr algn="ctr"/>
            <a:r>
              <a:rPr lang="en-US" dirty="0"/>
              <a:t> 4 Pathways to a High School Equivalency (HSE)  Diploma</a:t>
            </a:r>
          </a:p>
        </p:txBody>
      </p:sp>
      <p:sp>
        <p:nvSpPr>
          <p:cNvPr id="3" name="Content Placeholder 2">
            <a:extLst>
              <a:ext uri="{FF2B5EF4-FFF2-40B4-BE49-F238E27FC236}">
                <a16:creationId xmlns:a16="http://schemas.microsoft.com/office/drawing/2014/main" id="{5A19914A-3630-493F-A305-4E8A98DFEDAE}"/>
              </a:ext>
            </a:extLst>
          </p:cNvPr>
          <p:cNvSpPr>
            <a:spLocks noGrp="1"/>
          </p:cNvSpPr>
          <p:nvPr>
            <p:ph idx="1"/>
          </p:nvPr>
        </p:nvSpPr>
        <p:spPr>
          <a:xfrm>
            <a:off x="327171" y="964734"/>
            <a:ext cx="11341915" cy="5050171"/>
          </a:xfrm>
        </p:spPr>
        <p:txBody>
          <a:bodyPr>
            <a:normAutofit fontScale="55000" lnSpcReduction="20000"/>
          </a:bodyPr>
          <a:lstStyle/>
          <a:p>
            <a:pPr marL="0" indent="0" algn="ctr">
              <a:buNone/>
            </a:pPr>
            <a:r>
              <a:rPr lang="en-US" sz="2900" b="1" dirty="0"/>
              <a:t>NYSED HSE Homepage, Announcements, Requesting Duplicate Documents and Status Verification Report: </a:t>
            </a:r>
          </a:p>
          <a:p>
            <a:pPr marL="0" indent="0" algn="ctr">
              <a:buNone/>
            </a:pPr>
            <a:r>
              <a:rPr lang="en-US" sz="2500" dirty="0">
                <a:hlinkClick r:id="rId2"/>
              </a:rPr>
              <a:t>http://www.acces.nysed.gov/hse/high-school-equivalency-hse</a:t>
            </a:r>
            <a:endParaRPr lang="en-US" sz="2500" dirty="0"/>
          </a:p>
          <a:p>
            <a:endParaRPr lang="en-US" sz="1900" dirty="0"/>
          </a:p>
          <a:p>
            <a:r>
              <a:rPr lang="en-US" sz="2500" b="1" dirty="0"/>
              <a:t>HSE Exam  </a:t>
            </a:r>
            <a:r>
              <a:rPr lang="en-US" sz="2500" dirty="0"/>
              <a:t>- The GED® Test became the NYS HSE exam in 2022. Previously it had served as the state’s exam from  the1940s – 2013. Prior passing HSE subtest scores  for the TASC, 2014-2021, and the GED Test, 2002-2013, can be grandfathered toward an HSE diploma.  </a:t>
            </a:r>
          </a:p>
          <a:p>
            <a:r>
              <a:rPr lang="en-US" sz="2500" b="1" dirty="0"/>
              <a:t>24 College Credits </a:t>
            </a:r>
            <a:r>
              <a:rPr lang="en-US" sz="2500" dirty="0"/>
              <a:t>– Information and </a:t>
            </a:r>
            <a:r>
              <a:rPr lang="en-US" sz="2500" dirty="0">
                <a:hlinkClick r:id="rId3"/>
              </a:rPr>
              <a:t>Application J</a:t>
            </a:r>
            <a:endParaRPr lang="en-US" sz="2500" dirty="0"/>
          </a:p>
          <a:p>
            <a:r>
              <a:rPr lang="en-US" sz="2500" b="1" dirty="0"/>
              <a:t>National External Diploma Program (NEDP) </a:t>
            </a:r>
            <a:r>
              <a:rPr lang="en-US" sz="2500" dirty="0"/>
              <a:t>- Information for candidates and agencies interested in NEDP.</a:t>
            </a:r>
          </a:p>
          <a:p>
            <a:r>
              <a:rPr lang="en-US" sz="2500" b="1" dirty="0"/>
              <a:t>Regents-HSE Exam  </a:t>
            </a:r>
            <a:r>
              <a:rPr lang="en-US" sz="2500" dirty="0"/>
              <a:t>- Merging passing Regents scores with HSE testing. Information, includes updated FAQ and </a:t>
            </a:r>
            <a:r>
              <a:rPr lang="en-US" sz="2500" dirty="0">
                <a:hlinkClick r:id="rId4"/>
              </a:rPr>
              <a:t>Application R</a:t>
            </a:r>
            <a:endParaRPr lang="en-US" sz="2500" dirty="0"/>
          </a:p>
          <a:p>
            <a:pPr marL="0" indent="0" algn="ctr">
              <a:buNone/>
            </a:pPr>
            <a:endParaRPr lang="en-US" sz="2200" dirty="0">
              <a:highlight>
                <a:srgbClr val="C0C0C0"/>
              </a:highlight>
            </a:endParaRPr>
          </a:p>
          <a:p>
            <a:pPr marL="0" indent="0" algn="ctr">
              <a:buNone/>
            </a:pPr>
            <a:r>
              <a:rPr lang="en-US" sz="2200" dirty="0">
                <a:highlight>
                  <a:srgbClr val="C0C0C0"/>
                </a:highlight>
              </a:rPr>
              <a:t>Please always use currently posted forms and applications. </a:t>
            </a:r>
          </a:p>
          <a:p>
            <a:endParaRPr lang="en-US" sz="2500" b="1" dirty="0">
              <a:solidFill>
                <a:schemeClr val="accent1"/>
              </a:solidFill>
              <a:hlinkClick r:id="rId5">
                <a:extLst>
                  <a:ext uri="{A12FA001-AC4F-418D-AE19-62706E023703}">
                    <ahyp:hlinkClr xmlns:ahyp="http://schemas.microsoft.com/office/drawing/2018/hyperlinkcolor" val="tx"/>
                  </a:ext>
                </a:extLst>
              </a:hlinkClick>
            </a:endParaRPr>
          </a:p>
          <a:p>
            <a:r>
              <a:rPr lang="en-US" sz="2500" b="1" dirty="0">
                <a:solidFill>
                  <a:schemeClr val="accent1"/>
                </a:solidFill>
                <a:hlinkClick r:id="rId5">
                  <a:extLst>
                    <a:ext uri="{A12FA001-AC4F-418D-AE19-62706E023703}">
                      <ahyp:hlinkClr xmlns:ahyp="http://schemas.microsoft.com/office/drawing/2018/hyperlinkcolor" val="tx"/>
                    </a:ext>
                  </a:extLst>
                </a:hlinkClick>
              </a:rPr>
              <a:t>Status Verification Report</a:t>
            </a:r>
            <a:r>
              <a:rPr lang="en-US" sz="2500" b="1" dirty="0">
                <a:solidFill>
                  <a:schemeClr val="accent1"/>
                </a:solidFill>
              </a:rPr>
              <a:t> </a:t>
            </a:r>
            <a:r>
              <a:rPr lang="en-US" sz="2500" dirty="0">
                <a:solidFill>
                  <a:schemeClr val="accent1"/>
                </a:solidFill>
              </a:rPr>
              <a:t>- U</a:t>
            </a:r>
            <a:r>
              <a:rPr lang="en-US" sz="2800" dirty="0"/>
              <a:t>pdated link on the HSE home page conveys which subtest(s) are still required to be passed for a candidate to obtain an HSE diploma. Previously “failing transcripts” were printed and mailed  to candidates who still needed to take additional subtest(s) to obtain their HSE diploma. This practice was discontinued in 2021. </a:t>
            </a:r>
          </a:p>
          <a:p>
            <a:pPr marL="0" indent="0" algn="ctr">
              <a:buNone/>
            </a:pPr>
            <a:endParaRPr lang="en-US" sz="2800" dirty="0">
              <a:highlight>
                <a:srgbClr val="C0C0C0"/>
              </a:highlight>
            </a:endParaRPr>
          </a:p>
          <a:p>
            <a:pPr marL="0" indent="0" algn="ctr">
              <a:buNone/>
            </a:pPr>
            <a:endParaRPr lang="en-US" sz="2800" dirty="0">
              <a:highlight>
                <a:srgbClr val="C0C0C0"/>
              </a:highlight>
            </a:endParaRPr>
          </a:p>
        </p:txBody>
      </p:sp>
      <p:sp>
        <p:nvSpPr>
          <p:cNvPr id="4" name="Slide Number Placeholder 3">
            <a:extLst>
              <a:ext uri="{FF2B5EF4-FFF2-40B4-BE49-F238E27FC236}">
                <a16:creationId xmlns:a16="http://schemas.microsoft.com/office/drawing/2014/main" id="{094729AE-0AD6-43E5-B512-FBFF3DF9A284}"/>
              </a:ext>
            </a:extLst>
          </p:cNvPr>
          <p:cNvSpPr>
            <a:spLocks noGrp="1"/>
          </p:cNvSpPr>
          <p:nvPr>
            <p:ph type="sldNum" sz="quarter" idx="12"/>
          </p:nvPr>
        </p:nvSpPr>
        <p:spPr>
          <a:xfrm>
            <a:off x="11778142" y="137408"/>
            <a:ext cx="276837" cy="503578"/>
          </a:xfrm>
        </p:spPr>
        <p:txBody>
          <a:bodyPr/>
          <a:lstStyle/>
          <a:p>
            <a:fld id="{6D22F896-40B5-4ADD-8801-0D06FADFA095}" type="slidenum">
              <a:rPr lang="en-US" sz="1200" smtClean="0"/>
              <a:t>2</a:t>
            </a:fld>
            <a:endParaRPr lang="en-US" sz="1200" dirty="0"/>
          </a:p>
        </p:txBody>
      </p:sp>
    </p:spTree>
    <p:extLst>
      <p:ext uri="{BB962C8B-B14F-4D97-AF65-F5344CB8AC3E}">
        <p14:creationId xmlns:p14="http://schemas.microsoft.com/office/powerpoint/2010/main" val="3349447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130270" y="92280"/>
            <a:ext cx="9603275" cy="553672"/>
          </a:xfrm>
        </p:spPr>
        <p:txBody>
          <a:bodyPr>
            <a:normAutofit/>
          </a:bodyPr>
          <a:lstStyle/>
          <a:p>
            <a:pPr algn="ctr"/>
            <a:r>
              <a:rPr lang="en-US" altLang="en-US" sz="2800" dirty="0">
                <a:latin typeface="Arial" panose="020B0604020202020204" pitchFamily="34" charset="0"/>
              </a:rPr>
              <a:t>Candidate “Enrollment” in Prep Connect</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660922390"/>
              </p:ext>
            </p:extLst>
          </p:nvPr>
        </p:nvGraphicFramePr>
        <p:xfrm>
          <a:off x="1208015" y="1232931"/>
          <a:ext cx="9429225" cy="49101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9940" name="Slide Number Placeholder 3"/>
          <p:cNvSpPr>
            <a:spLocks noGrp="1"/>
          </p:cNvSpPr>
          <p:nvPr>
            <p:ph type="sldNum" sz="quarter" idx="4294967295"/>
          </p:nvPr>
        </p:nvSpPr>
        <p:spPr bwMode="auto">
          <a:xfrm>
            <a:off x="1981200" y="6299201"/>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30000"/>
              </a:lnSpc>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a:lnSpc>
                <a:spcPct val="130000"/>
              </a:lnSpc>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lnSpc>
                <a:spcPct val="130000"/>
              </a:lnSpc>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lnSpc>
                <a:spcPct val="130000"/>
              </a:lnSpc>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lnSpc>
                <a:spcPct val="130000"/>
              </a:lnSpc>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lnSpc>
                <a:spcPct val="100000"/>
              </a:lnSpc>
              <a:spcBef>
                <a:spcPct val="0"/>
              </a:spcBef>
              <a:buFontTx/>
              <a:buNone/>
            </a:pPr>
            <a:fld id="{BCC522B6-4DC0-43B1-BA30-B86F44AC3C95}" type="slidenum">
              <a:rPr lang="en-US" altLang="en-US" sz="1200">
                <a:solidFill>
                  <a:srgbClr val="0084A9"/>
                </a:solidFill>
              </a:rPr>
              <a:pPr>
                <a:lnSpc>
                  <a:spcPct val="100000"/>
                </a:lnSpc>
                <a:spcBef>
                  <a:spcPct val="0"/>
                </a:spcBef>
                <a:buFontTx/>
                <a:buNone/>
              </a:pPr>
              <a:t>20</a:t>
            </a:fld>
            <a:endParaRPr lang="en-US" altLang="en-US" sz="1200">
              <a:solidFill>
                <a:srgbClr val="0084A9"/>
              </a:solidFill>
            </a:endParaRPr>
          </a:p>
        </p:txBody>
      </p:sp>
      <p:sp>
        <p:nvSpPr>
          <p:cNvPr id="5" name="Slide Number Placeholder 3">
            <a:extLst>
              <a:ext uri="{FF2B5EF4-FFF2-40B4-BE49-F238E27FC236}">
                <a16:creationId xmlns:a16="http://schemas.microsoft.com/office/drawing/2014/main" id="{25121D8D-EA2A-4F15-845B-3EEABE2A783A}"/>
              </a:ext>
            </a:extLst>
          </p:cNvPr>
          <p:cNvSpPr>
            <a:spLocks noGrp="1"/>
          </p:cNvSpPr>
          <p:nvPr>
            <p:ph type="sldNum" sz="quarter" idx="12"/>
          </p:nvPr>
        </p:nvSpPr>
        <p:spPr>
          <a:xfrm>
            <a:off x="11358694" y="137408"/>
            <a:ext cx="620785" cy="503578"/>
          </a:xfrm>
        </p:spPr>
        <p:txBody>
          <a:bodyPr/>
          <a:lstStyle/>
          <a:p>
            <a:fld id="{6D22F896-40B5-4ADD-8801-0D06FADFA095}" type="slidenum">
              <a:rPr lang="en-US" sz="1200" smtClean="0"/>
              <a:t>20</a:t>
            </a:fld>
            <a:endParaRPr lang="en-US" sz="1200" dirty="0"/>
          </a:p>
        </p:txBody>
      </p:sp>
    </p:spTree>
    <p:extLst>
      <p:ext uri="{BB962C8B-B14F-4D97-AF65-F5344CB8AC3E}">
        <p14:creationId xmlns:p14="http://schemas.microsoft.com/office/powerpoint/2010/main" val="3395634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130270" y="75502"/>
            <a:ext cx="9603275" cy="609721"/>
          </a:xfrm>
        </p:spPr>
        <p:txBody>
          <a:bodyPr>
            <a:normAutofit/>
          </a:bodyPr>
          <a:lstStyle/>
          <a:p>
            <a:pPr algn="ctr"/>
            <a:r>
              <a:rPr lang="en-US" altLang="en-US" sz="2800" dirty="0">
                <a:latin typeface="Arial" panose="020B0604020202020204" pitchFamily="34" charset="0"/>
              </a:rPr>
              <a:t>Your GED Manager</a:t>
            </a:r>
            <a:r>
              <a:rPr lang="en-US" altLang="en-US" sz="2800" baseline="30000" dirty="0">
                <a:latin typeface="Arial" panose="020B0604020202020204" pitchFamily="34" charset="0"/>
              </a:rPr>
              <a:t>™</a:t>
            </a:r>
            <a:r>
              <a:rPr lang="en-US" altLang="en-US" sz="2800" dirty="0">
                <a:latin typeface="Arial" panose="020B0604020202020204" pitchFamily="34" charset="0"/>
              </a:rPr>
              <a:t> Menu</a:t>
            </a:r>
          </a:p>
        </p:txBody>
      </p:sp>
      <p:sp>
        <p:nvSpPr>
          <p:cNvPr id="35844" name="Slide Number Placeholder 3"/>
          <p:cNvSpPr>
            <a:spLocks noGrp="1"/>
          </p:cNvSpPr>
          <p:nvPr>
            <p:ph type="sldNum" sz="quarter" idx="4294967295"/>
          </p:nvPr>
        </p:nvSpPr>
        <p:spPr bwMode="auto">
          <a:xfrm>
            <a:off x="1981200" y="6299201"/>
            <a:ext cx="458788" cy="322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30000"/>
              </a:lnSpc>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a:lnSpc>
                <a:spcPct val="130000"/>
              </a:lnSpc>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lnSpc>
                <a:spcPct val="130000"/>
              </a:lnSpc>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lnSpc>
                <a:spcPct val="130000"/>
              </a:lnSpc>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lnSpc>
                <a:spcPct val="130000"/>
              </a:lnSpc>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lnSpc>
                <a:spcPct val="100000"/>
              </a:lnSpc>
              <a:spcBef>
                <a:spcPct val="0"/>
              </a:spcBef>
              <a:buFontTx/>
              <a:buNone/>
            </a:pPr>
            <a:fld id="{935885CD-2CF9-4BEC-8464-63F479C2DA73}" type="slidenum">
              <a:rPr lang="en-US" altLang="en-US" sz="1200">
                <a:solidFill>
                  <a:srgbClr val="0084A9"/>
                </a:solidFill>
              </a:rPr>
              <a:pPr>
                <a:lnSpc>
                  <a:spcPct val="100000"/>
                </a:lnSpc>
                <a:spcBef>
                  <a:spcPct val="0"/>
                </a:spcBef>
                <a:buFontTx/>
                <a:buNone/>
              </a:pPr>
              <a:t>21</a:t>
            </a:fld>
            <a:endParaRPr lang="en-US" altLang="en-US" sz="1200">
              <a:solidFill>
                <a:srgbClr val="0084A9"/>
              </a:solidFill>
            </a:endParaRPr>
          </a:p>
        </p:txBody>
      </p:sp>
      <p:sp>
        <p:nvSpPr>
          <p:cNvPr id="35846" name="TextBox 7"/>
          <p:cNvSpPr txBox="1">
            <a:spLocks noChangeArrowheads="1"/>
          </p:cNvSpPr>
          <p:nvPr/>
        </p:nvSpPr>
        <p:spPr bwMode="auto">
          <a:xfrm>
            <a:off x="3446499" y="2403254"/>
            <a:ext cx="46069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30000"/>
              </a:lnSpc>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a:lnSpc>
                <a:spcPct val="130000"/>
              </a:lnSpc>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lnSpc>
                <a:spcPct val="130000"/>
              </a:lnSpc>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lnSpc>
                <a:spcPct val="130000"/>
              </a:lnSpc>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lnSpc>
                <a:spcPct val="130000"/>
              </a:lnSpc>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lnSpc>
                <a:spcPct val="100000"/>
              </a:lnSpc>
              <a:spcBef>
                <a:spcPct val="0"/>
              </a:spcBef>
              <a:buFontTx/>
              <a:buNone/>
            </a:pPr>
            <a:r>
              <a:rPr lang="en-US" altLang="en-US" sz="1400" dirty="0">
                <a:solidFill>
                  <a:srgbClr val="000000"/>
                </a:solidFill>
              </a:rPr>
              <a:t>Student Search – Can look up one student at a time</a:t>
            </a:r>
          </a:p>
        </p:txBody>
      </p:sp>
      <p:sp>
        <p:nvSpPr>
          <p:cNvPr id="35848" name="TextBox 9"/>
          <p:cNvSpPr txBox="1">
            <a:spLocks noChangeArrowheads="1"/>
          </p:cNvSpPr>
          <p:nvPr/>
        </p:nvSpPr>
        <p:spPr bwMode="auto">
          <a:xfrm>
            <a:off x="3436782" y="3080107"/>
            <a:ext cx="48958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a:lnSpc>
                <a:spcPct val="130000"/>
              </a:lnSpc>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lnSpc>
                <a:spcPct val="130000"/>
              </a:lnSpc>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lnSpc>
                <a:spcPct val="130000"/>
              </a:lnSpc>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lnSpc>
                <a:spcPct val="130000"/>
              </a:lnSpc>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lnSpc>
                <a:spcPct val="100000"/>
              </a:lnSpc>
              <a:spcBef>
                <a:spcPct val="0"/>
              </a:spcBef>
              <a:buFontTx/>
              <a:buNone/>
            </a:pPr>
            <a:r>
              <a:rPr lang="en-US" altLang="en-US" sz="1400" dirty="0">
                <a:solidFill>
                  <a:srgbClr val="000000"/>
                </a:solidFill>
              </a:rPr>
              <a:t>Student Test Activity Report – Can download reports of students with specific testing activity, such as GED Ready </a:t>
            </a:r>
          </a:p>
        </p:txBody>
      </p:sp>
      <p:sp>
        <p:nvSpPr>
          <p:cNvPr id="35850" name="TextBox 11"/>
          <p:cNvSpPr txBox="1">
            <a:spLocks noChangeArrowheads="1"/>
          </p:cNvSpPr>
          <p:nvPr/>
        </p:nvSpPr>
        <p:spPr bwMode="auto">
          <a:xfrm>
            <a:off x="3436782" y="3767445"/>
            <a:ext cx="4354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30000"/>
              </a:lnSpc>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a:lnSpc>
                <a:spcPct val="130000"/>
              </a:lnSpc>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lnSpc>
                <a:spcPct val="130000"/>
              </a:lnSpc>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lnSpc>
                <a:spcPct val="130000"/>
              </a:lnSpc>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lnSpc>
                <a:spcPct val="130000"/>
              </a:lnSpc>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lnSpc>
                <a:spcPct val="100000"/>
              </a:lnSpc>
              <a:spcBef>
                <a:spcPct val="0"/>
              </a:spcBef>
              <a:buFontTx/>
              <a:buNone/>
            </a:pPr>
            <a:r>
              <a:rPr lang="en-US" altLang="en-US" sz="1400" dirty="0">
                <a:solidFill>
                  <a:srgbClr val="000000"/>
                </a:solidFill>
              </a:rPr>
              <a:t>Manage Prep Connect Enrollment –Can find a list of new students interested in your program</a:t>
            </a:r>
          </a:p>
        </p:txBody>
      </p:sp>
      <p:sp>
        <p:nvSpPr>
          <p:cNvPr id="35852" name="TextBox 13"/>
          <p:cNvSpPr txBox="1">
            <a:spLocks noChangeArrowheads="1"/>
          </p:cNvSpPr>
          <p:nvPr/>
        </p:nvSpPr>
        <p:spPr bwMode="auto">
          <a:xfrm>
            <a:off x="3446498" y="4408389"/>
            <a:ext cx="498443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30000"/>
              </a:lnSpc>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a:lnSpc>
                <a:spcPct val="130000"/>
              </a:lnSpc>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lnSpc>
                <a:spcPct val="130000"/>
              </a:lnSpc>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lnSpc>
                <a:spcPct val="130000"/>
              </a:lnSpc>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lnSpc>
                <a:spcPct val="130000"/>
              </a:lnSpc>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lnSpc>
                <a:spcPct val="130000"/>
              </a:lnSpc>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lnSpc>
                <a:spcPct val="100000"/>
              </a:lnSpc>
              <a:spcBef>
                <a:spcPct val="0"/>
              </a:spcBef>
              <a:buFontTx/>
              <a:buNone/>
            </a:pPr>
            <a:r>
              <a:rPr lang="en-US" altLang="en-US" sz="1400" dirty="0">
                <a:solidFill>
                  <a:srgbClr val="000000"/>
                </a:solidFill>
              </a:rPr>
              <a:t>Passers Report –  This report only includes students who earn their diploma from  2022 GED testing, not subtest scores combined with grandfathering of prior TASC or GED scores, or who substitute Regent’s credit for passing subtest(s).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1513" y="1364589"/>
            <a:ext cx="5039428" cy="800212"/>
          </a:xfrm>
          <a:prstGeom prst="rect">
            <a:avLst/>
          </a:prstGeom>
        </p:spPr>
      </p:pic>
      <p:sp>
        <p:nvSpPr>
          <p:cNvPr id="5" name="5-Point Star 4"/>
          <p:cNvSpPr/>
          <p:nvPr/>
        </p:nvSpPr>
        <p:spPr>
          <a:xfrm>
            <a:off x="3161514" y="2512088"/>
            <a:ext cx="275269" cy="24116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p:cNvSpPr/>
          <p:nvPr/>
        </p:nvSpPr>
        <p:spPr>
          <a:xfrm>
            <a:off x="3164778" y="3157717"/>
            <a:ext cx="275269" cy="241160"/>
          </a:xfrm>
          <a:prstGeom prst="star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3141748" y="3861260"/>
            <a:ext cx="275269" cy="241160"/>
          </a:xfrm>
          <a:prstGeom prst="star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p:cNvSpPr/>
          <p:nvPr/>
        </p:nvSpPr>
        <p:spPr>
          <a:xfrm>
            <a:off x="3157466" y="4455946"/>
            <a:ext cx="275269" cy="241160"/>
          </a:xfrm>
          <a:prstGeom prst="star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43874C0-2A8C-4A41-8A6C-0168DB8D2FBB}"/>
              </a:ext>
            </a:extLst>
          </p:cNvPr>
          <p:cNvSpPr/>
          <p:nvPr/>
        </p:nvSpPr>
        <p:spPr>
          <a:xfrm>
            <a:off x="3141748" y="1124125"/>
            <a:ext cx="5448579" cy="488470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EA5A7B2-9390-4CB1-9F4F-B4E947F2CE12}"/>
              </a:ext>
            </a:extLst>
          </p:cNvPr>
          <p:cNvSpPr/>
          <p:nvPr/>
        </p:nvSpPr>
        <p:spPr>
          <a:xfrm>
            <a:off x="3164777" y="1364589"/>
            <a:ext cx="5036164" cy="40371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lide Number Placeholder 3">
            <a:extLst>
              <a:ext uri="{FF2B5EF4-FFF2-40B4-BE49-F238E27FC236}">
                <a16:creationId xmlns:a16="http://schemas.microsoft.com/office/drawing/2014/main" id="{B3143205-BC71-4729-81BB-B8A85F2D76E3}"/>
              </a:ext>
            </a:extLst>
          </p:cNvPr>
          <p:cNvSpPr>
            <a:spLocks noGrp="1"/>
          </p:cNvSpPr>
          <p:nvPr>
            <p:ph type="sldNum" sz="quarter" idx="12"/>
          </p:nvPr>
        </p:nvSpPr>
        <p:spPr>
          <a:xfrm>
            <a:off x="11341916" y="137408"/>
            <a:ext cx="629174" cy="349153"/>
          </a:xfrm>
        </p:spPr>
        <p:txBody>
          <a:bodyPr/>
          <a:lstStyle/>
          <a:p>
            <a:r>
              <a:rPr lang="en-US" sz="1200" dirty="0"/>
              <a:t>21</a:t>
            </a:r>
          </a:p>
        </p:txBody>
      </p:sp>
    </p:spTree>
    <p:extLst>
      <p:ext uri="{BB962C8B-B14F-4D97-AF65-F5344CB8AC3E}">
        <p14:creationId xmlns:p14="http://schemas.microsoft.com/office/powerpoint/2010/main" val="1639803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7F6D3-7BD8-4EE7-A0AA-B2C6951CF0A9}"/>
              </a:ext>
            </a:extLst>
          </p:cNvPr>
          <p:cNvSpPr>
            <a:spLocks noGrp="1"/>
          </p:cNvSpPr>
          <p:nvPr>
            <p:ph type="title"/>
          </p:nvPr>
        </p:nvSpPr>
        <p:spPr>
          <a:xfrm>
            <a:off x="1130270" y="137407"/>
            <a:ext cx="9603275" cy="575657"/>
          </a:xfrm>
        </p:spPr>
        <p:txBody>
          <a:bodyPr>
            <a:normAutofit/>
          </a:bodyPr>
          <a:lstStyle/>
          <a:p>
            <a:pPr algn="ctr"/>
            <a:r>
              <a:rPr lang="en-US" sz="2800" dirty="0"/>
              <a:t>Reactivating a Deactivated GED Manager Account</a:t>
            </a:r>
          </a:p>
        </p:txBody>
      </p:sp>
      <p:sp>
        <p:nvSpPr>
          <p:cNvPr id="3" name="Content Placeholder 2">
            <a:extLst>
              <a:ext uri="{FF2B5EF4-FFF2-40B4-BE49-F238E27FC236}">
                <a16:creationId xmlns:a16="http://schemas.microsoft.com/office/drawing/2014/main" id="{C33FA9C4-0E05-4A35-916F-50AF798163FD}"/>
              </a:ext>
            </a:extLst>
          </p:cNvPr>
          <p:cNvSpPr>
            <a:spLocks noGrp="1"/>
          </p:cNvSpPr>
          <p:nvPr>
            <p:ph idx="1"/>
          </p:nvPr>
        </p:nvSpPr>
        <p:spPr>
          <a:xfrm>
            <a:off x="641550" y="1256145"/>
            <a:ext cx="16256764" cy="4653545"/>
          </a:xfrm>
        </p:spPr>
        <p:txBody>
          <a:bodyPr>
            <a:normAutofit/>
          </a:bodyPr>
          <a:lstStyle/>
          <a:p>
            <a:r>
              <a:rPr lang="en-US" sz="2000" dirty="0">
                <a:cs typeface="Calibri"/>
              </a:rPr>
              <a:t>GED Manager Accounts which are not accessed within 6 months </a:t>
            </a:r>
            <a:r>
              <a:rPr lang="en-US" dirty="0">
                <a:cs typeface="Calibri"/>
              </a:rPr>
              <a:t>are</a:t>
            </a:r>
            <a:r>
              <a:rPr lang="en-US" sz="2000" dirty="0">
                <a:cs typeface="Calibri"/>
              </a:rPr>
              <a:t> deactivated.</a:t>
            </a:r>
          </a:p>
          <a:p>
            <a:r>
              <a:rPr lang="en-US" sz="2000" dirty="0">
                <a:cs typeface="Calibri"/>
              </a:rPr>
              <a:t>You will see the following </a:t>
            </a:r>
            <a:r>
              <a:rPr lang="en-US" dirty="0">
                <a:cs typeface="Calibri"/>
              </a:rPr>
              <a:t>message </a:t>
            </a:r>
            <a:r>
              <a:rPr lang="en-US" sz="2000" dirty="0">
                <a:cs typeface="Calibri"/>
              </a:rPr>
              <a:t>if your account was deactivated:</a:t>
            </a:r>
          </a:p>
          <a:p>
            <a:endParaRPr lang="en-US" sz="2000" dirty="0">
              <a:cs typeface="Calibri"/>
            </a:endParaRPr>
          </a:p>
          <a:p>
            <a:endParaRPr lang="en-US" dirty="0"/>
          </a:p>
          <a:p>
            <a:endParaRPr lang="en-US" dirty="0"/>
          </a:p>
          <a:p>
            <a:endParaRPr lang="en-US" dirty="0"/>
          </a:p>
          <a:p>
            <a:endParaRPr lang="en-US" dirty="0"/>
          </a:p>
          <a:p>
            <a:pPr marL="0" indent="0">
              <a:buNone/>
            </a:pPr>
            <a:endParaRPr lang="en-US" dirty="0"/>
          </a:p>
          <a:p>
            <a:r>
              <a:rPr lang="en-US" dirty="0"/>
              <a:t>The </a:t>
            </a:r>
            <a:r>
              <a:rPr lang="en-US" dirty="0">
                <a:hlinkClick r:id="rId2"/>
              </a:rPr>
              <a:t>GED Manager™ Account Reactivation Form </a:t>
            </a:r>
            <a:r>
              <a:rPr lang="en-US" dirty="0"/>
              <a:t>can also be found on the GED website.</a:t>
            </a:r>
          </a:p>
          <a:p>
            <a:endParaRPr lang="en-US" dirty="0"/>
          </a:p>
        </p:txBody>
      </p:sp>
      <p:sp>
        <p:nvSpPr>
          <p:cNvPr id="4" name="Slide Number Placeholder 3">
            <a:extLst>
              <a:ext uri="{FF2B5EF4-FFF2-40B4-BE49-F238E27FC236}">
                <a16:creationId xmlns:a16="http://schemas.microsoft.com/office/drawing/2014/main" id="{179ECCAE-5CE7-4727-AEE6-09C5AEBEAA36}"/>
              </a:ext>
            </a:extLst>
          </p:cNvPr>
          <p:cNvSpPr>
            <a:spLocks noGrp="1"/>
          </p:cNvSpPr>
          <p:nvPr>
            <p:ph type="sldNum" sz="quarter" idx="12"/>
          </p:nvPr>
        </p:nvSpPr>
        <p:spPr>
          <a:xfrm>
            <a:off x="11476138" y="137408"/>
            <a:ext cx="595619" cy="503578"/>
          </a:xfrm>
        </p:spPr>
        <p:txBody>
          <a:bodyPr/>
          <a:lstStyle/>
          <a:p>
            <a:fld id="{6D22F896-40B5-4ADD-8801-0D06FADFA095}" type="slidenum">
              <a:rPr lang="en-US" sz="1200" smtClean="0"/>
              <a:t>22</a:t>
            </a:fld>
            <a:endParaRPr lang="en-US" sz="1200" dirty="0"/>
          </a:p>
        </p:txBody>
      </p:sp>
      <p:pic>
        <p:nvPicPr>
          <p:cNvPr id="7170" name="Picture 2">
            <a:extLst>
              <a:ext uri="{FF2B5EF4-FFF2-40B4-BE49-F238E27FC236}">
                <a16:creationId xmlns:a16="http://schemas.microsoft.com/office/drawing/2014/main" id="{7759A1CD-9D23-491F-93A9-2E33B24125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4624" y="2196268"/>
            <a:ext cx="3227894" cy="263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6402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7B6A-0254-4C8D-915F-2C32C956C14A}"/>
              </a:ext>
            </a:extLst>
          </p:cNvPr>
          <p:cNvSpPr>
            <a:spLocks noGrp="1"/>
          </p:cNvSpPr>
          <p:nvPr>
            <p:ph type="title"/>
          </p:nvPr>
        </p:nvSpPr>
        <p:spPr>
          <a:xfrm>
            <a:off x="1196278" y="243281"/>
            <a:ext cx="9607661" cy="918598"/>
          </a:xfrm>
        </p:spPr>
        <p:txBody>
          <a:bodyPr>
            <a:normAutofit/>
          </a:bodyPr>
          <a:lstStyle/>
          <a:p>
            <a:pPr algn="ctr"/>
            <a:r>
              <a:rPr lang="en-US" sz="2800" dirty="0"/>
              <a:t> NYSED and GED Websites and Email Addresses </a:t>
            </a:r>
            <a:endParaRPr lang="en-US" sz="3100" dirty="0"/>
          </a:p>
        </p:txBody>
      </p:sp>
      <p:sp>
        <p:nvSpPr>
          <p:cNvPr id="4" name="Content Placeholder 3">
            <a:extLst>
              <a:ext uri="{FF2B5EF4-FFF2-40B4-BE49-F238E27FC236}">
                <a16:creationId xmlns:a16="http://schemas.microsoft.com/office/drawing/2014/main" id="{369E90C2-168E-4E9B-BF61-B63CCD28BAC2}"/>
              </a:ext>
            </a:extLst>
          </p:cNvPr>
          <p:cNvSpPr>
            <a:spLocks noGrp="1"/>
          </p:cNvSpPr>
          <p:nvPr>
            <p:ph sz="half" idx="2"/>
          </p:nvPr>
        </p:nvSpPr>
        <p:spPr>
          <a:xfrm>
            <a:off x="201336" y="855678"/>
            <a:ext cx="7449423" cy="5337249"/>
          </a:xfrm>
        </p:spPr>
        <p:txBody>
          <a:bodyPr>
            <a:noAutofit/>
          </a:bodyPr>
          <a:lstStyle/>
          <a:p>
            <a:pPr marL="0" indent="0">
              <a:buNone/>
            </a:pPr>
            <a:r>
              <a:rPr lang="en-US" sz="1400" b="1" dirty="0"/>
              <a:t>NYSEDHSE Office: </a:t>
            </a:r>
            <a:r>
              <a:rPr lang="en-US" sz="1400" b="1" dirty="0">
                <a:hlinkClick r:id="rId2"/>
              </a:rPr>
              <a:t>http://www.acces.nysed.gov/hse/high-school-equivalency-hse</a:t>
            </a:r>
            <a:endParaRPr lang="en-US" sz="1400" b="1" dirty="0"/>
          </a:p>
          <a:p>
            <a:pPr>
              <a:buFont typeface="Wingdings" panose="05000000000000000000" pitchFamily="2" charset="2"/>
              <a:buChar char="Ø"/>
            </a:pPr>
            <a:r>
              <a:rPr lang="en-US" sz="1200" dirty="0"/>
              <a:t>Please check HSE Announcements for important information and timely updates.</a:t>
            </a:r>
          </a:p>
          <a:p>
            <a:pPr marL="0" indent="0">
              <a:buNone/>
            </a:pPr>
            <a:endParaRPr lang="en-US" sz="1400" b="1" dirty="0"/>
          </a:p>
          <a:p>
            <a:pPr marL="0" indent="0">
              <a:buNone/>
            </a:pPr>
            <a:r>
              <a:rPr lang="en-US" sz="1400" b="1" dirty="0"/>
              <a:t>Test Center and Professional Email:  </a:t>
            </a:r>
            <a:r>
              <a:rPr lang="en-US" sz="1400" b="1" dirty="0">
                <a:hlinkClick r:id="rId3"/>
              </a:rPr>
              <a:t>HSETC@nysed.gov</a:t>
            </a:r>
            <a:endParaRPr lang="en-US" sz="1400" b="1" dirty="0"/>
          </a:p>
          <a:p>
            <a:pPr>
              <a:buFont typeface="Wingdings" panose="05000000000000000000" pitchFamily="2" charset="2"/>
              <a:buChar char="Ø"/>
            </a:pPr>
            <a:r>
              <a:rPr lang="en-US" sz="1200" dirty="0">
                <a:cs typeface="Calibri"/>
              </a:rPr>
              <a:t>Please send any questions you have regarding the content of this ppt training to the HSE professional email address</a:t>
            </a:r>
            <a:r>
              <a:rPr lang="en-US" sz="1200">
                <a:cs typeface="Calibri"/>
              </a:rPr>
              <a:t>. Include </a:t>
            </a:r>
            <a:r>
              <a:rPr lang="en-US" sz="1200" dirty="0">
                <a:cs typeface="Calibri"/>
              </a:rPr>
              <a:t>the name of your program and NYSED assigned code in the subject line. </a:t>
            </a:r>
          </a:p>
          <a:p>
            <a:pPr>
              <a:buFont typeface="Wingdings" panose="05000000000000000000" pitchFamily="2" charset="2"/>
              <a:buChar char="Ø"/>
            </a:pPr>
            <a:endParaRPr lang="en-US" sz="1200" dirty="0">
              <a:cs typeface="Calibri"/>
            </a:endParaRPr>
          </a:p>
          <a:p>
            <a:pPr marL="0" indent="0">
              <a:buNone/>
            </a:pPr>
            <a:r>
              <a:rPr lang="en-US" sz="1400" b="1" dirty="0"/>
              <a:t>Regents-HSE Exam Pathway Email: </a:t>
            </a:r>
            <a:r>
              <a:rPr lang="en-US" sz="1400" b="1" dirty="0">
                <a:hlinkClick r:id="rId4"/>
              </a:rPr>
              <a:t>HSERAPP@nysed.gov</a:t>
            </a:r>
            <a:endParaRPr lang="en-US" sz="1400" b="1" dirty="0"/>
          </a:p>
          <a:p>
            <a:pPr marL="0" indent="0">
              <a:buNone/>
            </a:pPr>
            <a:r>
              <a:rPr lang="en-US" sz="1400" b="1" dirty="0"/>
              <a:t>Student and Public Email: </a:t>
            </a:r>
            <a:r>
              <a:rPr lang="en-US" sz="1400" b="1" dirty="0">
                <a:hlinkClick r:id="rId5"/>
              </a:rPr>
              <a:t>HSE@nysed.gov</a:t>
            </a:r>
            <a:endParaRPr lang="en-US" sz="1400" b="1" dirty="0"/>
          </a:p>
          <a:p>
            <a:pPr marL="0" indent="0">
              <a:buNone/>
            </a:pPr>
            <a:endParaRPr lang="en-US" sz="1400" dirty="0"/>
          </a:p>
          <a:p>
            <a:pPr marL="0" indent="0">
              <a:buNone/>
            </a:pPr>
            <a:r>
              <a:rPr lang="en-US" sz="1400" b="1" dirty="0"/>
              <a:t>HSE Call Center</a:t>
            </a:r>
            <a:r>
              <a:rPr lang="en-US" sz="1400" dirty="0"/>
              <a:t>: 518-474-5906, Tu – Th, 10 a.m. - 12 p.m. </a:t>
            </a:r>
          </a:p>
          <a:p>
            <a:pPr>
              <a:buFont typeface="Wingdings" panose="05000000000000000000" pitchFamily="2" charset="2"/>
              <a:buChar char="Ø"/>
            </a:pPr>
            <a:r>
              <a:rPr lang="en-US" sz="1200" dirty="0"/>
              <a:t>Pre-recorded detailed information is available when call center is closed.</a:t>
            </a:r>
          </a:p>
          <a:p>
            <a:pPr marL="0" indent="0">
              <a:buNone/>
            </a:pPr>
            <a:endParaRPr lang="en-US" dirty="0"/>
          </a:p>
        </p:txBody>
      </p:sp>
      <p:sp>
        <p:nvSpPr>
          <p:cNvPr id="6" name="Content Placeholder 5">
            <a:extLst>
              <a:ext uri="{FF2B5EF4-FFF2-40B4-BE49-F238E27FC236}">
                <a16:creationId xmlns:a16="http://schemas.microsoft.com/office/drawing/2014/main" id="{0641A89B-832C-4B57-B732-B8EAA83CA01A}"/>
              </a:ext>
            </a:extLst>
          </p:cNvPr>
          <p:cNvSpPr>
            <a:spLocks noGrp="1"/>
          </p:cNvSpPr>
          <p:nvPr>
            <p:ph sz="quarter" idx="4"/>
          </p:nvPr>
        </p:nvSpPr>
        <p:spPr>
          <a:xfrm>
            <a:off x="7894040" y="855678"/>
            <a:ext cx="3556932" cy="4950011"/>
          </a:xfrm>
        </p:spPr>
        <p:txBody>
          <a:bodyPr>
            <a:normAutofit/>
          </a:bodyPr>
          <a:lstStyle/>
          <a:p>
            <a:pPr marL="0" indent="0">
              <a:buNone/>
            </a:pPr>
            <a:r>
              <a:rPr lang="en-US" sz="1400" b="1" dirty="0">
                <a:solidFill>
                  <a:schemeClr val="tx1"/>
                </a:solidFill>
              </a:rPr>
              <a:t>GED TESTING SERVICE (GEDTS):</a:t>
            </a:r>
          </a:p>
          <a:p>
            <a:r>
              <a:rPr lang="en-US" sz="1400" b="1" dirty="0"/>
              <a:t>Candidates/test takers: </a:t>
            </a:r>
            <a:r>
              <a:rPr lang="en-US" sz="1400" dirty="0"/>
              <a:t>General information about the GED® Test and to create an account and register to test: </a:t>
            </a:r>
            <a:r>
              <a:rPr lang="en-US" sz="1400" b="1" dirty="0">
                <a:hlinkClick r:id="rId6"/>
              </a:rPr>
              <a:t>https://ged.com</a:t>
            </a:r>
            <a:endParaRPr lang="en-US" sz="1400" b="1" dirty="0"/>
          </a:p>
          <a:p>
            <a:r>
              <a:rPr lang="en-US" sz="1400" b="1" dirty="0"/>
              <a:t>Preparation Programs: </a:t>
            </a:r>
            <a:r>
              <a:rPr lang="en-US" sz="1400" b="1" dirty="0">
                <a:hlinkClick r:id="rId7"/>
              </a:rPr>
              <a:t>https://ged.com/new-York-educators/</a:t>
            </a:r>
            <a:endParaRPr lang="en-US" sz="1400" b="1" dirty="0"/>
          </a:p>
          <a:p>
            <a:endParaRPr lang="en-US" sz="1500" dirty="0"/>
          </a:p>
          <a:p>
            <a:endParaRPr lang="en-US" sz="1200" dirty="0"/>
          </a:p>
          <a:p>
            <a:endParaRPr lang="en-US" sz="1200" dirty="0"/>
          </a:p>
        </p:txBody>
      </p:sp>
      <p:sp>
        <p:nvSpPr>
          <p:cNvPr id="7" name="Slide Number Placeholder 6">
            <a:extLst>
              <a:ext uri="{FF2B5EF4-FFF2-40B4-BE49-F238E27FC236}">
                <a16:creationId xmlns:a16="http://schemas.microsoft.com/office/drawing/2014/main" id="{6239282A-7E1D-457B-9167-A9DE9464B5AD}"/>
              </a:ext>
            </a:extLst>
          </p:cNvPr>
          <p:cNvSpPr>
            <a:spLocks noGrp="1"/>
          </p:cNvSpPr>
          <p:nvPr>
            <p:ph type="sldNum" sz="quarter" idx="12"/>
          </p:nvPr>
        </p:nvSpPr>
        <p:spPr>
          <a:xfrm>
            <a:off x="11610363" y="151002"/>
            <a:ext cx="444617" cy="489984"/>
          </a:xfrm>
        </p:spPr>
        <p:txBody>
          <a:bodyPr/>
          <a:lstStyle/>
          <a:p>
            <a:fld id="{6D22F896-40B5-4ADD-8801-0D06FADFA095}" type="slidenum">
              <a:rPr lang="en-US" sz="1200" smtClean="0"/>
              <a:t>23</a:t>
            </a:fld>
            <a:endParaRPr lang="en-US" sz="1200" dirty="0"/>
          </a:p>
        </p:txBody>
      </p:sp>
    </p:spTree>
    <p:extLst>
      <p:ext uri="{BB962C8B-B14F-4D97-AF65-F5344CB8AC3E}">
        <p14:creationId xmlns:p14="http://schemas.microsoft.com/office/powerpoint/2010/main" val="3822623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665B6-29CB-4D84-8736-C7123CAE8DF3}"/>
              </a:ext>
            </a:extLst>
          </p:cNvPr>
          <p:cNvSpPr>
            <a:spLocks noGrp="1"/>
          </p:cNvSpPr>
          <p:nvPr>
            <p:ph type="title"/>
          </p:nvPr>
        </p:nvSpPr>
        <p:spPr>
          <a:xfrm>
            <a:off x="813662" y="137409"/>
            <a:ext cx="10144609" cy="434092"/>
          </a:xfrm>
        </p:spPr>
        <p:txBody>
          <a:bodyPr>
            <a:noAutofit/>
          </a:bodyPr>
          <a:lstStyle/>
          <a:p>
            <a:pPr algn="ctr"/>
            <a:r>
              <a:rPr lang="en-US" sz="2800" dirty="0"/>
              <a:t>Public Computer Based Testing (CBT) and GED Manager</a:t>
            </a:r>
            <a:br>
              <a:rPr lang="en-US" sz="2800" dirty="0"/>
            </a:br>
            <a:endParaRPr lang="en-US" sz="2800" dirty="0"/>
          </a:p>
        </p:txBody>
      </p:sp>
      <p:sp>
        <p:nvSpPr>
          <p:cNvPr id="3" name="Content Placeholder 2">
            <a:extLst>
              <a:ext uri="{FF2B5EF4-FFF2-40B4-BE49-F238E27FC236}">
                <a16:creationId xmlns:a16="http://schemas.microsoft.com/office/drawing/2014/main" id="{DF57B1C0-233F-401C-AE13-6AC358D63880}"/>
              </a:ext>
            </a:extLst>
          </p:cNvPr>
          <p:cNvSpPr>
            <a:spLocks noGrp="1"/>
          </p:cNvSpPr>
          <p:nvPr>
            <p:ph idx="1"/>
          </p:nvPr>
        </p:nvSpPr>
        <p:spPr>
          <a:xfrm>
            <a:off x="352338" y="1057276"/>
            <a:ext cx="11031523" cy="4816582"/>
          </a:xfrm>
        </p:spPr>
        <p:txBody>
          <a:bodyPr>
            <a:normAutofit/>
          </a:bodyPr>
          <a:lstStyle/>
          <a:p>
            <a:pPr marL="0" indent="0">
              <a:buNone/>
            </a:pPr>
            <a:r>
              <a:rPr lang="en-US" sz="1600" b="1" dirty="0">
                <a:ea typeface="+mn-lt"/>
                <a:cs typeface="+mn-lt"/>
              </a:rPr>
              <a:t>Candidates:</a:t>
            </a:r>
            <a:r>
              <a:rPr lang="en-US" sz="1600" dirty="0">
                <a:ea typeface="+mn-lt"/>
                <a:cs typeface="+mn-lt"/>
              </a:rPr>
              <a:t> 1) Create an account at </a:t>
            </a:r>
            <a:r>
              <a:rPr lang="en-US" sz="1600" dirty="0">
                <a:ea typeface="+mn-lt"/>
                <a:cs typeface="+mn-lt"/>
                <a:hlinkClick r:id="rId2"/>
              </a:rPr>
              <a:t>https://GED.com</a:t>
            </a:r>
            <a:r>
              <a:rPr lang="en-US" sz="1600" dirty="0">
                <a:ea typeface="+mn-lt"/>
                <a:cs typeface="+mn-lt"/>
              </a:rPr>
              <a:t> and register for the GED; 2) Indicate in </a:t>
            </a:r>
            <a:r>
              <a:rPr lang="en-US" sz="1600" i="1" dirty="0">
                <a:ea typeface="+mn-lt"/>
                <a:cs typeface="+mn-lt"/>
              </a:rPr>
              <a:t>Prep Connect </a:t>
            </a:r>
            <a:r>
              <a:rPr lang="en-US" sz="1600" dirty="0">
                <a:ea typeface="+mn-lt"/>
                <a:cs typeface="+mn-lt"/>
              </a:rPr>
              <a:t>if “Interested” or “Enrolled” in preparation classes.  3) If “yes” is selected, a list of preparation programs located near the candidate are displayed and they should select either the program they are enrolled in or a program they are interested in attending; 4) When ready to test, the candidate schedules needed GED subject test(s) through the online scheduling system which is also accessed through their account; 5)Scores will be available to the candidate in their GED account almost immediately, however, the NYSED HSE Office requires 6-10 weeks to process official results and mail HSE diplomas, if the candidate is successful. </a:t>
            </a:r>
          </a:p>
          <a:p>
            <a:pPr marL="0" indent="0">
              <a:buNone/>
            </a:pPr>
            <a:endParaRPr lang="en-US" sz="1600" dirty="0">
              <a:ea typeface="+mn-lt"/>
              <a:cs typeface="+mn-lt"/>
            </a:endParaRPr>
          </a:p>
          <a:p>
            <a:pPr marL="0" indent="0">
              <a:buNone/>
            </a:pPr>
            <a:r>
              <a:rPr lang="en-US" sz="1600" b="1" dirty="0">
                <a:ea typeface="+mn-lt"/>
                <a:cs typeface="+mn-lt"/>
              </a:rPr>
              <a:t>Preparation Programs:</a:t>
            </a:r>
            <a:r>
              <a:rPr lang="en-US" sz="1600" dirty="0">
                <a:ea typeface="+mn-lt"/>
                <a:cs typeface="+mn-lt"/>
              </a:rPr>
              <a:t> The candidate’s name and email address will appear in the preparation program’s GED Manager account as, “Interested,” when the candidate selects the prep program from the choices  presented. The candidate must be 19 years of age or have been released from the Age Eligibility queue before they can be viewed in GED Manager. Preparation program staff must change a candidate’s status from “Interested” to “Enrolled” for their 5-digit prep code to be connected to the candidate’s testing. This is essential for preparation programs to receive credit for test taker’s successes, through ASSIST. </a:t>
            </a:r>
          </a:p>
          <a:p>
            <a:pPr marL="0" indent="0">
              <a:buNone/>
            </a:pPr>
            <a:endParaRPr lang="en-US" sz="1600" dirty="0">
              <a:ea typeface="+mn-lt"/>
              <a:cs typeface="+mn-lt"/>
            </a:endParaRPr>
          </a:p>
          <a:p>
            <a:pPr marL="0" indent="0">
              <a:buNone/>
            </a:pPr>
            <a:endParaRPr lang="en-US" sz="1400" b="1" dirty="0">
              <a:ea typeface="+mn-lt"/>
              <a:cs typeface="+mn-lt"/>
            </a:endParaRPr>
          </a:p>
        </p:txBody>
      </p:sp>
      <p:sp>
        <p:nvSpPr>
          <p:cNvPr id="4" name="Slide Number Placeholder 3">
            <a:extLst>
              <a:ext uri="{FF2B5EF4-FFF2-40B4-BE49-F238E27FC236}">
                <a16:creationId xmlns:a16="http://schemas.microsoft.com/office/drawing/2014/main" id="{E7EA4EBE-DA11-4360-A22A-A66CD7FE29A6}"/>
              </a:ext>
            </a:extLst>
          </p:cNvPr>
          <p:cNvSpPr>
            <a:spLocks noGrp="1"/>
          </p:cNvSpPr>
          <p:nvPr>
            <p:ph type="sldNum" sz="quarter" idx="12"/>
          </p:nvPr>
        </p:nvSpPr>
        <p:spPr>
          <a:xfrm>
            <a:off x="11811699" y="137408"/>
            <a:ext cx="260228" cy="503578"/>
          </a:xfrm>
        </p:spPr>
        <p:txBody>
          <a:bodyPr/>
          <a:lstStyle/>
          <a:p>
            <a:fld id="{6D22F896-40B5-4ADD-8801-0D06FADFA095}" type="slidenum">
              <a:rPr lang="en-US" sz="1200" smtClean="0"/>
              <a:t>3</a:t>
            </a:fld>
            <a:endParaRPr lang="en-US" sz="1200" dirty="0"/>
          </a:p>
        </p:txBody>
      </p:sp>
    </p:spTree>
    <p:extLst>
      <p:ext uri="{BB962C8B-B14F-4D97-AF65-F5344CB8AC3E}">
        <p14:creationId xmlns:p14="http://schemas.microsoft.com/office/powerpoint/2010/main" val="1302209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7BA2D-E46B-4C1C-8504-54BD73B466CA}"/>
              </a:ext>
            </a:extLst>
          </p:cNvPr>
          <p:cNvSpPr>
            <a:spLocks noGrp="1"/>
          </p:cNvSpPr>
          <p:nvPr>
            <p:ph type="title"/>
          </p:nvPr>
        </p:nvSpPr>
        <p:spPr>
          <a:xfrm>
            <a:off x="361950" y="137409"/>
            <a:ext cx="10763250" cy="891292"/>
          </a:xfrm>
        </p:spPr>
        <p:txBody>
          <a:bodyPr>
            <a:normAutofit fontScale="90000"/>
          </a:bodyPr>
          <a:lstStyle/>
          <a:p>
            <a:pPr algn="ctr"/>
            <a:r>
              <a:rPr lang="en-US" altLang="en-US" sz="3200" dirty="0"/>
              <a:t>Candidate View When Creating Their GED.com Account  </a:t>
            </a:r>
            <a:br>
              <a:rPr lang="en-US" altLang="en-US" sz="3200" dirty="0"/>
            </a:br>
            <a:br>
              <a:rPr lang="en-US" altLang="en-US" sz="3200" dirty="0"/>
            </a:br>
            <a:endParaRPr lang="en-US" dirty="0"/>
          </a:p>
        </p:txBody>
      </p:sp>
      <p:sp>
        <p:nvSpPr>
          <p:cNvPr id="4" name="Slide Number Placeholder 3">
            <a:extLst>
              <a:ext uri="{FF2B5EF4-FFF2-40B4-BE49-F238E27FC236}">
                <a16:creationId xmlns:a16="http://schemas.microsoft.com/office/drawing/2014/main" id="{02F1ADCC-8F73-46BF-BB1E-23EA7DA14819}"/>
              </a:ext>
            </a:extLst>
          </p:cNvPr>
          <p:cNvSpPr>
            <a:spLocks noGrp="1"/>
          </p:cNvSpPr>
          <p:nvPr>
            <p:ph type="sldNum" sz="quarter" idx="12"/>
          </p:nvPr>
        </p:nvSpPr>
        <p:spPr>
          <a:xfrm>
            <a:off x="11258550" y="137408"/>
            <a:ext cx="771525" cy="503577"/>
          </a:xfrm>
        </p:spPr>
        <p:txBody>
          <a:bodyPr/>
          <a:lstStyle/>
          <a:p>
            <a:fld id="{6D22F896-40B5-4ADD-8801-0D06FADFA095}" type="slidenum">
              <a:rPr lang="en-US" sz="1200" smtClean="0"/>
              <a:t>4</a:t>
            </a:fld>
            <a:endParaRPr lang="en-US" sz="1200" dirty="0"/>
          </a:p>
        </p:txBody>
      </p:sp>
      <p:pic>
        <p:nvPicPr>
          <p:cNvPr id="6146" name="Picture 2">
            <a:extLst>
              <a:ext uri="{FF2B5EF4-FFF2-40B4-BE49-F238E27FC236}">
                <a16:creationId xmlns:a16="http://schemas.microsoft.com/office/drawing/2014/main" id="{36B9F785-B8F8-4502-967A-79560BD16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028701"/>
            <a:ext cx="9915525" cy="511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934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20117" y="125836"/>
            <a:ext cx="10695964" cy="716990"/>
          </a:xfrm>
        </p:spPr>
        <p:txBody>
          <a:bodyPr>
            <a:normAutofit/>
          </a:bodyPr>
          <a:lstStyle/>
          <a:p>
            <a:pPr algn="ctr"/>
            <a:r>
              <a:rPr lang="en-US" altLang="en-US" sz="2800" dirty="0"/>
              <a:t>Candidate Routed to Prep Program Selection Page</a:t>
            </a:r>
          </a:p>
        </p:txBody>
      </p:sp>
      <p:pic>
        <p:nvPicPr>
          <p:cNvPr id="8" name="Picture 7">
            <a:extLst>
              <a:ext uri="{FF2B5EF4-FFF2-40B4-BE49-F238E27FC236}">
                <a16:creationId xmlns:a16="http://schemas.microsoft.com/office/drawing/2014/main" id="{24056268-3804-4F35-A536-31E2CDCE7539}"/>
              </a:ext>
            </a:extLst>
          </p:cNvPr>
          <p:cNvPicPr>
            <a:picLocks noChangeAspect="1"/>
          </p:cNvPicPr>
          <p:nvPr/>
        </p:nvPicPr>
        <p:blipFill rotWithShape="1">
          <a:blip r:embed="rId3"/>
          <a:srcRect l="7313"/>
          <a:stretch/>
        </p:blipFill>
        <p:spPr>
          <a:xfrm>
            <a:off x="1825082" y="1275127"/>
            <a:ext cx="8512718" cy="4740047"/>
          </a:xfrm>
          <a:prstGeom prst="rect">
            <a:avLst/>
          </a:prstGeom>
          <a:effectLst>
            <a:outerShdw blurRad="50800" dist="38100" dir="2700000" algn="tl" rotWithShape="0">
              <a:prstClr val="black">
                <a:alpha val="40000"/>
              </a:prstClr>
            </a:outerShdw>
          </a:effectLst>
        </p:spPr>
      </p:pic>
      <p:sp>
        <p:nvSpPr>
          <p:cNvPr id="5" name="Slide Number Placeholder 3">
            <a:extLst>
              <a:ext uri="{FF2B5EF4-FFF2-40B4-BE49-F238E27FC236}">
                <a16:creationId xmlns:a16="http://schemas.microsoft.com/office/drawing/2014/main" id="{5F384598-26FC-498A-855D-4A05076C5431}"/>
              </a:ext>
            </a:extLst>
          </p:cNvPr>
          <p:cNvSpPr>
            <a:spLocks noGrp="1"/>
          </p:cNvSpPr>
          <p:nvPr>
            <p:ph type="sldNum" idx="12"/>
          </p:nvPr>
        </p:nvSpPr>
        <p:spPr>
          <a:xfrm>
            <a:off x="1825082" y="6446837"/>
            <a:ext cx="2057400" cy="218070"/>
          </a:xfrm>
        </p:spPr>
        <p:txBody>
          <a:bodyPr/>
          <a:lstStyle/>
          <a:p>
            <a:pPr lvl="0"/>
            <a:fld id="{00000000-1234-1234-1234-123412341234}" type="slidenum">
              <a:rPr lang="en-US" smtClean="0"/>
              <a:pPr lvl="0"/>
              <a:t>5</a:t>
            </a:fld>
            <a:endParaRPr lang="en-US"/>
          </a:p>
        </p:txBody>
      </p:sp>
      <p:sp>
        <p:nvSpPr>
          <p:cNvPr id="6" name="Slide Number Placeholder 3">
            <a:extLst>
              <a:ext uri="{FF2B5EF4-FFF2-40B4-BE49-F238E27FC236}">
                <a16:creationId xmlns:a16="http://schemas.microsoft.com/office/drawing/2014/main" id="{A7EBA908-ACD7-48DF-818A-95094D2C144F}"/>
              </a:ext>
            </a:extLst>
          </p:cNvPr>
          <p:cNvSpPr txBox="1">
            <a:spLocks/>
          </p:cNvSpPr>
          <p:nvPr/>
        </p:nvSpPr>
        <p:spPr>
          <a:xfrm>
            <a:off x="11358694" y="137408"/>
            <a:ext cx="620785" cy="503578"/>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z="1200" smtClean="0"/>
              <a:pPr/>
              <a:t>5</a:t>
            </a:fld>
            <a:endParaRPr lang="en-US" sz="1200" dirty="0"/>
          </a:p>
        </p:txBody>
      </p:sp>
    </p:spTree>
    <p:extLst>
      <p:ext uri="{BB962C8B-B14F-4D97-AF65-F5344CB8AC3E}">
        <p14:creationId xmlns:p14="http://schemas.microsoft.com/office/powerpoint/2010/main" val="883078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4FABC-34AE-4621-87B3-14121C84F2AB}"/>
              </a:ext>
            </a:extLst>
          </p:cNvPr>
          <p:cNvSpPr>
            <a:spLocks noGrp="1"/>
          </p:cNvSpPr>
          <p:nvPr>
            <p:ph type="title"/>
          </p:nvPr>
        </p:nvSpPr>
        <p:spPr>
          <a:xfrm>
            <a:off x="1130270" y="137409"/>
            <a:ext cx="9272079" cy="391098"/>
          </a:xfrm>
        </p:spPr>
        <p:txBody>
          <a:bodyPr>
            <a:normAutofit fontScale="90000"/>
          </a:bodyPr>
          <a:lstStyle/>
          <a:p>
            <a:pPr algn="ctr"/>
            <a:r>
              <a:rPr lang="en-US" dirty="0"/>
              <a:t>“No Shows” </a:t>
            </a:r>
          </a:p>
        </p:txBody>
      </p:sp>
      <p:sp>
        <p:nvSpPr>
          <p:cNvPr id="3" name="Content Placeholder 2">
            <a:extLst>
              <a:ext uri="{FF2B5EF4-FFF2-40B4-BE49-F238E27FC236}">
                <a16:creationId xmlns:a16="http://schemas.microsoft.com/office/drawing/2014/main" id="{A00947FA-00E9-49AA-8E93-B0052E8DBF98}"/>
              </a:ext>
            </a:extLst>
          </p:cNvPr>
          <p:cNvSpPr>
            <a:spLocks noGrp="1"/>
          </p:cNvSpPr>
          <p:nvPr>
            <p:ph idx="1"/>
          </p:nvPr>
        </p:nvSpPr>
        <p:spPr>
          <a:xfrm>
            <a:off x="645952" y="1115736"/>
            <a:ext cx="10087593" cy="4350609"/>
          </a:xfrm>
        </p:spPr>
        <p:txBody>
          <a:bodyPr>
            <a:normAutofit fontScale="85000" lnSpcReduction="20000"/>
          </a:bodyPr>
          <a:lstStyle/>
          <a:p>
            <a:endParaRPr lang="en-US" sz="2000" dirty="0">
              <a:ea typeface="+mn-lt"/>
              <a:cs typeface="+mn-lt"/>
            </a:endParaRPr>
          </a:p>
          <a:p>
            <a:r>
              <a:rPr lang="en-US" sz="2000" dirty="0">
                <a:ea typeface="+mn-lt"/>
                <a:cs typeface="+mn-lt"/>
              </a:rPr>
              <a:t>Candidates who cannot attend their scheduled  testing date/time must cancel in their GED account  at least 24 hours before the scheduled test  or they will be considered a “No Show.”</a:t>
            </a:r>
          </a:p>
          <a:p>
            <a:pPr marL="0" indent="0">
              <a:buNone/>
            </a:pPr>
            <a:endParaRPr lang="en-US" sz="2000" dirty="0">
              <a:ea typeface="+mn-lt"/>
              <a:cs typeface="+mn-lt"/>
            </a:endParaRPr>
          </a:p>
          <a:p>
            <a:r>
              <a:rPr lang="en-US" dirty="0">
                <a:ea typeface="+mn-lt"/>
                <a:cs typeface="+mn-lt"/>
              </a:rPr>
              <a:t>“No Shows” must wait 60 days before they can reschedule their missed subtest(s) and cannot take the same subtest more than 3 times in a calendar year, if prior tests are failed. </a:t>
            </a:r>
          </a:p>
          <a:p>
            <a:pPr marL="0" indent="0">
              <a:buNone/>
            </a:pPr>
            <a:endParaRPr lang="en-US" dirty="0">
              <a:ea typeface="+mn-lt"/>
              <a:cs typeface="+mn-lt"/>
            </a:endParaRPr>
          </a:p>
          <a:p>
            <a:r>
              <a:rPr lang="en-US" dirty="0">
                <a:ea typeface="+mn-lt"/>
                <a:cs typeface="+mn-lt"/>
              </a:rPr>
              <a:t>No subtests can be re-taken for a high score if the subtest has already been passed. </a:t>
            </a:r>
          </a:p>
          <a:p>
            <a:pPr marL="0" indent="0">
              <a:buNone/>
            </a:pPr>
            <a:endParaRPr lang="en-US" dirty="0">
              <a:ea typeface="+mn-lt"/>
              <a:cs typeface="+mn-lt"/>
            </a:endParaRPr>
          </a:p>
          <a:p>
            <a:r>
              <a:rPr lang="en-US" sz="2000" dirty="0">
                <a:ea typeface="+mn-lt"/>
                <a:cs typeface="+mn-lt"/>
              </a:rPr>
              <a:t>NYS </a:t>
            </a:r>
            <a:r>
              <a:rPr lang="en-US" dirty="0">
                <a:ea typeface="+mn-lt"/>
                <a:cs typeface="+mn-lt"/>
              </a:rPr>
              <a:t>has experienced a high “No Show” rate with candidates registering and scheduling subtest(s) but then not showing up to test and not canceling their subtest(s) at least 24 hours ahead of time. </a:t>
            </a:r>
            <a:endParaRPr lang="en-US" dirty="0"/>
          </a:p>
        </p:txBody>
      </p:sp>
      <p:sp>
        <p:nvSpPr>
          <p:cNvPr id="4" name="Slide Number Placeholder 3">
            <a:extLst>
              <a:ext uri="{FF2B5EF4-FFF2-40B4-BE49-F238E27FC236}">
                <a16:creationId xmlns:a16="http://schemas.microsoft.com/office/drawing/2014/main" id="{EB2B6A9D-6A60-4318-8FBA-6E590B75D496}"/>
              </a:ext>
            </a:extLst>
          </p:cNvPr>
          <p:cNvSpPr>
            <a:spLocks noGrp="1"/>
          </p:cNvSpPr>
          <p:nvPr>
            <p:ph type="sldNum" sz="quarter" idx="12"/>
          </p:nvPr>
        </p:nvSpPr>
        <p:spPr>
          <a:xfrm>
            <a:off x="11593584" y="137408"/>
            <a:ext cx="427839" cy="503578"/>
          </a:xfrm>
        </p:spPr>
        <p:txBody>
          <a:bodyPr/>
          <a:lstStyle/>
          <a:p>
            <a:fld id="{6D22F896-40B5-4ADD-8801-0D06FADFA095}" type="slidenum">
              <a:rPr lang="en-US" sz="1200" smtClean="0"/>
              <a:t>6</a:t>
            </a:fld>
            <a:endParaRPr lang="en-US" sz="1200" dirty="0"/>
          </a:p>
        </p:txBody>
      </p:sp>
    </p:spTree>
    <p:extLst>
      <p:ext uri="{BB962C8B-B14F-4D97-AF65-F5344CB8AC3E}">
        <p14:creationId xmlns:p14="http://schemas.microsoft.com/office/powerpoint/2010/main" val="922865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47B30-391F-4FA0-8FFC-08DD62CDE411}"/>
              </a:ext>
            </a:extLst>
          </p:cNvPr>
          <p:cNvSpPr>
            <a:spLocks noGrp="1"/>
          </p:cNvSpPr>
          <p:nvPr>
            <p:ph type="title"/>
          </p:nvPr>
        </p:nvSpPr>
        <p:spPr>
          <a:xfrm>
            <a:off x="180975" y="-238124"/>
            <a:ext cx="11093829" cy="1291364"/>
          </a:xfrm>
        </p:spPr>
        <p:txBody>
          <a:bodyPr>
            <a:noAutofit/>
          </a:bodyPr>
          <a:lstStyle/>
          <a:p>
            <a:pPr algn="ctr"/>
            <a:br>
              <a:rPr lang="en-US" sz="2800" dirty="0"/>
            </a:br>
            <a:r>
              <a:rPr lang="en-US" sz="2800" dirty="0"/>
              <a:t>Maximum Compulsory School Attendance Age (MCSAA)     </a:t>
            </a:r>
            <a:br>
              <a:rPr lang="en-US" sz="2800" dirty="0"/>
            </a:br>
            <a:br>
              <a:rPr lang="en-US" sz="2800" dirty="0"/>
            </a:br>
            <a:endParaRPr lang="en-US" sz="2800" dirty="0"/>
          </a:p>
        </p:txBody>
      </p:sp>
      <p:sp>
        <p:nvSpPr>
          <p:cNvPr id="3" name="Content Placeholder 2">
            <a:extLst>
              <a:ext uri="{FF2B5EF4-FFF2-40B4-BE49-F238E27FC236}">
                <a16:creationId xmlns:a16="http://schemas.microsoft.com/office/drawing/2014/main" id="{D4730758-2613-4861-B54A-4928C31A5B5A}"/>
              </a:ext>
            </a:extLst>
          </p:cNvPr>
          <p:cNvSpPr>
            <a:spLocks noGrp="1"/>
          </p:cNvSpPr>
          <p:nvPr>
            <p:ph idx="1"/>
          </p:nvPr>
        </p:nvSpPr>
        <p:spPr>
          <a:xfrm>
            <a:off x="594482" y="1053240"/>
            <a:ext cx="10849239" cy="4918935"/>
          </a:xfrm>
        </p:spPr>
        <p:txBody>
          <a:bodyPr>
            <a:normAutofit/>
          </a:bodyPr>
          <a:lstStyle/>
          <a:p>
            <a:pPr marL="0" indent="0" algn="ctr">
              <a:buNone/>
            </a:pPr>
            <a:r>
              <a:rPr lang="en-US" sz="2400" dirty="0"/>
              <a:t>Age Eligibility to take the GED </a:t>
            </a:r>
          </a:p>
          <a:p>
            <a:pPr marL="0" indent="0" algn="ctr">
              <a:buNone/>
            </a:pPr>
            <a:endParaRPr lang="en-US" sz="2400" dirty="0"/>
          </a:p>
          <a:p>
            <a:r>
              <a:rPr lang="en-US" sz="1800" dirty="0">
                <a:ea typeface="+mn-lt"/>
                <a:cs typeface="+mn-lt"/>
              </a:rPr>
              <a:t>NYSED Commissioner’s Regulation 100.7 specifies age eligibility (AE) criteria to take the high school equivalency exam, which is currently the GED® Test. </a:t>
            </a:r>
          </a:p>
          <a:p>
            <a:r>
              <a:rPr lang="en-US" sz="1800" dirty="0">
                <a:ea typeface="+mn-lt"/>
                <a:cs typeface="+mn-lt"/>
              </a:rPr>
              <a:t>An </a:t>
            </a:r>
            <a:r>
              <a:rPr lang="en-US" sz="1800" dirty="0">
                <a:hlinkClick r:id="rId2"/>
              </a:rPr>
              <a:t>Age Eligibility Chart </a:t>
            </a:r>
            <a:r>
              <a:rPr lang="en-US" sz="1800" dirty="0">
                <a:ea typeface="+mn-lt"/>
                <a:cs typeface="+mn-lt"/>
              </a:rPr>
              <a:t> on the HSE website lists  AE criteria for testing and defines institutions authorized to sign-off on a test taker’s AE.</a:t>
            </a:r>
          </a:p>
          <a:p>
            <a:r>
              <a:rPr lang="en-US" sz="1800" dirty="0"/>
              <a:t>All HSE candidates under age 19 must have met MCSAA criteria prior to </a:t>
            </a:r>
            <a:r>
              <a:rPr lang="en-US" sz="1800" dirty="0">
                <a:ea typeface="+mn-lt"/>
                <a:cs typeface="+mn-lt"/>
              </a:rPr>
              <a:t>scheduling their GED. </a:t>
            </a:r>
          </a:p>
          <a:p>
            <a:r>
              <a:rPr lang="en-US" sz="1800" dirty="0">
                <a:ea typeface="+mn-lt"/>
                <a:cs typeface="+mn-lt"/>
              </a:rPr>
              <a:t>MCSAA is reached at the end of the school year  - July 1 to June 30 - during which a student is legally allowed to withdraw from school. </a:t>
            </a:r>
          </a:p>
          <a:p>
            <a:pPr marL="0" indent="0">
              <a:buNone/>
            </a:pPr>
            <a:endParaRPr lang="en-US" sz="1800" dirty="0">
              <a:ea typeface="+mn-lt"/>
              <a:cs typeface="+mn-lt"/>
            </a:endParaRPr>
          </a:p>
          <a:p>
            <a:endParaRPr lang="en-US" sz="1800" dirty="0">
              <a:ea typeface="+mn-lt"/>
              <a:cs typeface="+mn-lt"/>
            </a:endParaRPr>
          </a:p>
          <a:p>
            <a:endParaRPr lang="en-US" sz="1800" dirty="0">
              <a:ea typeface="+mn-lt"/>
              <a:cs typeface="+mn-lt"/>
            </a:endParaRPr>
          </a:p>
          <a:p>
            <a:endParaRPr lang="en-US" sz="1800" dirty="0"/>
          </a:p>
          <a:p>
            <a:endParaRPr lang="en-US" dirty="0"/>
          </a:p>
        </p:txBody>
      </p:sp>
      <p:sp>
        <p:nvSpPr>
          <p:cNvPr id="4" name="Slide Number Placeholder 3">
            <a:extLst>
              <a:ext uri="{FF2B5EF4-FFF2-40B4-BE49-F238E27FC236}">
                <a16:creationId xmlns:a16="http://schemas.microsoft.com/office/drawing/2014/main" id="{17BC4BCD-C0C4-4216-AD96-A879F67F5A36}"/>
              </a:ext>
            </a:extLst>
          </p:cNvPr>
          <p:cNvSpPr>
            <a:spLocks noGrp="1"/>
          </p:cNvSpPr>
          <p:nvPr>
            <p:ph type="sldNum" sz="quarter" idx="12"/>
          </p:nvPr>
        </p:nvSpPr>
        <p:spPr>
          <a:xfrm>
            <a:off x="11551640" y="134224"/>
            <a:ext cx="459385" cy="506762"/>
          </a:xfrm>
        </p:spPr>
        <p:txBody>
          <a:bodyPr/>
          <a:lstStyle/>
          <a:p>
            <a:fld id="{6D22F896-40B5-4ADD-8801-0D06FADFA095}" type="slidenum">
              <a:rPr lang="en-US" sz="1200" smtClean="0"/>
              <a:t>7</a:t>
            </a:fld>
            <a:endParaRPr lang="en-US" sz="1200" dirty="0"/>
          </a:p>
        </p:txBody>
      </p:sp>
    </p:spTree>
    <p:extLst>
      <p:ext uri="{BB962C8B-B14F-4D97-AF65-F5344CB8AC3E}">
        <p14:creationId xmlns:p14="http://schemas.microsoft.com/office/powerpoint/2010/main" val="642192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2CB21-1276-47ED-9E9C-446454A3A160}"/>
              </a:ext>
            </a:extLst>
          </p:cNvPr>
          <p:cNvSpPr>
            <a:spLocks noGrp="1"/>
          </p:cNvSpPr>
          <p:nvPr>
            <p:ph type="title"/>
          </p:nvPr>
        </p:nvSpPr>
        <p:spPr>
          <a:xfrm>
            <a:off x="228600" y="57205"/>
            <a:ext cx="11826379" cy="895350"/>
          </a:xfrm>
        </p:spPr>
        <p:txBody>
          <a:bodyPr>
            <a:normAutofit fontScale="90000"/>
          </a:bodyPr>
          <a:lstStyle/>
          <a:p>
            <a:pPr algn="ctr"/>
            <a:r>
              <a:rPr lang="en-US" sz="3200" dirty="0"/>
              <a:t>Age Eligibility Form is Provided within the GED Online Application</a:t>
            </a:r>
            <a:endParaRPr lang="en-US" sz="1200" dirty="0"/>
          </a:p>
        </p:txBody>
      </p:sp>
      <p:sp>
        <p:nvSpPr>
          <p:cNvPr id="3" name="Content Placeholder 2">
            <a:extLst>
              <a:ext uri="{FF2B5EF4-FFF2-40B4-BE49-F238E27FC236}">
                <a16:creationId xmlns:a16="http://schemas.microsoft.com/office/drawing/2014/main" id="{6139D58A-289B-4C02-9F2A-A378B1FEBC9B}"/>
              </a:ext>
            </a:extLst>
          </p:cNvPr>
          <p:cNvSpPr>
            <a:spLocks noGrp="1"/>
          </p:cNvSpPr>
          <p:nvPr>
            <p:ph sz="half" idx="1"/>
          </p:nvPr>
        </p:nvSpPr>
        <p:spPr>
          <a:xfrm>
            <a:off x="553673" y="885826"/>
            <a:ext cx="5220645" cy="5210174"/>
          </a:xfrm>
        </p:spPr>
        <p:txBody>
          <a:bodyPr>
            <a:normAutofit lnSpcReduction="10000"/>
          </a:bodyPr>
          <a:lstStyle/>
          <a:p>
            <a:pPr marL="0" indent="0">
              <a:buNone/>
            </a:pPr>
            <a:endParaRPr lang="en-US" dirty="0"/>
          </a:p>
          <a:p>
            <a:r>
              <a:rPr lang="en-US" sz="1600" dirty="0"/>
              <a:t>When a candidate under age 19 creates a GED account and indicates that they are not currently enrolled in high school their date of birth results in the AE form being provided (sample shown on right side). </a:t>
            </a:r>
          </a:p>
          <a:p>
            <a:endParaRPr lang="en-US" sz="1600" dirty="0"/>
          </a:p>
          <a:p>
            <a:r>
              <a:rPr lang="en-US" sz="1600" dirty="0"/>
              <a:t>Candidates who convey that they are currently enrolled in high school will select the Alternative High School Equivalency Preparation (AHSEP)  Program that they are enrolled in.</a:t>
            </a:r>
          </a:p>
          <a:p>
            <a:pPr marL="0" indent="0">
              <a:buNone/>
            </a:pPr>
            <a:endParaRPr lang="en-US" sz="1600" dirty="0"/>
          </a:p>
          <a:p>
            <a:r>
              <a:rPr lang="en-US" sz="1600" dirty="0"/>
              <a:t>The process for candidates to submit the AE form and who approves it differs depending on whether the student is, or isn’t, in an AHSEP Program, </a:t>
            </a:r>
          </a:p>
        </p:txBody>
      </p:sp>
      <p:sp>
        <p:nvSpPr>
          <p:cNvPr id="6" name="Slide Number Placeholder 6">
            <a:extLst>
              <a:ext uri="{FF2B5EF4-FFF2-40B4-BE49-F238E27FC236}">
                <a16:creationId xmlns:a16="http://schemas.microsoft.com/office/drawing/2014/main" id="{CD1E1122-1681-43B0-8D07-47BB9A43696A}"/>
              </a:ext>
            </a:extLst>
          </p:cNvPr>
          <p:cNvSpPr txBox="1">
            <a:spLocks/>
          </p:cNvSpPr>
          <p:nvPr/>
        </p:nvSpPr>
        <p:spPr>
          <a:xfrm>
            <a:off x="11836866" y="151002"/>
            <a:ext cx="355134" cy="489984"/>
          </a:xfrm>
          <a:prstGeom prst="rect">
            <a:avLst/>
          </a:prstGeom>
        </p:spPr>
        <p:txBody>
          <a:bodyPr vert="horz" lIns="91440" tIns="45720" rIns="91440" bIns="45720" rtlCol="0" anchor="t"/>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z="1200" smtClean="0"/>
              <a:pPr/>
              <a:t>8</a:t>
            </a:fld>
            <a:endParaRPr lang="en-US" sz="1200" dirty="0"/>
          </a:p>
        </p:txBody>
      </p:sp>
      <p:graphicFrame>
        <p:nvGraphicFramePr>
          <p:cNvPr id="8" name="Content Placeholder 7">
            <a:extLst>
              <a:ext uri="{FF2B5EF4-FFF2-40B4-BE49-F238E27FC236}">
                <a16:creationId xmlns:a16="http://schemas.microsoft.com/office/drawing/2014/main" id="{36A3E2B8-9D0A-4A8C-80B4-6E36C8BB6F31}"/>
              </a:ext>
            </a:extLst>
          </p:cNvPr>
          <p:cNvGraphicFramePr>
            <a:graphicFrameLocks noGrp="1" noChangeAspect="1"/>
          </p:cNvGraphicFramePr>
          <p:nvPr>
            <p:ph sz="half" idx="2"/>
          </p:nvPr>
        </p:nvGraphicFramePr>
        <p:xfrm>
          <a:off x="6475412" y="1014412"/>
          <a:ext cx="3886200" cy="5029200"/>
        </p:xfrm>
        <a:graphic>
          <a:graphicData uri="http://schemas.openxmlformats.org/presentationml/2006/ole">
            <mc:AlternateContent xmlns:mc="http://schemas.openxmlformats.org/markup-compatibility/2006">
              <mc:Choice xmlns:v="urn:schemas-microsoft-com:vml" Requires="v">
                <p:oleObj spid="_x0000_s6222" name="Acrobat Document" r:id="rId3" imgW="3886028" imgH="5029200" progId="AcroExch.Document.11">
                  <p:embed/>
                </p:oleObj>
              </mc:Choice>
              <mc:Fallback>
                <p:oleObj name="Acrobat Document" r:id="rId3" imgW="3886028" imgH="5029200" progId="AcroExch.Document.11">
                  <p:embed/>
                  <p:pic>
                    <p:nvPicPr>
                      <p:cNvPr id="8" name="Content Placeholder 7">
                        <a:extLst>
                          <a:ext uri="{FF2B5EF4-FFF2-40B4-BE49-F238E27FC236}">
                            <a16:creationId xmlns:a16="http://schemas.microsoft.com/office/drawing/2014/main" id="{36A3E2B8-9D0A-4A8C-80B4-6E36C8BB6F31}"/>
                          </a:ext>
                        </a:extLst>
                      </p:cNvPr>
                      <p:cNvPicPr/>
                      <p:nvPr/>
                    </p:nvPicPr>
                    <p:blipFill>
                      <a:blip r:embed="rId4"/>
                      <a:stretch>
                        <a:fillRect/>
                      </a:stretch>
                    </p:blipFill>
                    <p:spPr>
                      <a:xfrm>
                        <a:off x="6475412" y="1014412"/>
                        <a:ext cx="3886200" cy="5029200"/>
                      </a:xfrm>
                      <a:prstGeom prst="rect">
                        <a:avLst/>
                      </a:prstGeom>
                    </p:spPr>
                  </p:pic>
                </p:oleObj>
              </mc:Fallback>
            </mc:AlternateContent>
          </a:graphicData>
        </a:graphic>
      </p:graphicFrame>
    </p:spTree>
    <p:extLst>
      <p:ext uri="{BB962C8B-B14F-4D97-AF65-F5344CB8AC3E}">
        <p14:creationId xmlns:p14="http://schemas.microsoft.com/office/powerpoint/2010/main" val="1276259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9FCEA-35B6-4F36-8B85-F946C774DC5C}"/>
              </a:ext>
            </a:extLst>
          </p:cNvPr>
          <p:cNvSpPr>
            <a:spLocks noGrp="1"/>
          </p:cNvSpPr>
          <p:nvPr>
            <p:ph type="title"/>
          </p:nvPr>
        </p:nvSpPr>
        <p:spPr>
          <a:xfrm>
            <a:off x="335560" y="137408"/>
            <a:ext cx="10956022" cy="416265"/>
          </a:xfrm>
        </p:spPr>
        <p:txBody>
          <a:bodyPr>
            <a:noAutofit/>
          </a:bodyPr>
          <a:lstStyle/>
          <a:p>
            <a:pPr algn="ctr"/>
            <a:r>
              <a:rPr lang="en-US" sz="2400" dirty="0"/>
              <a:t>Who Approves HSE Exam Age Eligibility to Test?</a:t>
            </a:r>
            <a:br>
              <a:rPr lang="en-US" sz="2400" dirty="0"/>
            </a:br>
            <a:endParaRPr lang="en-US" sz="2400" dirty="0"/>
          </a:p>
        </p:txBody>
      </p:sp>
      <p:sp>
        <p:nvSpPr>
          <p:cNvPr id="3" name="Content Placeholder 2">
            <a:extLst>
              <a:ext uri="{FF2B5EF4-FFF2-40B4-BE49-F238E27FC236}">
                <a16:creationId xmlns:a16="http://schemas.microsoft.com/office/drawing/2014/main" id="{B5FB3945-46BF-4615-9913-832AA3EE883E}"/>
              </a:ext>
            </a:extLst>
          </p:cNvPr>
          <p:cNvSpPr>
            <a:spLocks noGrp="1"/>
          </p:cNvSpPr>
          <p:nvPr>
            <p:ph idx="1"/>
          </p:nvPr>
        </p:nvSpPr>
        <p:spPr>
          <a:xfrm>
            <a:off x="335560" y="1023457"/>
            <a:ext cx="11148968" cy="4949505"/>
          </a:xfrm>
        </p:spPr>
        <p:txBody>
          <a:bodyPr>
            <a:normAutofit/>
          </a:bodyPr>
          <a:lstStyle/>
          <a:p>
            <a:pPr marL="0" indent="0">
              <a:buNone/>
            </a:pPr>
            <a:r>
              <a:rPr lang="en-US" sz="1600" b="1" dirty="0"/>
              <a:t>Alternative High School Equivalency Preparation (AHSEP) Programs</a:t>
            </a:r>
          </a:p>
          <a:p>
            <a:pPr marL="342900" indent="-342900">
              <a:lnSpc>
                <a:spcPct val="110000"/>
              </a:lnSpc>
              <a:buAutoNum type="arabicParenR"/>
            </a:pPr>
            <a:r>
              <a:rPr lang="en-US" sz="1500" dirty="0"/>
              <a:t>AHSEP students must indicate that they are still in high school and select the AHSEP Program that they are enrolled in from the drop-down list when they create their account at </a:t>
            </a:r>
            <a:r>
              <a:rPr lang="en-US" sz="1500" dirty="0">
                <a:hlinkClick r:id="rId2"/>
              </a:rPr>
              <a:t>http://www.GED.com</a:t>
            </a:r>
            <a:r>
              <a:rPr lang="en-US" sz="1500" dirty="0"/>
              <a:t> </a:t>
            </a:r>
          </a:p>
          <a:p>
            <a:pPr marL="342900" indent="-342900">
              <a:lnSpc>
                <a:spcPct val="110000"/>
              </a:lnSpc>
              <a:buAutoNum type="arabicParenR"/>
            </a:pPr>
            <a:r>
              <a:rPr lang="en-US" sz="1500" dirty="0"/>
              <a:t>AHSEP Coordinators then find the student in </a:t>
            </a:r>
            <a:r>
              <a:rPr lang="en-US" sz="1500" i="1" dirty="0"/>
              <a:t>GED Manager </a:t>
            </a:r>
            <a:r>
              <a:rPr lang="en-US" sz="1500" dirty="0"/>
              <a:t>and approve them as being part of their  “Options” program (term used for AHSEP Programs in the GED registration system); and</a:t>
            </a:r>
          </a:p>
          <a:p>
            <a:pPr marL="0" indent="0">
              <a:lnSpc>
                <a:spcPct val="110000"/>
              </a:lnSpc>
              <a:buNone/>
            </a:pPr>
            <a:r>
              <a:rPr lang="en-US" sz="1500" dirty="0"/>
              <a:t>3)   The AHSEP Coordinators  must also approve the student in the GED Manager Age Eligibility queue, if under age 19.</a:t>
            </a:r>
          </a:p>
          <a:p>
            <a:pPr marL="0" indent="0">
              <a:buNone/>
            </a:pPr>
            <a:r>
              <a:rPr lang="en-US" sz="1600" b="1" dirty="0"/>
              <a:t>Non-AHSEP Programs:</a:t>
            </a:r>
          </a:p>
          <a:p>
            <a:pPr marL="342900" indent="-342900">
              <a:buAutoNum type="arabicParenR"/>
            </a:pPr>
            <a:r>
              <a:rPr lang="en-US" sz="1500" dirty="0"/>
              <a:t>When candidates under age 19 do not indicate that they are still enrolled in high school, an age eligibility (AE) form is provided in the GED registration system;</a:t>
            </a:r>
          </a:p>
          <a:p>
            <a:pPr marL="342900" indent="-342900">
              <a:buAutoNum type="arabicParenR"/>
            </a:pPr>
            <a:r>
              <a:rPr lang="en-US" sz="1500" dirty="0"/>
              <a:t>The AE form must be printed, completed and mailed to the HSE Office. Upon receipt, if approvable, HSE staff will approve the candidate in the GED Manger Age Eligibility queue.</a:t>
            </a:r>
          </a:p>
          <a:p>
            <a:pPr marL="0" indent="0">
              <a:buNone/>
            </a:pPr>
            <a:r>
              <a:rPr lang="en-US" sz="1500" b="1" dirty="0"/>
              <a:t>Age Eligibility Chart* </a:t>
            </a:r>
            <a:r>
              <a:rPr lang="en-US" sz="1500" dirty="0"/>
              <a:t>- </a:t>
            </a:r>
            <a:r>
              <a:rPr lang="en-US" sz="1600" dirty="0">
                <a:hlinkClick r:id="rId3"/>
              </a:rPr>
              <a:t>http://www.acces.nysed.gov/common/acces/files/hse/age-eligibility-chart.pdf</a:t>
            </a:r>
            <a:endParaRPr lang="en-US" sz="1600" dirty="0"/>
          </a:p>
          <a:p>
            <a:pPr marL="0" indent="0">
              <a:buNone/>
            </a:pPr>
            <a:r>
              <a:rPr lang="en-US" sz="1500" i="1" dirty="0"/>
              <a:t>*</a:t>
            </a:r>
            <a:r>
              <a:rPr lang="en-US" sz="1200" i="1" dirty="0"/>
              <a:t>The chart conveys the AE requirement, regulatory citation and institutions which can sign off on a student’s age eligibility to test. For example, the school district  school district of residence must sign the AE form for all candidates who were homeschooled. </a:t>
            </a:r>
          </a:p>
        </p:txBody>
      </p:sp>
      <p:sp>
        <p:nvSpPr>
          <p:cNvPr id="4" name="Slide Number Placeholder 3">
            <a:extLst>
              <a:ext uri="{FF2B5EF4-FFF2-40B4-BE49-F238E27FC236}">
                <a16:creationId xmlns:a16="http://schemas.microsoft.com/office/drawing/2014/main" id="{AABE570F-26D0-4B31-9F70-0A56992CB276}"/>
              </a:ext>
            </a:extLst>
          </p:cNvPr>
          <p:cNvSpPr>
            <a:spLocks noGrp="1"/>
          </p:cNvSpPr>
          <p:nvPr>
            <p:ph type="sldNum" sz="quarter" idx="12"/>
          </p:nvPr>
        </p:nvSpPr>
        <p:spPr>
          <a:xfrm>
            <a:off x="11685864" y="137408"/>
            <a:ext cx="411061" cy="503578"/>
          </a:xfrm>
        </p:spPr>
        <p:txBody>
          <a:bodyPr/>
          <a:lstStyle/>
          <a:p>
            <a:fld id="{6D22F896-40B5-4ADD-8801-0D06FADFA095}" type="slidenum">
              <a:rPr lang="en-US" sz="1200" smtClean="0"/>
              <a:t>9</a:t>
            </a:fld>
            <a:endParaRPr lang="en-US" sz="1200" dirty="0"/>
          </a:p>
        </p:txBody>
      </p:sp>
    </p:spTree>
    <p:extLst>
      <p:ext uri="{BB962C8B-B14F-4D97-AF65-F5344CB8AC3E}">
        <p14:creationId xmlns:p14="http://schemas.microsoft.com/office/powerpoint/2010/main" val="1917529392"/>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293440F19D8344B834BA351BD6B350" ma:contentTypeVersion="4" ma:contentTypeDescription="Create a new document." ma:contentTypeScope="" ma:versionID="28213f5f424751f3d5ba83c6e73666b0">
  <xsd:schema xmlns:xsd="http://www.w3.org/2001/XMLSchema" xmlns:xs="http://www.w3.org/2001/XMLSchema" xmlns:p="http://schemas.microsoft.com/office/2006/metadata/properties" xmlns:ns2="c80318fe-bbe7-47c4-b8a6-634db16f53c1" xmlns:ns3="6f2c828c-de4f-43b5-a7b2-ea164bea8ee8" targetNamespace="http://schemas.microsoft.com/office/2006/metadata/properties" ma:root="true" ma:fieldsID="b98789a69de35a98672dbd1d4966e25a" ns2:_="" ns3:_="">
    <xsd:import namespace="c80318fe-bbe7-47c4-b8a6-634db16f53c1"/>
    <xsd:import namespace="6f2c828c-de4f-43b5-a7b2-ea164bea8ee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0318fe-bbe7-47c4-b8a6-634db16f53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f2c828c-de4f-43b5-a7b2-ea164bea8ee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6f2c828c-de4f-43b5-a7b2-ea164bea8ee8">
      <UserInfo>
        <DisplayName>Courtney Garrett</DisplayName>
        <AccountId>167</AccountId>
        <AccountType/>
      </UserInfo>
      <UserInfo>
        <DisplayName>Jesse Fosmire</DisplayName>
        <AccountId>19</AccountId>
        <AccountType/>
      </UserInfo>
    </SharedWithUsers>
  </documentManagement>
</p:properties>
</file>

<file path=customXml/itemProps1.xml><?xml version="1.0" encoding="utf-8"?>
<ds:datastoreItem xmlns:ds="http://schemas.openxmlformats.org/officeDocument/2006/customXml" ds:itemID="{A2139095-2CCE-48EA-AA63-0F7B70A5AD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0318fe-bbe7-47c4-b8a6-634db16f53c1"/>
    <ds:schemaRef ds:uri="6f2c828c-de4f-43b5-a7b2-ea164bea8e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E89D2A-2665-4C57-8F5E-78B31DE5342D}">
  <ds:schemaRefs>
    <ds:schemaRef ds:uri="http://schemas.microsoft.com/sharepoint/v3/contenttype/forms"/>
  </ds:schemaRefs>
</ds:datastoreItem>
</file>

<file path=customXml/itemProps3.xml><?xml version="1.0" encoding="utf-8"?>
<ds:datastoreItem xmlns:ds="http://schemas.openxmlformats.org/officeDocument/2006/customXml" ds:itemID="{5E1855E2-63ED-4B5E-9B40-3109D4FFE540}">
  <ds:schemaRefs>
    <ds:schemaRef ds:uri="c80318fe-bbe7-47c4-b8a6-634db16f53c1"/>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6f2c828c-de4f-43b5-a7b2-ea164bea8ee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TM10001114[[fn=Gallery]]</Template>
  <TotalTime>3929</TotalTime>
  <Words>2496</Words>
  <Application>Microsoft Office PowerPoint</Application>
  <PresentationFormat>Widescreen</PresentationFormat>
  <Paragraphs>190</Paragraphs>
  <Slides>23</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9" baseType="lpstr">
      <vt:lpstr>Arial</vt:lpstr>
      <vt:lpstr>Calibri</vt:lpstr>
      <vt:lpstr>Century Gothic</vt:lpstr>
      <vt:lpstr>Wingdings</vt:lpstr>
      <vt:lpstr>Gallery</vt:lpstr>
      <vt:lpstr>Acrobat Document</vt:lpstr>
      <vt:lpstr>PowerPoint Presentation</vt:lpstr>
      <vt:lpstr> 4 Pathways to a High School Equivalency (HSE)  Diploma</vt:lpstr>
      <vt:lpstr>Public Computer Based Testing (CBT) and GED Manager </vt:lpstr>
      <vt:lpstr>Candidate View When Creating Their GED.com Account    </vt:lpstr>
      <vt:lpstr>Candidate Routed to Prep Program Selection Page</vt:lpstr>
      <vt:lpstr>“No Shows” </vt:lpstr>
      <vt:lpstr> Maximum Compulsory School Attendance Age (MCSAA)       </vt:lpstr>
      <vt:lpstr>Age Eligibility Form is Provided within the GED Online Application</vt:lpstr>
      <vt:lpstr>Who Approves HSE Exam Age Eligibility to Test? </vt:lpstr>
      <vt:lpstr>Testing Accommodations for Candidates with Disabilities </vt:lpstr>
      <vt:lpstr>What is GED Manager &amp; GED Prep Connect? </vt:lpstr>
      <vt:lpstr>Who Has Access to GED Manager and How to Get an Account?</vt:lpstr>
      <vt:lpstr>GED Manager Roles for Adult Education Prep Staff</vt:lpstr>
      <vt:lpstr>GED Manager: Dual Roles</vt:lpstr>
      <vt:lpstr>GED Manager: Dual Roles</vt:lpstr>
      <vt:lpstr>GED Prep Connect for Preparation Programs</vt:lpstr>
      <vt:lpstr>GED Prep Connect: Step 1</vt:lpstr>
      <vt:lpstr>PowerPoint Presentation</vt:lpstr>
      <vt:lpstr>Adult Educators’ Home Page</vt:lpstr>
      <vt:lpstr>Candidate “Enrollment” in Prep Connect</vt:lpstr>
      <vt:lpstr>Your GED Manager™ Menu</vt:lpstr>
      <vt:lpstr>Reactivating a Deactivated GED Manager Account</vt:lpstr>
      <vt:lpstr> NYSED and GED Websites and Email Addresses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Midgley</dc:creator>
  <cp:lastModifiedBy>Michele Santore</cp:lastModifiedBy>
  <cp:revision>1350</cp:revision>
  <cp:lastPrinted>2022-09-14T15:59:51Z</cp:lastPrinted>
  <dcterms:created xsi:type="dcterms:W3CDTF">2019-12-10T18:00:24Z</dcterms:created>
  <dcterms:modified xsi:type="dcterms:W3CDTF">2022-12-07T20:21:41Z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0x010100A4293440F19D8344B834BA351BD6B350</vt:lpwstr>
  </property>
</Properties>
</file>