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360" r:id="rId2"/>
    <p:sldId id="359" r:id="rId3"/>
    <p:sldId id="358" r:id="rId4"/>
    <p:sldId id="357" r:id="rId5"/>
    <p:sldId id="356" r:id="rId6"/>
    <p:sldId id="355" r:id="rId7"/>
    <p:sldId id="354" r:id="rId8"/>
    <p:sldId id="353" r:id="rId9"/>
    <p:sldId id="352" r:id="rId10"/>
    <p:sldId id="351" r:id="rId11"/>
    <p:sldId id="350" r:id="rId12"/>
    <p:sldId id="349" r:id="rId13"/>
    <p:sldId id="348" r:id="rId14"/>
    <p:sldId id="347" r:id="rId15"/>
    <p:sldId id="344" r:id="rId16"/>
    <p:sldId id="343" r:id="rId17"/>
    <p:sldId id="342" r:id="rId18"/>
    <p:sldId id="341" r:id="rId19"/>
    <p:sldId id="340" r:id="rId20"/>
    <p:sldId id="339" r:id="rId21"/>
    <p:sldId id="264" r:id="rId22"/>
    <p:sldId id="338" r:id="rId23"/>
    <p:sldId id="33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5549E7-9480-4525-8843-4E02FF34088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AA93CE0-B096-48A7-BBCC-F78582C67097}">
      <dgm:prSet/>
      <dgm:spPr/>
      <dgm:t>
        <a:bodyPr/>
        <a:lstStyle/>
        <a:p>
          <a:pPr algn="l" rtl="0">
            <a:lnSpc>
              <a:spcPct val="90000"/>
            </a:lnSpc>
          </a:pPr>
          <a:r>
            <a:rPr lang="en-US">
              <a:solidFill>
                <a:schemeClr val="bg1"/>
              </a:solidFill>
              <a:latin typeface="Calibri"/>
              <a:ea typeface="Calibri"/>
              <a:cs typeface="Calibri"/>
            </a:rPr>
            <a:t>$12 million reserved in Year 1</a:t>
          </a:r>
        </a:p>
      </dgm:t>
      <dgm:extLst>
        <a:ext uri="{E40237B7-FDA0-4F09-8148-C483321AD2D9}">
          <dgm14:cNvPr xmlns:dgm14="http://schemas.microsoft.com/office/drawing/2010/diagram" id="0" name="" descr="$12 million reserved in Year 1&#10;Divided by service category and allocated in equal amounts to eligible vendors&#10;3% rate adjustment estimated for years 2 through 5"/>
        </a:ext>
      </dgm:extLst>
    </dgm:pt>
    <dgm:pt modelId="{3A3D164B-4E0B-4DEF-87FD-82B4E46835FD}" type="parTrans" cxnId="{34F0CB60-628C-48A2-AEFB-E8CA234A6560}">
      <dgm:prSet/>
      <dgm:spPr/>
      <dgm:t>
        <a:bodyPr/>
        <a:lstStyle/>
        <a:p>
          <a:endParaRPr lang="en-US"/>
        </a:p>
      </dgm:t>
    </dgm:pt>
    <dgm:pt modelId="{855E746B-1F73-47B1-9A73-E09DEA7D837A}" type="sibTrans" cxnId="{34F0CB60-628C-48A2-AEFB-E8CA234A6560}">
      <dgm:prSet/>
      <dgm:spPr/>
      <dgm:t>
        <a:bodyPr/>
        <a:lstStyle/>
        <a:p>
          <a:endParaRPr lang="en-US"/>
        </a:p>
      </dgm:t>
    </dgm:pt>
    <dgm:pt modelId="{38EF2741-145C-4EF1-8C59-1F55D3985607}">
      <dgm:prSet/>
      <dgm:spPr/>
      <dgm:t>
        <a:bodyPr/>
        <a:lstStyle/>
        <a:p>
          <a:pPr algn="l">
            <a:lnSpc>
              <a:spcPct val="90000"/>
            </a:lnSpc>
          </a:pPr>
          <a:r>
            <a:rPr lang="en-US">
              <a:solidFill>
                <a:schemeClr val="bg1"/>
              </a:solidFill>
              <a:latin typeface="Calibri"/>
              <a:ea typeface="Calibri"/>
              <a:cs typeface="Calibri"/>
            </a:rPr>
            <a:t>3% rate adjustment estimated for years 2 through 5</a:t>
          </a:r>
          <a:endParaRPr lang="en-US">
            <a:solidFill>
              <a:schemeClr val="bg1"/>
            </a:solidFill>
          </a:endParaRPr>
        </a:p>
      </dgm:t>
    </dgm:pt>
    <dgm:pt modelId="{711F3660-713B-48E4-8A76-1F84EC94AC11}" type="parTrans" cxnId="{EC6E4FCA-D6ED-4151-AC5F-D4BEB5D09AB3}">
      <dgm:prSet/>
      <dgm:spPr/>
      <dgm:t>
        <a:bodyPr/>
        <a:lstStyle/>
        <a:p>
          <a:endParaRPr lang="en-US"/>
        </a:p>
      </dgm:t>
    </dgm:pt>
    <dgm:pt modelId="{6A088209-F2F9-4380-A07E-5AC93C7E4C12}" type="sibTrans" cxnId="{EC6E4FCA-D6ED-4151-AC5F-D4BEB5D09AB3}">
      <dgm:prSet/>
      <dgm:spPr/>
      <dgm:t>
        <a:bodyPr/>
        <a:lstStyle/>
        <a:p>
          <a:endParaRPr lang="en-US"/>
        </a:p>
      </dgm:t>
    </dgm:pt>
    <dgm:pt modelId="{9F0F1F95-E3A4-4FAC-92B5-00AFC2E277C1}">
      <dgm:prSet/>
      <dgm:spPr/>
      <dgm:t>
        <a:bodyPr/>
        <a:lstStyle/>
        <a:p>
          <a:pPr rtl="0"/>
          <a:r>
            <a:rPr lang="en-US">
              <a:latin typeface="Calibri Light" panose="020F0302020204030204"/>
            </a:rPr>
            <a:t>Existing Vendors</a:t>
          </a:r>
          <a:endParaRPr lang="en-US"/>
        </a:p>
      </dgm:t>
      <dgm:extLst>
        <a:ext uri="{E40237B7-FDA0-4F09-8148-C483321AD2D9}">
          <dgm14:cNvPr xmlns:dgm14="http://schemas.microsoft.com/office/drawing/2010/diagram" id="0" name="" descr="Year 1 allocation determined based on prior utilization, multiplied by new rates&#10;3% rate adjustment estimated for years 2 through 5"/>
        </a:ext>
      </dgm:extLst>
    </dgm:pt>
    <dgm:pt modelId="{EDA83D11-0C53-45E7-B035-DB4F910601FA}" type="parTrans" cxnId="{BF2655CE-4E00-433A-BB1A-CEBFDCFD6F8A}">
      <dgm:prSet/>
      <dgm:spPr/>
      <dgm:t>
        <a:bodyPr/>
        <a:lstStyle/>
        <a:p>
          <a:endParaRPr lang="en-US"/>
        </a:p>
      </dgm:t>
    </dgm:pt>
    <dgm:pt modelId="{092C53D1-A237-4D68-95CB-A9327C3B1A15}" type="sibTrans" cxnId="{BF2655CE-4E00-433A-BB1A-CEBFDCFD6F8A}">
      <dgm:prSet/>
      <dgm:spPr/>
      <dgm:t>
        <a:bodyPr/>
        <a:lstStyle/>
        <a:p>
          <a:endParaRPr lang="en-US"/>
        </a:p>
      </dgm:t>
    </dgm:pt>
    <dgm:pt modelId="{B6312E59-CDB7-4DCE-AEC3-B847A6649B6A}">
      <dgm:prSet/>
      <dgm:spPr/>
      <dgm:t>
        <a:bodyPr/>
        <a:lstStyle/>
        <a:p>
          <a:pPr algn="l" rtl="0">
            <a:lnSpc>
              <a:spcPct val="90000"/>
            </a:lnSpc>
          </a:pPr>
          <a:r>
            <a:rPr lang="en-US">
              <a:solidFill>
                <a:schemeClr val="bg1"/>
              </a:solidFill>
              <a:latin typeface="Calibri"/>
              <a:ea typeface="Calibri"/>
              <a:cs typeface="Calibri"/>
            </a:rPr>
            <a:t>Year 1 allocation determined based on prior utilization, multiplied by new rates</a:t>
          </a:r>
        </a:p>
      </dgm:t>
      <dgm:extLst>
        <a:ext uri="{E40237B7-FDA0-4F09-8148-C483321AD2D9}">
          <dgm14:cNvPr xmlns:dgm14="http://schemas.microsoft.com/office/drawing/2010/diagram" id="0" name="" descr="Year 1 allocation determined based on prior utilization, multiplied by new rates&#10;3% rate adjustment estimated for years 2 through 5&#10;"/>
        </a:ext>
      </dgm:extLst>
    </dgm:pt>
    <dgm:pt modelId="{FD050D19-5C2C-4D32-B8D9-DBAD9E3E5D17}" type="parTrans" cxnId="{B8420B76-1E01-4934-88C2-E8544321CE32}">
      <dgm:prSet/>
      <dgm:spPr/>
      <dgm:t>
        <a:bodyPr/>
        <a:lstStyle/>
        <a:p>
          <a:endParaRPr lang="en-US"/>
        </a:p>
      </dgm:t>
    </dgm:pt>
    <dgm:pt modelId="{02912665-5199-4FB0-9B51-B16195603022}" type="sibTrans" cxnId="{B8420B76-1E01-4934-88C2-E8544321CE32}">
      <dgm:prSet/>
      <dgm:spPr/>
      <dgm:t>
        <a:bodyPr/>
        <a:lstStyle/>
        <a:p>
          <a:endParaRPr lang="en-US"/>
        </a:p>
      </dgm:t>
    </dgm:pt>
    <dgm:pt modelId="{823BFBED-0F5C-46D9-9734-E26B3C3B772A}">
      <dgm:prSet phldr="0"/>
      <dgm:spPr/>
      <dgm:t>
        <a:bodyPr/>
        <a:lstStyle/>
        <a:p>
          <a:pPr algn="l" rtl="0">
            <a:lnSpc>
              <a:spcPct val="90000"/>
            </a:lnSpc>
          </a:pPr>
          <a:r>
            <a:rPr lang="en-US">
              <a:solidFill>
                <a:schemeClr val="bg1"/>
              </a:solidFill>
              <a:latin typeface="Calibri"/>
              <a:ea typeface="Calibri"/>
              <a:cs typeface="Calibri"/>
            </a:rPr>
            <a:t>Divided by service category and allocated in equal amounts to eligible vendors</a:t>
          </a:r>
        </a:p>
      </dgm:t>
    </dgm:pt>
    <dgm:pt modelId="{6119C4DB-7F62-4659-ABE8-E1A1F9FF4FC6}" type="parTrans" cxnId="{7D2AF06D-945F-4CCD-87B2-3198D3102E3B}">
      <dgm:prSet/>
      <dgm:spPr/>
      <dgm:t>
        <a:bodyPr/>
        <a:lstStyle/>
        <a:p>
          <a:endParaRPr lang="en-US"/>
        </a:p>
      </dgm:t>
    </dgm:pt>
    <dgm:pt modelId="{E2078897-776F-4B99-B8E3-32E0152F89C6}" type="sibTrans" cxnId="{7D2AF06D-945F-4CCD-87B2-3198D3102E3B}">
      <dgm:prSet/>
      <dgm:spPr/>
      <dgm:t>
        <a:bodyPr/>
        <a:lstStyle/>
        <a:p>
          <a:endParaRPr lang="en-US"/>
        </a:p>
      </dgm:t>
    </dgm:pt>
    <dgm:pt modelId="{5746B528-E4C2-44EE-AA98-403C64013A97}">
      <dgm:prSet phldr="0"/>
      <dgm:spPr/>
      <dgm:t>
        <a:bodyPr/>
        <a:lstStyle/>
        <a:p>
          <a:pPr algn="l" rtl="0">
            <a:lnSpc>
              <a:spcPct val="90000"/>
            </a:lnSpc>
          </a:pPr>
          <a:r>
            <a:rPr lang="en-US">
              <a:solidFill>
                <a:schemeClr val="bg1"/>
              </a:solidFill>
              <a:latin typeface="Calibri"/>
              <a:ea typeface="Calibri"/>
              <a:cs typeface="Calibri"/>
            </a:rPr>
            <a:t>3% rate adjustment estimated for years 2 through 5</a:t>
          </a:r>
        </a:p>
      </dgm:t>
    </dgm:pt>
    <dgm:pt modelId="{3D3C1E73-A05C-45FB-9801-CFC2B9CB900A}" type="parTrans" cxnId="{A6BAD017-A11A-43FA-AFD0-54CBF0A61DFD}">
      <dgm:prSet/>
      <dgm:spPr/>
      <dgm:t>
        <a:bodyPr/>
        <a:lstStyle/>
        <a:p>
          <a:endParaRPr lang="en-US"/>
        </a:p>
      </dgm:t>
    </dgm:pt>
    <dgm:pt modelId="{53D87998-7D18-43D5-A7AF-A1FA9C98FC5E}" type="sibTrans" cxnId="{A6BAD017-A11A-43FA-AFD0-54CBF0A61DFD}">
      <dgm:prSet/>
      <dgm:spPr/>
      <dgm:t>
        <a:bodyPr/>
        <a:lstStyle/>
        <a:p>
          <a:endParaRPr lang="en-US"/>
        </a:p>
      </dgm:t>
    </dgm:pt>
    <dgm:pt modelId="{3465B441-BEC3-41D8-ABB6-A68C76B16069}">
      <dgm:prSet/>
      <dgm:spPr/>
      <dgm:t>
        <a:bodyPr/>
        <a:lstStyle/>
        <a:p>
          <a:pPr rtl="0"/>
          <a:r>
            <a:rPr lang="en-US">
              <a:latin typeface="Calibri Light" panose="020F0302020204030204"/>
            </a:rPr>
            <a:t>New Vendors</a:t>
          </a:r>
          <a:endParaRPr lang="en-US"/>
        </a:p>
      </dgm:t>
      <dgm:extLst>
        <a:ext uri="{E40237B7-FDA0-4F09-8148-C483321AD2D9}">
          <dgm14:cNvPr xmlns:dgm14="http://schemas.microsoft.com/office/drawing/2010/diagram" id="0" name="" descr="New Vendors&#10;Year 1 allocation determined based on prior utilization, multiplied by new rates&#10;3% rate adjustment estimated for years 2 through 5"/>
        </a:ext>
      </dgm:extLst>
    </dgm:pt>
    <dgm:pt modelId="{3E2BB960-A70B-429F-950D-681C444B34CC}" type="sibTrans" cxnId="{DFB27E43-2CD9-46AB-A3C4-0404DBECEDA0}">
      <dgm:prSet/>
      <dgm:spPr/>
      <dgm:t>
        <a:bodyPr/>
        <a:lstStyle/>
        <a:p>
          <a:endParaRPr lang="en-US"/>
        </a:p>
      </dgm:t>
    </dgm:pt>
    <dgm:pt modelId="{E713519C-15E9-4374-B553-C7F68D454F38}" type="parTrans" cxnId="{DFB27E43-2CD9-46AB-A3C4-0404DBECEDA0}">
      <dgm:prSet/>
      <dgm:spPr/>
      <dgm:t>
        <a:bodyPr/>
        <a:lstStyle/>
        <a:p>
          <a:endParaRPr lang="en-US"/>
        </a:p>
      </dgm:t>
    </dgm:pt>
    <dgm:pt modelId="{C6559290-7041-4DCF-B719-82A556CBC6B9}" type="pres">
      <dgm:prSet presAssocID="{845549E7-9480-4525-8843-4E02FF34088D}" presName="linear" presStyleCnt="0">
        <dgm:presLayoutVars>
          <dgm:animLvl val="lvl"/>
          <dgm:resizeHandles val="exact"/>
        </dgm:presLayoutVars>
      </dgm:prSet>
      <dgm:spPr/>
    </dgm:pt>
    <dgm:pt modelId="{67445581-21B9-4DDD-B395-F4FABAAB6172}" type="pres">
      <dgm:prSet presAssocID="{3465B441-BEC3-41D8-ABB6-A68C76B16069}" presName="parentText" presStyleLbl="node1" presStyleIdx="0" presStyleCnt="2" custLinFactNeighborY="777">
        <dgm:presLayoutVars>
          <dgm:chMax val="0"/>
          <dgm:bulletEnabled val="1"/>
        </dgm:presLayoutVars>
      </dgm:prSet>
      <dgm:spPr/>
    </dgm:pt>
    <dgm:pt modelId="{3AE25126-8C91-409B-8771-D30EC93CE3A8}" type="pres">
      <dgm:prSet presAssocID="{3465B441-BEC3-41D8-ABB6-A68C76B16069}" presName="childText" presStyleLbl="revTx" presStyleIdx="0" presStyleCnt="2">
        <dgm:presLayoutVars>
          <dgm:bulletEnabled val="1"/>
        </dgm:presLayoutVars>
      </dgm:prSet>
      <dgm:spPr/>
    </dgm:pt>
    <dgm:pt modelId="{7339D7F1-25BC-429F-A52D-249F07BA7E2D}" type="pres">
      <dgm:prSet presAssocID="{9F0F1F95-E3A4-4FAC-92B5-00AFC2E277C1}" presName="parentText" presStyleLbl="node1" presStyleIdx="1" presStyleCnt="2" custLinFactNeighborX="-40270" custLinFactNeighborY="-3838">
        <dgm:presLayoutVars>
          <dgm:chMax val="0"/>
          <dgm:bulletEnabled val="1"/>
        </dgm:presLayoutVars>
      </dgm:prSet>
      <dgm:spPr/>
    </dgm:pt>
    <dgm:pt modelId="{57971CEA-3F9D-4BE7-B18F-D1A45DB4B29F}" type="pres">
      <dgm:prSet presAssocID="{9F0F1F95-E3A4-4FAC-92B5-00AFC2E277C1}" presName="childText" presStyleLbl="revTx" presStyleIdx="1" presStyleCnt="2">
        <dgm:presLayoutVars>
          <dgm:bulletEnabled val="1"/>
        </dgm:presLayoutVars>
      </dgm:prSet>
      <dgm:spPr/>
    </dgm:pt>
  </dgm:ptLst>
  <dgm:cxnLst>
    <dgm:cxn modelId="{A6BAD017-A11A-43FA-AFD0-54CBF0A61DFD}" srcId="{9F0F1F95-E3A4-4FAC-92B5-00AFC2E277C1}" destId="{5746B528-E4C2-44EE-AA98-403C64013A97}" srcOrd="1" destOrd="0" parTransId="{3D3C1E73-A05C-45FB-9801-CFC2B9CB900A}" sibTransId="{53D87998-7D18-43D5-A7AF-A1FA9C98FC5E}"/>
    <dgm:cxn modelId="{34F0CB60-628C-48A2-AEFB-E8CA234A6560}" srcId="{3465B441-BEC3-41D8-ABB6-A68C76B16069}" destId="{DAA93CE0-B096-48A7-BBCC-F78582C67097}" srcOrd="0" destOrd="0" parTransId="{3A3D164B-4E0B-4DEF-87FD-82B4E46835FD}" sibTransId="{855E746B-1F73-47B1-9A73-E09DEA7D837A}"/>
    <dgm:cxn modelId="{DFB27E43-2CD9-46AB-A3C4-0404DBECEDA0}" srcId="{845549E7-9480-4525-8843-4E02FF34088D}" destId="{3465B441-BEC3-41D8-ABB6-A68C76B16069}" srcOrd="0" destOrd="0" parTransId="{E713519C-15E9-4374-B553-C7F68D454F38}" sibTransId="{3E2BB960-A70B-429F-950D-681C444B34CC}"/>
    <dgm:cxn modelId="{7D2AF06D-945F-4CCD-87B2-3198D3102E3B}" srcId="{3465B441-BEC3-41D8-ABB6-A68C76B16069}" destId="{823BFBED-0F5C-46D9-9734-E26B3C3B772A}" srcOrd="1" destOrd="0" parTransId="{6119C4DB-7F62-4659-ABE8-E1A1F9FF4FC6}" sibTransId="{E2078897-776F-4B99-B8E3-32E0152F89C6}"/>
    <dgm:cxn modelId="{4FCC8C4F-760C-408C-A721-F249FD70D73E}" type="presOf" srcId="{823BFBED-0F5C-46D9-9734-E26B3C3B772A}" destId="{3AE25126-8C91-409B-8771-D30EC93CE3A8}" srcOrd="0" destOrd="1" presId="urn:microsoft.com/office/officeart/2005/8/layout/vList2"/>
    <dgm:cxn modelId="{CF6B5F54-77A2-40D6-B6F8-F975DB633857}" type="presOf" srcId="{38EF2741-145C-4EF1-8C59-1F55D3985607}" destId="{3AE25126-8C91-409B-8771-D30EC93CE3A8}" srcOrd="0" destOrd="2" presId="urn:microsoft.com/office/officeart/2005/8/layout/vList2"/>
    <dgm:cxn modelId="{B8420B76-1E01-4934-88C2-E8544321CE32}" srcId="{9F0F1F95-E3A4-4FAC-92B5-00AFC2E277C1}" destId="{B6312E59-CDB7-4DCE-AEC3-B847A6649B6A}" srcOrd="0" destOrd="0" parTransId="{FD050D19-5C2C-4D32-B8D9-DBAD9E3E5D17}" sibTransId="{02912665-5199-4FB0-9B51-B16195603022}"/>
    <dgm:cxn modelId="{52234F76-8828-4E78-84D6-AB364007945D}" type="presOf" srcId="{9F0F1F95-E3A4-4FAC-92B5-00AFC2E277C1}" destId="{7339D7F1-25BC-429F-A52D-249F07BA7E2D}" srcOrd="0" destOrd="0" presId="urn:microsoft.com/office/officeart/2005/8/layout/vList2"/>
    <dgm:cxn modelId="{7590AF80-C234-4161-9964-54F9DE6B60D2}" type="presOf" srcId="{B6312E59-CDB7-4DCE-AEC3-B847A6649B6A}" destId="{57971CEA-3F9D-4BE7-B18F-D1A45DB4B29F}" srcOrd="0" destOrd="0" presId="urn:microsoft.com/office/officeart/2005/8/layout/vList2"/>
    <dgm:cxn modelId="{CD5EA3A8-9DB7-4EEB-AA4C-6F0D22985CB5}" type="presOf" srcId="{3465B441-BEC3-41D8-ABB6-A68C76B16069}" destId="{67445581-21B9-4DDD-B395-F4FABAAB6172}" srcOrd="0" destOrd="0" presId="urn:microsoft.com/office/officeart/2005/8/layout/vList2"/>
    <dgm:cxn modelId="{EC6E4FCA-D6ED-4151-AC5F-D4BEB5D09AB3}" srcId="{3465B441-BEC3-41D8-ABB6-A68C76B16069}" destId="{38EF2741-145C-4EF1-8C59-1F55D3985607}" srcOrd="2" destOrd="0" parTransId="{711F3660-713B-48E4-8A76-1F84EC94AC11}" sibTransId="{6A088209-F2F9-4380-A07E-5AC93C7E4C12}"/>
    <dgm:cxn modelId="{C18A07CE-72A2-405D-A99F-52C13702A810}" type="presOf" srcId="{DAA93CE0-B096-48A7-BBCC-F78582C67097}" destId="{3AE25126-8C91-409B-8771-D30EC93CE3A8}" srcOrd="0" destOrd="0" presId="urn:microsoft.com/office/officeart/2005/8/layout/vList2"/>
    <dgm:cxn modelId="{BF2655CE-4E00-433A-BB1A-CEBFDCFD6F8A}" srcId="{845549E7-9480-4525-8843-4E02FF34088D}" destId="{9F0F1F95-E3A4-4FAC-92B5-00AFC2E277C1}" srcOrd="1" destOrd="0" parTransId="{EDA83D11-0C53-45E7-B035-DB4F910601FA}" sibTransId="{092C53D1-A237-4D68-95CB-A9327C3B1A15}"/>
    <dgm:cxn modelId="{F0461BE6-21B5-40B6-A8CB-1DF70912BD9C}" type="presOf" srcId="{845549E7-9480-4525-8843-4E02FF34088D}" destId="{C6559290-7041-4DCF-B719-82A556CBC6B9}" srcOrd="0" destOrd="0" presId="urn:microsoft.com/office/officeart/2005/8/layout/vList2"/>
    <dgm:cxn modelId="{8BC73CF0-6C1C-426B-9556-17E60B9AF400}" type="presOf" srcId="{5746B528-E4C2-44EE-AA98-403C64013A97}" destId="{57971CEA-3F9D-4BE7-B18F-D1A45DB4B29F}" srcOrd="0" destOrd="1" presId="urn:microsoft.com/office/officeart/2005/8/layout/vList2"/>
    <dgm:cxn modelId="{2E659D6A-4261-4091-92EA-BB7CB3402FD8}" type="presParOf" srcId="{C6559290-7041-4DCF-B719-82A556CBC6B9}" destId="{67445581-21B9-4DDD-B395-F4FABAAB6172}" srcOrd="0" destOrd="0" presId="urn:microsoft.com/office/officeart/2005/8/layout/vList2"/>
    <dgm:cxn modelId="{EB926569-454E-496A-9B0F-8B7CF9BF7116}" type="presParOf" srcId="{C6559290-7041-4DCF-B719-82A556CBC6B9}" destId="{3AE25126-8C91-409B-8771-D30EC93CE3A8}" srcOrd="1" destOrd="0" presId="urn:microsoft.com/office/officeart/2005/8/layout/vList2"/>
    <dgm:cxn modelId="{EE4D7E48-FE6B-4299-88AF-2C0E505B3D97}" type="presParOf" srcId="{C6559290-7041-4DCF-B719-82A556CBC6B9}" destId="{7339D7F1-25BC-429F-A52D-249F07BA7E2D}" srcOrd="2" destOrd="0" presId="urn:microsoft.com/office/officeart/2005/8/layout/vList2"/>
    <dgm:cxn modelId="{AFF34EBB-8E77-4C44-B727-117DAB0C6556}" type="presParOf" srcId="{C6559290-7041-4DCF-B719-82A556CBC6B9}" destId="{57971CEA-3F9D-4BE7-B18F-D1A45DB4B29F}" srcOrd="3"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45581-21B9-4DDD-B395-F4FABAAB6172}">
      <dsp:nvSpPr>
        <dsp:cNvPr id="0" name=""/>
        <dsp:cNvSpPr/>
      </dsp:nvSpPr>
      <dsp:spPr>
        <a:xfrm>
          <a:off x="0" y="28784"/>
          <a:ext cx="6270185" cy="74353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kern="1200">
              <a:latin typeface="Calibri Light" panose="020F0302020204030204"/>
            </a:rPr>
            <a:t>New Vendors</a:t>
          </a:r>
          <a:endParaRPr lang="en-US" sz="3100" kern="1200"/>
        </a:p>
      </dsp:txBody>
      <dsp:txXfrm>
        <a:off x="36296" y="65080"/>
        <a:ext cx="6197593" cy="670943"/>
      </dsp:txXfrm>
    </dsp:sp>
    <dsp:sp modelId="{3AE25126-8C91-409B-8771-D30EC93CE3A8}">
      <dsp:nvSpPr>
        <dsp:cNvPr id="0" name=""/>
        <dsp:cNvSpPr/>
      </dsp:nvSpPr>
      <dsp:spPr>
        <a:xfrm>
          <a:off x="0" y="757361"/>
          <a:ext cx="6270185" cy="1925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078"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en-US" sz="2400" kern="1200">
              <a:solidFill>
                <a:schemeClr val="bg1"/>
              </a:solidFill>
              <a:latin typeface="Calibri"/>
              <a:ea typeface="Calibri"/>
              <a:cs typeface="Calibri"/>
            </a:rPr>
            <a:t>$12 million reserved in Year 1</a:t>
          </a:r>
        </a:p>
        <a:p>
          <a:pPr marL="228600" lvl="1" indent="-228600" algn="l" defTabSz="1066800" rtl="0">
            <a:lnSpc>
              <a:spcPct val="90000"/>
            </a:lnSpc>
            <a:spcBef>
              <a:spcPct val="0"/>
            </a:spcBef>
            <a:spcAft>
              <a:spcPct val="20000"/>
            </a:spcAft>
            <a:buChar char="•"/>
          </a:pPr>
          <a:r>
            <a:rPr lang="en-US" sz="2400" kern="1200">
              <a:solidFill>
                <a:schemeClr val="bg1"/>
              </a:solidFill>
              <a:latin typeface="Calibri"/>
              <a:ea typeface="Calibri"/>
              <a:cs typeface="Calibri"/>
            </a:rPr>
            <a:t>Divided by service category and allocated in equal amounts to eligible vendors</a:t>
          </a:r>
        </a:p>
        <a:p>
          <a:pPr marL="228600" lvl="1" indent="-228600" algn="l" defTabSz="1066800">
            <a:lnSpc>
              <a:spcPct val="90000"/>
            </a:lnSpc>
            <a:spcBef>
              <a:spcPct val="0"/>
            </a:spcBef>
            <a:spcAft>
              <a:spcPct val="20000"/>
            </a:spcAft>
            <a:buChar char="•"/>
          </a:pPr>
          <a:r>
            <a:rPr lang="en-US" sz="2400" kern="1200">
              <a:solidFill>
                <a:schemeClr val="bg1"/>
              </a:solidFill>
              <a:latin typeface="Calibri"/>
              <a:ea typeface="Calibri"/>
              <a:cs typeface="Calibri"/>
            </a:rPr>
            <a:t>3% rate adjustment estimated for years 2 through 5</a:t>
          </a:r>
          <a:endParaRPr lang="en-US" sz="2400" kern="1200">
            <a:solidFill>
              <a:schemeClr val="bg1"/>
            </a:solidFill>
          </a:endParaRPr>
        </a:p>
      </dsp:txBody>
      <dsp:txXfrm>
        <a:off x="0" y="757361"/>
        <a:ext cx="6270185" cy="1925100"/>
      </dsp:txXfrm>
    </dsp:sp>
    <dsp:sp modelId="{7339D7F1-25BC-429F-A52D-249F07BA7E2D}">
      <dsp:nvSpPr>
        <dsp:cNvPr id="0" name=""/>
        <dsp:cNvSpPr/>
      </dsp:nvSpPr>
      <dsp:spPr>
        <a:xfrm>
          <a:off x="0" y="2624584"/>
          <a:ext cx="6270185" cy="74353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kern="1200">
              <a:latin typeface="Calibri Light" panose="020F0302020204030204"/>
            </a:rPr>
            <a:t>Existing Vendors</a:t>
          </a:r>
          <a:endParaRPr lang="en-US" sz="3100" kern="1200"/>
        </a:p>
      </dsp:txBody>
      <dsp:txXfrm>
        <a:off x="36296" y="2660880"/>
        <a:ext cx="6197593" cy="670943"/>
      </dsp:txXfrm>
    </dsp:sp>
    <dsp:sp modelId="{57971CEA-3F9D-4BE7-B18F-D1A45DB4B29F}">
      <dsp:nvSpPr>
        <dsp:cNvPr id="0" name=""/>
        <dsp:cNvSpPr/>
      </dsp:nvSpPr>
      <dsp:spPr>
        <a:xfrm>
          <a:off x="0" y="3425996"/>
          <a:ext cx="6270185" cy="1507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078"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en-US" sz="2400" kern="1200">
              <a:solidFill>
                <a:schemeClr val="bg1"/>
              </a:solidFill>
              <a:latin typeface="Calibri"/>
              <a:ea typeface="Calibri"/>
              <a:cs typeface="Calibri"/>
            </a:rPr>
            <a:t>Year 1 allocation determined based on prior utilization, multiplied by new rates</a:t>
          </a:r>
        </a:p>
        <a:p>
          <a:pPr marL="228600" lvl="1" indent="-228600" algn="l" defTabSz="1066800" rtl="0">
            <a:lnSpc>
              <a:spcPct val="90000"/>
            </a:lnSpc>
            <a:spcBef>
              <a:spcPct val="0"/>
            </a:spcBef>
            <a:spcAft>
              <a:spcPct val="20000"/>
            </a:spcAft>
            <a:buChar char="•"/>
          </a:pPr>
          <a:r>
            <a:rPr lang="en-US" sz="2400" kern="1200">
              <a:solidFill>
                <a:schemeClr val="bg1"/>
              </a:solidFill>
              <a:latin typeface="Calibri"/>
              <a:ea typeface="Calibri"/>
              <a:cs typeface="Calibri"/>
            </a:rPr>
            <a:t>3% rate adjustment estimated for years 2 through 5</a:t>
          </a:r>
        </a:p>
      </dsp:txBody>
      <dsp:txXfrm>
        <a:off x="0" y="3425996"/>
        <a:ext cx="6270185" cy="15079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2E4D8-EBB5-4AB4-BFAE-61C9AA3D49C5}" type="datetimeFigureOut">
              <a:rPr lang="en-US" smtClean="0"/>
              <a:t>6/16/2023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C75A7E-1D02-47EE-936B-A83AB1EF6D27}" type="slidenum">
              <a:rPr lang="en-US" smtClean="0"/>
              <a:t>‹#›</a:t>
            </a:fld>
            <a:endParaRPr lang="en-US"/>
          </a:p>
        </p:txBody>
      </p:sp>
    </p:spTree>
    <p:extLst>
      <p:ext uri="{BB962C8B-B14F-4D97-AF65-F5344CB8AC3E}">
        <p14:creationId xmlns:p14="http://schemas.microsoft.com/office/powerpoint/2010/main" val="4218151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449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112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257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190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794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849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712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930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318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589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859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523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856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cs typeface="Times New Roma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570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951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539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198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376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759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197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648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226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566F1-A062-427C-97A3-F7FD5B72D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88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79419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88173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9230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97442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94191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7078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04581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9372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44645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12491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6045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267965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jpeg"/><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jpeg"/><Relationship Id="rId5" Type="http://schemas.openxmlformats.org/officeDocument/2006/relationships/image" Target="../media/image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jpeg"/><Relationship Id="rId5" Type="http://schemas.openxmlformats.org/officeDocument/2006/relationships/image" Target="../media/image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6.jpeg"/><Relationship Id="rId5" Type="http://schemas.openxmlformats.org/officeDocument/2006/relationships/image" Target="../media/image1.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jpeg"/><Relationship Id="rId5" Type="http://schemas.openxmlformats.org/officeDocument/2006/relationships/image" Target="../media/image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png"/><Relationship Id="rId5" Type="http://schemas.openxmlformats.org/officeDocument/2006/relationships/image" Target="../media/image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1.jpeg"/><Relationship Id="rId10" Type="http://schemas.microsoft.com/office/2007/relationships/diagramDrawing" Target="../diagrams/drawing1.xml"/><Relationship Id="rId4" Type="http://schemas.openxmlformats.org/officeDocument/2006/relationships/notesSlide" Target="../notesSlides/notesSlide17.xml"/><Relationship Id="rId9" Type="http://schemas.openxmlformats.org/officeDocument/2006/relationships/diagramColors" Target="../diagrams/colors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9.png"/><Relationship Id="rId5" Type="http://schemas.openxmlformats.org/officeDocument/2006/relationships/image" Target="../media/image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0.jpeg"/><Relationship Id="rId5" Type="http://schemas.openxmlformats.org/officeDocument/2006/relationships/image" Target="../media/image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1.jpeg"/><Relationship Id="rId5" Type="http://schemas.openxmlformats.org/officeDocument/2006/relationships/image" Target="../media/image1.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2.jpeg"/><Relationship Id="rId5" Type="http://schemas.openxmlformats.org/officeDocument/2006/relationships/image" Target="../media/image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hyperlink" Target="http://www.access.nysed.gov/procurement"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mailto:CRS2024@nysed.gov" TargetMode="External"/><Relationship Id="rId5" Type="http://schemas.openxmlformats.org/officeDocument/2006/relationships/image" Target="../media/image1.jpeg"/><Relationship Id="rId4" Type="http://schemas.openxmlformats.org/officeDocument/2006/relationships/notesSlide" Target="../notesSlides/notesSlide22.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e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e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e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jpeg"/><Relationship Id="rId5" Type="http://schemas.openxmlformats.org/officeDocument/2006/relationships/image" Target="../media/image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2" name="Title 1">
            <a:extLst>
              <a:ext uri="{FF2B5EF4-FFF2-40B4-BE49-F238E27FC236}">
                <a16:creationId xmlns:a16="http://schemas.microsoft.com/office/drawing/2014/main" id="{BEB09902-4A96-2345-8B74-66A66CFBB62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cs typeface="Calibri Light"/>
              </a:rPr>
              <a:t>RFP differences continued</a:t>
            </a:r>
            <a:endParaRPr lang="en-US"/>
          </a:p>
        </p:txBody>
      </p:sp>
      <p:pic>
        <p:nvPicPr>
          <p:cNvPr id="7" name="Picture 4" descr="Vector Art Stock Images | Deposit photos&#10;&#10;The word new, bursting out of the wall. ">
            <a:extLst>
              <a:ext uri="{FF2B5EF4-FFF2-40B4-BE49-F238E27FC236}">
                <a16:creationId xmlns:a16="http://schemas.microsoft.com/office/drawing/2014/main" id="{0EC9F779-E1D3-7F98-1030-6385CDC187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 y="6926"/>
            <a:ext cx="3046352" cy="276572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956CB941-15E9-ED54-12C2-D1A874582702}"/>
              </a:ext>
            </a:extLst>
          </p:cNvPr>
          <p:cNvSpPr>
            <a:spLocks noGrp="1"/>
          </p:cNvSpPr>
          <p:nvPr>
            <p:ph idx="1"/>
          </p:nvPr>
        </p:nvSpPr>
        <p:spPr>
          <a:xfrm>
            <a:off x="3192681" y="1454558"/>
            <a:ext cx="6270616" cy="4435936"/>
          </a:xfrm>
        </p:spPr>
        <p:txBody>
          <a:bodyPr anchor="t">
            <a:normAutofit/>
          </a:bodyPr>
          <a:lstStyle/>
          <a:p>
            <a:pPr lvl="1"/>
            <a:r>
              <a:rPr lang="en-US" sz="2800">
                <a:solidFill>
                  <a:schemeClr val="bg1"/>
                </a:solidFill>
              </a:rPr>
              <a:t>Potentially Eligible Pre-ETS – each will have a designated case service code</a:t>
            </a:r>
          </a:p>
          <a:p>
            <a:pPr lvl="1"/>
            <a:r>
              <a:rPr lang="en-US" sz="2800">
                <a:solidFill>
                  <a:schemeClr val="bg1"/>
                </a:solidFill>
              </a:rPr>
              <a:t>Functional Capacities Evaluation</a:t>
            </a:r>
          </a:p>
          <a:p>
            <a:pPr lvl="1"/>
            <a:r>
              <a:rPr lang="en-US" sz="2800">
                <a:solidFill>
                  <a:schemeClr val="bg1"/>
                </a:solidFill>
              </a:rPr>
              <a:t>Travel for Provision of CRS Services</a:t>
            </a:r>
          </a:p>
          <a:p>
            <a:pPr lvl="1"/>
            <a:r>
              <a:rPr lang="en-US" sz="2800">
                <a:solidFill>
                  <a:schemeClr val="bg1"/>
                </a:solidFill>
              </a:rPr>
              <a:t>Deaf and Blind Services</a:t>
            </a:r>
          </a:p>
          <a:p>
            <a:pPr lvl="1"/>
            <a:r>
              <a:rPr lang="en-US" sz="2800">
                <a:solidFill>
                  <a:schemeClr val="bg1"/>
                </a:solidFill>
              </a:rPr>
              <a:t>Supported Employment Quality Wage Incentive</a:t>
            </a:r>
          </a:p>
          <a:p>
            <a:pPr lvl="1"/>
            <a:r>
              <a:rPr lang="en-US" sz="2800">
                <a:solidFill>
                  <a:schemeClr val="bg1"/>
                </a:solidFill>
              </a:rPr>
              <a:t>Supported Employment Youth Codes</a:t>
            </a:r>
          </a:p>
        </p:txBody>
      </p:sp>
      <p:pic>
        <p:nvPicPr>
          <p:cNvPr id="8" name="Slide 25" descr="slide 25 audio">
            <a:hlinkClick r:id="" action="ppaction://media"/>
            <a:extLst>
              <a:ext uri="{FF2B5EF4-FFF2-40B4-BE49-F238E27FC236}">
                <a16:creationId xmlns:a16="http://schemas.microsoft.com/office/drawing/2014/main" id="{82CD0520-6F84-DF0E-CE4A-C7B66C06B2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01016" y="526671"/>
            <a:ext cx="609600" cy="609600"/>
          </a:xfrm>
          <a:prstGeom prst="rect">
            <a:avLst/>
          </a:prstGeom>
        </p:spPr>
      </p:pic>
    </p:spTree>
    <p:extLst>
      <p:ext uri="{BB962C8B-B14F-4D97-AF65-F5344CB8AC3E}">
        <p14:creationId xmlns:p14="http://schemas.microsoft.com/office/powerpoint/2010/main" val="29088591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4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Title 1">
            <a:extLst>
              <a:ext uri="{FF2B5EF4-FFF2-40B4-BE49-F238E27FC236}">
                <a16:creationId xmlns:a16="http://schemas.microsoft.com/office/drawing/2014/main" id="{335249DB-F35E-1954-3098-0D807F72C7C9}"/>
              </a:ext>
            </a:extLst>
          </p:cNvPr>
          <p:cNvSpPr>
            <a:spLocks noGrp="1"/>
          </p:cNvSpPr>
          <p:nvPr>
            <p:ph type="title"/>
          </p:nvPr>
        </p:nvSpPr>
        <p:spPr>
          <a:xfrm>
            <a:off x="911507" y="9043"/>
            <a:ext cx="10370820" cy="2066924"/>
          </a:xfrm>
        </p:spPr>
        <p:txBody>
          <a:bodyPr vert="horz" lIns="91440" tIns="45720" rIns="91440" bIns="45720" rtlCol="0">
            <a:normAutofit/>
          </a:bodyPr>
          <a:lstStyle/>
          <a:p>
            <a:pPr algn="ctr"/>
            <a:r>
              <a:rPr lang="en-US" sz="3600">
                <a:solidFill>
                  <a:schemeClr val="bg1"/>
                </a:solidFill>
              </a:rPr>
              <a:t>Supported Employment Stabilization 574x </a:t>
            </a:r>
            <a:br>
              <a:rPr lang="en-US" sz="3600"/>
            </a:br>
            <a:r>
              <a:rPr lang="en-US" sz="3600">
                <a:solidFill>
                  <a:schemeClr val="bg1"/>
                </a:solidFill>
              </a:rPr>
              <a:t>and </a:t>
            </a:r>
            <a:br>
              <a:rPr lang="en-US" sz="3600"/>
            </a:br>
            <a:r>
              <a:rPr lang="en-US" sz="3600">
                <a:solidFill>
                  <a:schemeClr val="bg1"/>
                </a:solidFill>
              </a:rPr>
              <a:t>1574x (Youth under age 25)</a:t>
            </a:r>
          </a:p>
        </p:txBody>
      </p:sp>
      <p:sp>
        <p:nvSpPr>
          <p:cNvPr id="7" name="Content Placeholder 2">
            <a:extLst>
              <a:ext uri="{FF2B5EF4-FFF2-40B4-BE49-F238E27FC236}">
                <a16:creationId xmlns:a16="http://schemas.microsoft.com/office/drawing/2014/main" id="{15C7B30D-A061-AEBD-A18E-469A2F0BF94C}"/>
              </a:ext>
            </a:extLst>
          </p:cNvPr>
          <p:cNvSpPr>
            <a:spLocks noGrp="1"/>
          </p:cNvSpPr>
          <p:nvPr>
            <p:ph idx="1"/>
          </p:nvPr>
        </p:nvSpPr>
        <p:spPr>
          <a:xfrm>
            <a:off x="2230447" y="1835331"/>
            <a:ext cx="7728983" cy="3191420"/>
          </a:xfrm>
        </p:spPr>
        <p:txBody>
          <a:bodyPr anchor="ctr">
            <a:normAutofit/>
          </a:bodyPr>
          <a:lstStyle/>
          <a:p>
            <a:r>
              <a:rPr lang="en-US">
                <a:solidFill>
                  <a:schemeClr val="bg1"/>
                </a:solidFill>
              </a:rPr>
              <a:t>Stabilization is the start of SE Extended Services.</a:t>
            </a:r>
          </a:p>
          <a:p>
            <a:r>
              <a:rPr lang="en-US">
                <a:solidFill>
                  <a:schemeClr val="bg1"/>
                </a:solidFill>
              </a:rPr>
              <a:t>ACCES-VR SE extended funding (either 582x SE Extended Services for Youth or 578x SE Extended Services for Adults) will be utilized for the first 90 days of employment, post stabilization for all customers.</a:t>
            </a:r>
            <a:endParaRPr lang="en-US">
              <a:solidFill>
                <a:schemeClr val="bg1"/>
              </a:solidFill>
              <a:ea typeface="Calibri"/>
              <a:cs typeface="Calibri"/>
            </a:endParaRPr>
          </a:p>
        </p:txBody>
      </p:sp>
      <p:pic>
        <p:nvPicPr>
          <p:cNvPr id="8" name="Picture 4" descr="Stable Job Stock Illustrations – 270 Stable Job Stock Illustrations,  Vectors &amp; Clipart - Dreamstime&#10;&#10;a street sign that says unemployment pointed in one direction and stable job pointed in the opposite direction">
            <a:extLst>
              <a:ext uri="{FF2B5EF4-FFF2-40B4-BE49-F238E27FC236}">
                <a16:creationId xmlns:a16="http://schemas.microsoft.com/office/drawing/2014/main" id="{814E66A3-DB30-6B2D-AB47-CA5C23E2E4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6704" y="5302555"/>
            <a:ext cx="5023476" cy="1552181"/>
          </a:xfrm>
          <a:prstGeom prst="rect">
            <a:avLst/>
          </a:prstGeom>
          <a:noFill/>
          <a:extLst>
            <a:ext uri="{909E8E84-426E-40DD-AFC4-6F175D3DCCD1}">
              <a14:hiddenFill xmlns:a14="http://schemas.microsoft.com/office/drawing/2010/main">
                <a:solidFill>
                  <a:srgbClr val="FFFFFF"/>
                </a:solidFill>
              </a14:hiddenFill>
            </a:ext>
          </a:extLst>
        </p:spPr>
      </p:pic>
      <p:pic>
        <p:nvPicPr>
          <p:cNvPr id="9" name="Slide 34" descr="slide 34 audio">
            <a:hlinkClick r:id="" action="ppaction://media"/>
            <a:extLst>
              <a:ext uri="{FF2B5EF4-FFF2-40B4-BE49-F238E27FC236}">
                <a16:creationId xmlns:a16="http://schemas.microsoft.com/office/drawing/2014/main" id="{71077B5C-9009-EEE2-1819-2E69FED58B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24741" y="703839"/>
            <a:ext cx="609600" cy="609600"/>
          </a:xfrm>
          <a:prstGeom prst="rect">
            <a:avLst/>
          </a:prstGeom>
        </p:spPr>
      </p:pic>
    </p:spTree>
    <p:extLst>
      <p:ext uri="{BB962C8B-B14F-4D97-AF65-F5344CB8AC3E}">
        <p14:creationId xmlns:p14="http://schemas.microsoft.com/office/powerpoint/2010/main" val="2928566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0" y="5976648"/>
            <a:ext cx="1905627" cy="881352"/>
          </a:xfrm>
          <a:prstGeom prst="rect">
            <a:avLst/>
          </a:prstGeom>
        </p:spPr>
      </p:pic>
      <p:sp>
        <p:nvSpPr>
          <p:cNvPr id="6" name="Title 1">
            <a:extLst>
              <a:ext uri="{FF2B5EF4-FFF2-40B4-BE49-F238E27FC236}">
                <a16:creationId xmlns:a16="http://schemas.microsoft.com/office/drawing/2014/main" id="{E9C06992-16CF-2048-46F7-E138D23C770F}"/>
              </a:ext>
            </a:extLst>
          </p:cNvPr>
          <p:cNvSpPr>
            <a:spLocks noGrp="1"/>
          </p:cNvSpPr>
          <p:nvPr>
            <p:ph type="title"/>
          </p:nvPr>
        </p:nvSpPr>
        <p:spPr>
          <a:xfrm>
            <a:off x="455520" y="33229"/>
            <a:ext cx="3465195" cy="3600449"/>
          </a:xfrm>
        </p:spPr>
        <p:txBody>
          <a:bodyPr vert="horz" lIns="91440" tIns="45720" rIns="91440" bIns="45720" rtlCol="0">
            <a:normAutofit/>
          </a:bodyPr>
          <a:lstStyle/>
          <a:p>
            <a:pPr marL="114300"/>
            <a:r>
              <a:rPr lang="en-US" sz="3600">
                <a:solidFill>
                  <a:schemeClr val="bg1"/>
                </a:solidFill>
              </a:rPr>
              <a:t>Supported Employment Job Retention 575x </a:t>
            </a:r>
            <a:br>
              <a:rPr lang="en-US" sz="3600"/>
            </a:br>
            <a:r>
              <a:rPr lang="en-US" sz="3600">
                <a:solidFill>
                  <a:schemeClr val="bg1"/>
                </a:solidFill>
              </a:rPr>
              <a:t>and </a:t>
            </a:r>
            <a:br>
              <a:rPr lang="en-US" sz="3600"/>
            </a:br>
            <a:r>
              <a:rPr lang="en-US" sz="3600">
                <a:solidFill>
                  <a:schemeClr val="bg1"/>
                </a:solidFill>
              </a:rPr>
              <a:t>1575x (Youth under age 25)</a:t>
            </a:r>
            <a:endParaRPr lang="en-US" sz="3600" b="1">
              <a:solidFill>
                <a:schemeClr val="bg1"/>
              </a:solidFill>
              <a:ea typeface="Calibri Light"/>
              <a:cs typeface="Calibri Light"/>
            </a:endParaRPr>
          </a:p>
        </p:txBody>
      </p:sp>
      <p:sp>
        <p:nvSpPr>
          <p:cNvPr id="7" name="Content Placeholder 2">
            <a:extLst>
              <a:ext uri="{FF2B5EF4-FFF2-40B4-BE49-F238E27FC236}">
                <a16:creationId xmlns:a16="http://schemas.microsoft.com/office/drawing/2014/main" id="{D63E6F8C-8A56-3432-3364-FFCB52440A81}"/>
              </a:ext>
            </a:extLst>
          </p:cNvPr>
          <p:cNvSpPr>
            <a:spLocks noGrp="1"/>
          </p:cNvSpPr>
          <p:nvPr>
            <p:ph idx="1"/>
          </p:nvPr>
        </p:nvSpPr>
        <p:spPr>
          <a:xfrm>
            <a:off x="3608919" y="1135235"/>
            <a:ext cx="5443244" cy="4167545"/>
          </a:xfrm>
        </p:spPr>
        <p:txBody>
          <a:bodyPr anchor="ctr">
            <a:normAutofit/>
          </a:bodyPr>
          <a:lstStyle/>
          <a:p>
            <a:r>
              <a:rPr lang="en-US">
                <a:solidFill>
                  <a:schemeClr val="bg1"/>
                </a:solidFill>
              </a:rPr>
              <a:t>These services remain milestone payments for the first 90 days of employment post stabilization. </a:t>
            </a:r>
            <a:endParaRPr lang="en-US">
              <a:solidFill>
                <a:schemeClr val="bg1"/>
              </a:solidFill>
              <a:ea typeface="Calibri"/>
              <a:cs typeface="Calibri"/>
            </a:endParaRPr>
          </a:p>
          <a:p>
            <a:pPr algn="l"/>
            <a:r>
              <a:rPr lang="en-US">
                <a:solidFill>
                  <a:schemeClr val="bg1"/>
                </a:solidFill>
              </a:rPr>
              <a:t>Report is due within 30 business days of the service being provided.</a:t>
            </a:r>
            <a:endParaRPr lang="en-US">
              <a:solidFill>
                <a:schemeClr val="bg1"/>
              </a:solidFill>
              <a:ea typeface="Calibri"/>
              <a:cs typeface="Calibri"/>
            </a:endParaRPr>
          </a:p>
          <a:p>
            <a:r>
              <a:rPr lang="en-US">
                <a:solidFill>
                  <a:schemeClr val="bg1"/>
                </a:solidFill>
              </a:rPr>
              <a:t>Case closure remains a minimum of 90 days post stabilization.</a:t>
            </a:r>
            <a:endParaRPr lang="en-US">
              <a:solidFill>
                <a:schemeClr val="bg1"/>
              </a:solidFill>
              <a:ea typeface="Calibri"/>
              <a:cs typeface="Calibri"/>
            </a:endParaRPr>
          </a:p>
          <a:p>
            <a:pPr lvl="1" algn="l"/>
            <a:endParaRPr lang="en-US" b="0" i="0">
              <a:solidFill>
                <a:srgbClr val="44546A"/>
              </a:solidFill>
              <a:effectLst/>
              <a:ea typeface="Calibri" panose="020F0502020204030204"/>
              <a:cs typeface="Calibri" panose="020F0502020204030204"/>
            </a:endParaRPr>
          </a:p>
        </p:txBody>
      </p:sp>
      <p:pic>
        <p:nvPicPr>
          <p:cNvPr id="8" name="Picture 2" descr="This is a collage of three photos. Photo 1 is two people wearing medical masks, meeting and touching elbows. Photo 2 is of 3 people standing side by side, wearing masks, protective head care, and ear muffs. The 3rd photo is of two people wearing plastic face shields, one person has a thumb up. ">
            <a:extLst>
              <a:ext uri="{FF2B5EF4-FFF2-40B4-BE49-F238E27FC236}">
                <a16:creationId xmlns:a16="http://schemas.microsoft.com/office/drawing/2014/main" id="{1732731F-F830-14B3-3DBB-B95DD2FCF7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0577" y="4928991"/>
            <a:ext cx="4560874" cy="1469067"/>
          </a:xfrm>
          <a:prstGeom prst="rect">
            <a:avLst/>
          </a:prstGeom>
          <a:noFill/>
          <a:extLst>
            <a:ext uri="{909E8E84-426E-40DD-AFC4-6F175D3DCCD1}">
              <a14:hiddenFill xmlns:a14="http://schemas.microsoft.com/office/drawing/2010/main">
                <a:solidFill>
                  <a:srgbClr val="FFFFFF"/>
                </a:solidFill>
              </a14:hiddenFill>
            </a:ext>
          </a:extLst>
        </p:spPr>
      </p:pic>
      <p:pic>
        <p:nvPicPr>
          <p:cNvPr id="9" name="Media 35" descr="slide 35 audio">
            <a:hlinkClick r:id="" action="ppaction://media"/>
            <a:extLst>
              <a:ext uri="{FF2B5EF4-FFF2-40B4-BE49-F238E27FC236}">
                <a16:creationId xmlns:a16="http://schemas.microsoft.com/office/drawing/2014/main" id="{BDA4AB60-4D1A-EE29-42AD-30FF1CC370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21597" y="450471"/>
            <a:ext cx="609600" cy="609600"/>
          </a:xfrm>
          <a:prstGeom prst="rect">
            <a:avLst/>
          </a:prstGeom>
        </p:spPr>
      </p:pic>
    </p:spTree>
    <p:extLst>
      <p:ext uri="{BB962C8B-B14F-4D97-AF65-F5344CB8AC3E}">
        <p14:creationId xmlns:p14="http://schemas.microsoft.com/office/powerpoint/2010/main" val="455737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5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7" name="Title 1">
            <a:extLst>
              <a:ext uri="{FF2B5EF4-FFF2-40B4-BE49-F238E27FC236}">
                <a16:creationId xmlns:a16="http://schemas.microsoft.com/office/drawing/2014/main" id="{4346EE36-C058-6719-BDBF-700A9E24278E}"/>
              </a:ext>
            </a:extLst>
          </p:cNvPr>
          <p:cNvSpPr>
            <a:spLocks noGrp="1"/>
          </p:cNvSpPr>
          <p:nvPr>
            <p:ph type="title"/>
          </p:nvPr>
        </p:nvSpPr>
        <p:spPr>
          <a:xfrm>
            <a:off x="735231" y="1705437"/>
            <a:ext cx="3236595" cy="3456990"/>
          </a:xfrm>
        </p:spPr>
        <p:txBody>
          <a:bodyPr vert="horz" lIns="91440" tIns="45720" rIns="91440" bIns="45720" rtlCol="0">
            <a:normAutofit/>
          </a:bodyPr>
          <a:lstStyle/>
          <a:p>
            <a:r>
              <a:rPr lang="en-US" sz="3600">
                <a:solidFill>
                  <a:schemeClr val="bg1"/>
                </a:solidFill>
              </a:rPr>
              <a:t>Supported Employment Quality Wage Incentive</a:t>
            </a:r>
            <a:br>
              <a:rPr lang="en-US" sz="3600"/>
            </a:br>
            <a:r>
              <a:rPr lang="en-US" sz="3600">
                <a:solidFill>
                  <a:schemeClr val="bg1"/>
                </a:solidFill>
              </a:rPr>
              <a:t>577x</a:t>
            </a:r>
          </a:p>
        </p:txBody>
      </p:sp>
      <p:sp>
        <p:nvSpPr>
          <p:cNvPr id="8" name="Content Placeholder 2">
            <a:extLst>
              <a:ext uri="{FF2B5EF4-FFF2-40B4-BE49-F238E27FC236}">
                <a16:creationId xmlns:a16="http://schemas.microsoft.com/office/drawing/2014/main" id="{BC602E54-6DBA-AF1D-B2BC-59801D0580AA}"/>
              </a:ext>
            </a:extLst>
          </p:cNvPr>
          <p:cNvSpPr>
            <a:spLocks noGrp="1"/>
          </p:cNvSpPr>
          <p:nvPr>
            <p:ph idx="1"/>
          </p:nvPr>
        </p:nvSpPr>
        <p:spPr>
          <a:xfrm>
            <a:off x="3631335" y="4570470"/>
            <a:ext cx="4919108" cy="993066"/>
          </a:xfrm>
        </p:spPr>
        <p:txBody>
          <a:bodyPr anchor="ctr">
            <a:normAutofit/>
          </a:bodyPr>
          <a:lstStyle/>
          <a:p>
            <a:pPr lvl="1"/>
            <a:r>
              <a:rPr lang="en-US" sz="2800">
                <a:solidFill>
                  <a:schemeClr val="bg1"/>
                </a:solidFill>
              </a:rPr>
              <a:t>New Service</a:t>
            </a:r>
          </a:p>
        </p:txBody>
      </p:sp>
      <p:pic>
        <p:nvPicPr>
          <p:cNvPr id="6" name="Picture 9" descr="a picture of one person handing another person a check.">
            <a:extLst>
              <a:ext uri="{FF2B5EF4-FFF2-40B4-BE49-F238E27FC236}">
                <a16:creationId xmlns:a16="http://schemas.microsoft.com/office/drawing/2014/main" id="{5BECED5B-B409-76CD-936E-ACAF7496C5C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138481" y="1043780"/>
            <a:ext cx="4746521" cy="2669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style>
          <a:lnRef idx="1">
            <a:schemeClr val="accent5"/>
          </a:lnRef>
          <a:fillRef idx="2">
            <a:schemeClr val="accent5"/>
          </a:fillRef>
          <a:effectRef idx="1">
            <a:schemeClr val="accent5"/>
          </a:effectRef>
          <a:fontRef idx="minor">
            <a:schemeClr val="dk1"/>
          </a:fontRef>
        </p:style>
      </p:pic>
      <p:pic>
        <p:nvPicPr>
          <p:cNvPr id="9" name="Slide 36" descr="slide 36 audio">
            <a:hlinkClick r:id="" action="ppaction://media"/>
            <a:extLst>
              <a:ext uri="{FF2B5EF4-FFF2-40B4-BE49-F238E27FC236}">
                <a16:creationId xmlns:a16="http://schemas.microsoft.com/office/drawing/2014/main" id="{4C3DA7F5-869A-39C2-F83E-C2D4CAE1BA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10143" y="738980"/>
            <a:ext cx="609600" cy="609600"/>
          </a:xfrm>
          <a:prstGeom prst="rect">
            <a:avLst/>
          </a:prstGeom>
        </p:spPr>
      </p:pic>
    </p:spTree>
    <p:extLst>
      <p:ext uri="{BB962C8B-B14F-4D97-AF65-F5344CB8AC3E}">
        <p14:creationId xmlns:p14="http://schemas.microsoft.com/office/powerpoint/2010/main" val="3218068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7" name="Title 1">
            <a:extLst>
              <a:ext uri="{FF2B5EF4-FFF2-40B4-BE49-F238E27FC236}">
                <a16:creationId xmlns:a16="http://schemas.microsoft.com/office/drawing/2014/main" id="{341EDD14-0D8D-8573-A19A-B643B02A40D2}"/>
              </a:ext>
            </a:extLst>
          </p:cNvPr>
          <p:cNvSpPr>
            <a:spLocks noGrp="1"/>
          </p:cNvSpPr>
          <p:nvPr>
            <p:ph type="title"/>
          </p:nvPr>
        </p:nvSpPr>
        <p:spPr>
          <a:xfrm>
            <a:off x="455521" y="5826"/>
            <a:ext cx="7094698" cy="2429295"/>
          </a:xfrm>
        </p:spPr>
        <p:txBody>
          <a:bodyPr vert="horz" lIns="91440" tIns="45720" rIns="91440" bIns="45720" rtlCol="0">
            <a:normAutofit/>
          </a:bodyPr>
          <a:lstStyle/>
          <a:p>
            <a:r>
              <a:rPr lang="en-US" sz="3600">
                <a:solidFill>
                  <a:schemeClr val="bg1"/>
                </a:solidFill>
              </a:rPr>
              <a:t>Supported Employment</a:t>
            </a:r>
            <a:br>
              <a:rPr lang="en-US" sz="3600"/>
            </a:br>
            <a:r>
              <a:rPr lang="en-US" sz="3600">
                <a:solidFill>
                  <a:schemeClr val="bg1"/>
                </a:solidFill>
              </a:rPr>
              <a:t>Extended Services for Adults 578x</a:t>
            </a:r>
          </a:p>
        </p:txBody>
      </p:sp>
      <p:sp>
        <p:nvSpPr>
          <p:cNvPr id="6" name="Content Placeholder 2">
            <a:extLst>
              <a:ext uri="{FF2B5EF4-FFF2-40B4-BE49-F238E27FC236}">
                <a16:creationId xmlns:a16="http://schemas.microsoft.com/office/drawing/2014/main" id="{17CB3A3B-E11D-0C46-F50C-7EBA8381CE7E}"/>
              </a:ext>
            </a:extLst>
          </p:cNvPr>
          <p:cNvSpPr>
            <a:spLocks noGrp="1"/>
          </p:cNvSpPr>
          <p:nvPr>
            <p:ph idx="1"/>
          </p:nvPr>
        </p:nvSpPr>
        <p:spPr>
          <a:xfrm>
            <a:off x="3075836" y="2453679"/>
            <a:ext cx="6040325" cy="3534761"/>
          </a:xfrm>
        </p:spPr>
        <p:txBody>
          <a:bodyPr anchor="ctr">
            <a:normAutofit/>
          </a:bodyPr>
          <a:lstStyle/>
          <a:p>
            <a:pPr lvl="1"/>
            <a:r>
              <a:rPr lang="en-US" sz="2800">
                <a:solidFill>
                  <a:schemeClr val="bg1"/>
                </a:solidFill>
              </a:rPr>
              <a:t>Elimination of Claim for Payment and Quarterly Rosters.</a:t>
            </a:r>
          </a:p>
          <a:p>
            <a:pPr lvl="1"/>
            <a:r>
              <a:rPr lang="en-US" sz="2800">
                <a:solidFill>
                  <a:schemeClr val="bg1"/>
                </a:solidFill>
              </a:rPr>
              <a:t>Provided for all adult customers receiving Supported Employment services through case closure.</a:t>
            </a:r>
            <a:endParaRPr lang="en-US" sz="2800">
              <a:solidFill>
                <a:schemeClr val="bg1"/>
              </a:solidFill>
              <a:ea typeface="Calibri"/>
              <a:cs typeface="Calibri"/>
            </a:endParaRPr>
          </a:p>
        </p:txBody>
      </p:sp>
      <p:pic>
        <p:nvPicPr>
          <p:cNvPr id="8" name="Picture 2" descr="two people sitting together at a computer.">
            <a:extLst>
              <a:ext uri="{FF2B5EF4-FFF2-40B4-BE49-F238E27FC236}">
                <a16:creationId xmlns:a16="http://schemas.microsoft.com/office/drawing/2014/main" id="{B59A964B-0EA1-3E76-992A-7D57F5475B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1426" y="234945"/>
            <a:ext cx="3641715" cy="2652491"/>
          </a:xfrm>
          <a:prstGeom prst="rect">
            <a:avLst/>
          </a:prstGeom>
          <a:noFill/>
          <a:extLst>
            <a:ext uri="{909E8E84-426E-40DD-AFC4-6F175D3DCCD1}">
              <a14:hiddenFill xmlns:a14="http://schemas.microsoft.com/office/drawing/2010/main">
                <a:solidFill>
                  <a:srgbClr val="FFFFFF"/>
                </a:solidFill>
              </a14:hiddenFill>
            </a:ext>
          </a:extLst>
        </p:spPr>
      </p:pic>
      <p:pic>
        <p:nvPicPr>
          <p:cNvPr id="9" name="Slide 37" descr="slide 37 audio">
            <a:hlinkClick r:id="" action="ppaction://media"/>
            <a:extLst>
              <a:ext uri="{FF2B5EF4-FFF2-40B4-BE49-F238E27FC236}">
                <a16:creationId xmlns:a16="http://schemas.microsoft.com/office/drawing/2014/main" id="{2CDE63B4-497A-11CE-05C4-38722136B1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21211" y="3264831"/>
            <a:ext cx="609600" cy="609600"/>
          </a:xfrm>
          <a:prstGeom prst="rect">
            <a:avLst/>
          </a:prstGeom>
        </p:spPr>
      </p:pic>
    </p:spTree>
    <p:extLst>
      <p:ext uri="{BB962C8B-B14F-4D97-AF65-F5344CB8AC3E}">
        <p14:creationId xmlns:p14="http://schemas.microsoft.com/office/powerpoint/2010/main" val="2112378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11" name="Title 1">
            <a:extLst>
              <a:ext uri="{FF2B5EF4-FFF2-40B4-BE49-F238E27FC236}">
                <a16:creationId xmlns:a16="http://schemas.microsoft.com/office/drawing/2014/main" id="{0A21F530-AE08-E41F-2C3C-024D639FF1AA}"/>
              </a:ext>
            </a:extLst>
          </p:cNvPr>
          <p:cNvSpPr>
            <a:spLocks noGrp="1"/>
          </p:cNvSpPr>
          <p:nvPr>
            <p:ph type="title"/>
          </p:nvPr>
        </p:nvSpPr>
        <p:spPr>
          <a:xfrm>
            <a:off x="1085441" y="420906"/>
            <a:ext cx="10490200" cy="1325563"/>
          </a:xfrm>
        </p:spPr>
        <p:txBody>
          <a:bodyPr vert="horz" lIns="91440" tIns="45720" rIns="91440" bIns="45720" rtlCol="0">
            <a:normAutofit/>
          </a:bodyPr>
          <a:lstStyle/>
          <a:p>
            <a:pPr algn="ctr"/>
            <a:r>
              <a:rPr lang="en-US" sz="3600">
                <a:solidFill>
                  <a:schemeClr val="bg1"/>
                </a:solidFill>
              </a:rPr>
              <a:t>Supported Employment 582x </a:t>
            </a:r>
            <a:br>
              <a:rPr lang="en-US" sz="3600"/>
            </a:br>
            <a:r>
              <a:rPr lang="en-US" sz="3600">
                <a:solidFill>
                  <a:schemeClr val="bg1"/>
                </a:solidFill>
              </a:rPr>
              <a:t>(Youth under the age of 25)</a:t>
            </a:r>
            <a:endParaRPr lang="en-US">
              <a:solidFill>
                <a:schemeClr val="bg1"/>
              </a:solidFill>
            </a:endParaRPr>
          </a:p>
        </p:txBody>
      </p:sp>
      <p:sp>
        <p:nvSpPr>
          <p:cNvPr id="13" name="Content Placeholder 2">
            <a:extLst>
              <a:ext uri="{FF2B5EF4-FFF2-40B4-BE49-F238E27FC236}">
                <a16:creationId xmlns:a16="http://schemas.microsoft.com/office/drawing/2014/main" id="{DCFC911F-FD0B-3FDA-820E-183BD86C0C16}"/>
              </a:ext>
            </a:extLst>
          </p:cNvPr>
          <p:cNvSpPr txBox="1">
            <a:spLocks/>
          </p:cNvSpPr>
          <p:nvPr/>
        </p:nvSpPr>
        <p:spPr>
          <a:xfrm>
            <a:off x="2854113" y="4207885"/>
            <a:ext cx="7556030" cy="162162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 No change to this service from CRS2</a:t>
            </a:r>
          </a:p>
        </p:txBody>
      </p:sp>
      <p:pic>
        <p:nvPicPr>
          <p:cNvPr id="12" name="Picture 2" descr="Two people standing next to a street sign with four street names that all read work. ">
            <a:extLst>
              <a:ext uri="{FF2B5EF4-FFF2-40B4-BE49-F238E27FC236}">
                <a16:creationId xmlns:a16="http://schemas.microsoft.com/office/drawing/2014/main" id="{7D49A213-2DEA-7EA8-F184-EF40B4E91136}"/>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507596" y="2249250"/>
            <a:ext cx="5176805" cy="2212181"/>
          </a:xfrm>
          <a:prstGeom prst="rect">
            <a:avLst/>
          </a:prstGeom>
          <a:noFill/>
          <a:extLst>
            <a:ext uri="{909E8E84-426E-40DD-AFC4-6F175D3DCCD1}">
              <a14:hiddenFill xmlns:a14="http://schemas.microsoft.com/office/drawing/2010/main">
                <a:solidFill>
                  <a:srgbClr val="FFFFFF"/>
                </a:solidFill>
              </a14:hiddenFill>
            </a:ext>
          </a:extLst>
        </p:spPr>
      </p:pic>
      <p:pic>
        <p:nvPicPr>
          <p:cNvPr id="14" name="Slide 38" descr="slide 38 audio">
            <a:hlinkClick r:id="" action="ppaction://media"/>
            <a:extLst>
              <a:ext uri="{FF2B5EF4-FFF2-40B4-BE49-F238E27FC236}">
                <a16:creationId xmlns:a16="http://schemas.microsoft.com/office/drawing/2014/main" id="{4CA069F9-34ED-7445-63DF-1C8887E3DB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18800" y="5524711"/>
            <a:ext cx="609600" cy="609600"/>
          </a:xfrm>
          <a:prstGeom prst="rect">
            <a:avLst/>
          </a:prstGeom>
        </p:spPr>
      </p:pic>
    </p:spTree>
    <p:extLst>
      <p:ext uri="{BB962C8B-B14F-4D97-AF65-F5344CB8AC3E}">
        <p14:creationId xmlns:p14="http://schemas.microsoft.com/office/powerpoint/2010/main" val="4131519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4" name="Title 1">
            <a:extLst>
              <a:ext uri="{FF2B5EF4-FFF2-40B4-BE49-F238E27FC236}">
                <a16:creationId xmlns:a16="http://schemas.microsoft.com/office/drawing/2014/main" id="{30DBCE76-2DC9-4F62-41FD-8F36618AB5E9}"/>
              </a:ext>
            </a:extLst>
          </p:cNvPr>
          <p:cNvSpPr>
            <a:spLocks noGrp="1"/>
          </p:cNvSpPr>
          <p:nvPr>
            <p:ph type="title"/>
          </p:nvPr>
        </p:nvSpPr>
        <p:spPr>
          <a:xfrm>
            <a:off x="1374398" y="222652"/>
            <a:ext cx="9443202" cy="1273370"/>
          </a:xfrm>
        </p:spPr>
        <p:txBody>
          <a:bodyPr vert="horz" lIns="91440" tIns="45720" rIns="91440" bIns="45720" rtlCol="0">
            <a:normAutofit/>
          </a:bodyPr>
          <a:lstStyle/>
          <a:p>
            <a:pPr algn="ctr"/>
            <a:r>
              <a:rPr lang="en-US" sz="3600">
                <a:solidFill>
                  <a:schemeClr val="bg1"/>
                </a:solidFill>
              </a:rPr>
              <a:t>Adjunct Services Attachment 1I</a:t>
            </a:r>
          </a:p>
        </p:txBody>
      </p:sp>
      <p:sp>
        <p:nvSpPr>
          <p:cNvPr id="5" name="Content Placeholder 2">
            <a:extLst>
              <a:ext uri="{FF2B5EF4-FFF2-40B4-BE49-F238E27FC236}">
                <a16:creationId xmlns:a16="http://schemas.microsoft.com/office/drawing/2014/main" id="{D9A3825C-52F8-6B88-1603-A16F11CFCE01}"/>
              </a:ext>
            </a:extLst>
          </p:cNvPr>
          <p:cNvSpPr>
            <a:spLocks noGrp="1"/>
          </p:cNvSpPr>
          <p:nvPr>
            <p:ph idx="1"/>
          </p:nvPr>
        </p:nvSpPr>
        <p:spPr>
          <a:xfrm>
            <a:off x="3121902" y="4728159"/>
            <a:ext cx="6417278" cy="1734341"/>
          </a:xfrm>
        </p:spPr>
        <p:txBody>
          <a:bodyPr anchor="ctr">
            <a:normAutofit/>
          </a:bodyPr>
          <a:lstStyle/>
          <a:p>
            <a:pPr lvl="1"/>
            <a:r>
              <a:rPr lang="en-US" sz="2800">
                <a:solidFill>
                  <a:schemeClr val="bg1"/>
                </a:solidFill>
              </a:rPr>
              <a:t>Newly revised service - 142x Vendor Travel has been moved to Adjunct Services</a:t>
            </a:r>
          </a:p>
        </p:txBody>
      </p:sp>
      <p:pic>
        <p:nvPicPr>
          <p:cNvPr id="2" name="Picture 4" descr="A photo of cars in steady traffic.">
            <a:extLst>
              <a:ext uri="{FF2B5EF4-FFF2-40B4-BE49-F238E27FC236}">
                <a16:creationId xmlns:a16="http://schemas.microsoft.com/office/drawing/2014/main" id="{3774ECC9-F5AA-D18A-666E-73D5F65926F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06395" y="1704647"/>
            <a:ext cx="4179208" cy="3137635"/>
          </a:xfrm>
          <a:prstGeom prst="rect">
            <a:avLst/>
          </a:prstGeom>
          <a:ln>
            <a:noFill/>
          </a:ln>
          <a:effectLst>
            <a:softEdge rad="112500"/>
          </a:effectLst>
        </p:spPr>
      </p:pic>
      <p:pic>
        <p:nvPicPr>
          <p:cNvPr id="9" name="Slide 39" descr="slide 39 audio">
            <a:hlinkClick r:id="" action="ppaction://media"/>
            <a:extLst>
              <a:ext uri="{FF2B5EF4-FFF2-40B4-BE49-F238E27FC236}">
                <a16:creationId xmlns:a16="http://schemas.microsoft.com/office/drawing/2014/main" id="{63674287-609A-81C9-4D62-52EAB86A7C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73642" y="513112"/>
            <a:ext cx="609600" cy="609600"/>
          </a:xfrm>
          <a:prstGeom prst="rect">
            <a:avLst/>
          </a:prstGeom>
        </p:spPr>
      </p:pic>
    </p:spTree>
    <p:extLst>
      <p:ext uri="{BB962C8B-B14F-4D97-AF65-F5344CB8AC3E}">
        <p14:creationId xmlns:p14="http://schemas.microsoft.com/office/powerpoint/2010/main" val="92936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object 2">
            <a:extLst>
              <a:ext uri="{FF2B5EF4-FFF2-40B4-BE49-F238E27FC236}">
                <a16:creationId xmlns:a16="http://schemas.microsoft.com/office/drawing/2014/main" id="{1AAEF4CB-7994-79E7-7B46-0C07E9F169D2}"/>
              </a:ext>
            </a:extLst>
          </p:cNvPr>
          <p:cNvSpPr txBox="1">
            <a:spLocks noGrp="1"/>
          </p:cNvSpPr>
          <p:nvPr>
            <p:ph type="title" idx="4294967295"/>
          </p:nvPr>
        </p:nvSpPr>
        <p:spPr>
          <a:xfrm>
            <a:off x="513693" y="215602"/>
            <a:ext cx="7029434" cy="9333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985" marR="0" lvl="0" indent="0" algn="l" defTabSz="521208" rtl="0" eaLnBrk="1" fontAlgn="auto" latinLnBrk="0" hangingPunct="1">
              <a:lnSpc>
                <a:spcPct val="90000"/>
              </a:lnSpc>
              <a:spcBef>
                <a:spcPct val="0"/>
              </a:spcBef>
              <a:spcAft>
                <a:spcPts val="342"/>
              </a:spcAft>
              <a:buClrTx/>
              <a:buSzTx/>
              <a:buFontTx/>
              <a:buNone/>
              <a:tabLst/>
              <a:defRPr/>
            </a:pPr>
            <a:r>
              <a:rPr kumimoji="0" lang="en-US" sz="3600" b="0" i="0" u="none" strike="noStrike" kern="1200" cap="none" spc="-3" normalizeH="0" baseline="0" noProof="0">
                <a:ln>
                  <a:noFill/>
                </a:ln>
                <a:solidFill>
                  <a:schemeClr val="bg1"/>
                </a:solidFill>
                <a:effectLst/>
                <a:uLnTx/>
                <a:uFillTx/>
                <a:latin typeface="+mj-lt"/>
                <a:ea typeface="+mj-ea"/>
                <a:cs typeface="+mj-cs"/>
              </a:rPr>
              <a:t>M</a:t>
            </a:r>
            <a:r>
              <a:rPr kumimoji="0" lang="en-US" sz="3600" b="0" i="0" u="none" strike="noStrike" kern="1200" cap="none" spc="0" normalizeH="0" baseline="0" noProof="0">
                <a:ln>
                  <a:noFill/>
                </a:ln>
                <a:solidFill>
                  <a:schemeClr val="bg1"/>
                </a:solidFill>
                <a:effectLst/>
                <a:uLnTx/>
                <a:uFillTx/>
                <a:latin typeface="+mj-lt"/>
                <a:ea typeface="+mj-ea"/>
                <a:cs typeface="+mj-cs"/>
              </a:rPr>
              <a:t>ethod</a:t>
            </a:r>
            <a:r>
              <a:rPr kumimoji="0" lang="en-US" sz="3600" b="0" i="0" u="none" strike="noStrike" kern="1200" cap="none" spc="-6" normalizeH="0" baseline="0" noProof="0">
                <a:ln>
                  <a:noFill/>
                </a:ln>
                <a:solidFill>
                  <a:schemeClr val="bg1"/>
                </a:solidFill>
                <a:effectLst/>
                <a:uLnTx/>
                <a:uFillTx/>
                <a:latin typeface="+mj-lt"/>
                <a:ea typeface="+mj-ea"/>
                <a:cs typeface="+mj-cs"/>
              </a:rPr>
              <a:t> </a:t>
            </a:r>
            <a:r>
              <a:rPr kumimoji="0" lang="en-US" sz="3600" b="0" i="0" u="none" strike="noStrike" kern="1200" cap="none" spc="0" normalizeH="0" baseline="0" noProof="0">
                <a:ln>
                  <a:noFill/>
                </a:ln>
                <a:solidFill>
                  <a:schemeClr val="bg1"/>
                </a:solidFill>
                <a:effectLst/>
                <a:uLnTx/>
                <a:uFillTx/>
                <a:latin typeface="+mj-lt"/>
                <a:ea typeface="+mj-ea"/>
                <a:cs typeface="+mj-cs"/>
              </a:rPr>
              <a:t>of </a:t>
            </a:r>
            <a:r>
              <a:rPr kumimoji="0" lang="en-US" sz="3600" b="0" i="0" u="none" strike="noStrike" kern="1200" cap="none" spc="-63" normalizeH="0" baseline="0" noProof="0">
                <a:ln>
                  <a:noFill/>
                </a:ln>
                <a:solidFill>
                  <a:schemeClr val="bg1"/>
                </a:solidFill>
                <a:effectLst/>
                <a:uLnTx/>
                <a:uFillTx/>
                <a:latin typeface="+mj-lt"/>
                <a:ea typeface="+mj-ea"/>
                <a:cs typeface="+mj-cs"/>
              </a:rPr>
              <a:t>A</a:t>
            </a:r>
            <a:r>
              <a:rPr kumimoji="0" lang="en-US" sz="3600" b="0" i="0" u="none" strike="noStrike" kern="1200" cap="none" spc="0" normalizeH="0" baseline="0" noProof="0">
                <a:ln>
                  <a:noFill/>
                </a:ln>
                <a:solidFill>
                  <a:schemeClr val="bg1"/>
                </a:solidFill>
                <a:effectLst/>
                <a:uLnTx/>
                <a:uFillTx/>
                <a:latin typeface="+mj-lt"/>
                <a:ea typeface="+mj-ea"/>
                <a:cs typeface="+mj-cs"/>
              </a:rPr>
              <a:t>ward</a:t>
            </a:r>
            <a:endParaRPr kumimoji="0" lang="en-US" sz="3600" b="0" i="0" u="none" strike="noStrike" kern="1200" cap="none" spc="0" normalizeH="0" baseline="0" noProof="0">
              <a:ln>
                <a:noFill/>
              </a:ln>
              <a:solidFill>
                <a:schemeClr val="bg1"/>
              </a:solidFill>
              <a:effectLst/>
              <a:uLnTx/>
              <a:uFillTx/>
              <a:latin typeface="+mj-lt"/>
              <a:ea typeface="Calibri Light" panose="020F0302020204030204"/>
              <a:cs typeface="Calibri Light" panose="020F0302020204030204"/>
            </a:endParaRPr>
          </a:p>
        </p:txBody>
      </p:sp>
      <p:pic>
        <p:nvPicPr>
          <p:cNvPr id="7" name="Picture 2" descr="A picture of a trophy on top of a contract. ">
            <a:extLst>
              <a:ext uri="{FF2B5EF4-FFF2-40B4-BE49-F238E27FC236}">
                <a16:creationId xmlns:a16="http://schemas.microsoft.com/office/drawing/2014/main" id="{D4AC2164-2978-D49D-8703-1F02A78A85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063897" y="1906884"/>
            <a:ext cx="4064206" cy="3044231"/>
          </a:xfrm>
          <a:prstGeom prst="rect">
            <a:avLst/>
          </a:prstGeom>
          <a:noFill/>
          <a:extLst>
            <a:ext uri="{909E8E84-426E-40DD-AFC4-6F175D3DCCD1}">
              <a14:hiddenFill xmlns:a14="http://schemas.microsoft.com/office/drawing/2010/main">
                <a:solidFill>
                  <a:srgbClr val="FFFFFF"/>
                </a:solidFill>
              </a14:hiddenFill>
            </a:ext>
          </a:extLst>
        </p:spPr>
      </p:pic>
      <p:pic>
        <p:nvPicPr>
          <p:cNvPr id="8" name="Media40" descr="slide 40 audio">
            <a:hlinkClick r:id="" action="ppaction://media"/>
            <a:extLst>
              <a:ext uri="{FF2B5EF4-FFF2-40B4-BE49-F238E27FC236}">
                <a16:creationId xmlns:a16="http://schemas.microsoft.com/office/drawing/2014/main" id="{EF971365-4B49-50F1-4264-78B6D1DF52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48243" y="539371"/>
            <a:ext cx="609600" cy="609600"/>
          </a:xfrm>
          <a:prstGeom prst="rect">
            <a:avLst/>
          </a:prstGeom>
        </p:spPr>
      </p:pic>
    </p:spTree>
    <p:extLst>
      <p:ext uri="{BB962C8B-B14F-4D97-AF65-F5344CB8AC3E}">
        <p14:creationId xmlns:p14="http://schemas.microsoft.com/office/powerpoint/2010/main" val="162856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5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bject 2">
            <a:extLst>
              <a:ext uri="{FF2B5EF4-FFF2-40B4-BE49-F238E27FC236}">
                <a16:creationId xmlns:a16="http://schemas.microsoft.com/office/drawing/2014/main" id="{A0FAD4CC-D318-BEE3-C22A-B3DB3B4D6A77}"/>
              </a:ext>
            </a:extLst>
          </p:cNvPr>
          <p:cNvSpPr txBox="1">
            <a:spLocks noGrp="1"/>
          </p:cNvSpPr>
          <p:nvPr>
            <p:ph type="title"/>
          </p:nvPr>
        </p:nvSpPr>
        <p:spPr>
          <a:xfrm>
            <a:off x="-317584" y="-35507"/>
            <a:ext cx="7164578" cy="1282340"/>
          </a:xfrm>
          <a:prstGeom prst="rect">
            <a:avLst/>
          </a:prstGeom>
        </p:spPr>
        <p:txBody>
          <a:bodyPr vert="horz" lIns="0" tIns="301752" rIns="0" bIns="0" rtlCol="0">
            <a:normAutofit/>
          </a:bodyPr>
          <a:lstStyle/>
          <a:p>
            <a:pPr marL="12700" algn="ctr"/>
            <a:r>
              <a:rPr lang="en-US" sz="3600" spc="-5">
                <a:solidFill>
                  <a:schemeClr val="bg1"/>
                </a:solidFill>
                <a:latin typeface="Calibri Light"/>
                <a:cs typeface="Calibri Light"/>
              </a:rPr>
              <a:t>M</a:t>
            </a:r>
            <a:r>
              <a:rPr lang="en-US" sz="3600" spc="-30">
                <a:solidFill>
                  <a:schemeClr val="bg1"/>
                </a:solidFill>
                <a:latin typeface="Calibri Light"/>
                <a:cs typeface="Calibri Light"/>
              </a:rPr>
              <a:t>e</a:t>
            </a:r>
            <a:r>
              <a:rPr lang="en-US" sz="3600" spc="-10">
                <a:solidFill>
                  <a:schemeClr val="bg1"/>
                </a:solidFill>
                <a:latin typeface="Calibri Light"/>
                <a:cs typeface="Calibri Light"/>
              </a:rPr>
              <a:t>t</a:t>
            </a:r>
            <a:r>
              <a:rPr lang="en-US" sz="3600" spc="-25">
                <a:solidFill>
                  <a:schemeClr val="bg1"/>
                </a:solidFill>
                <a:latin typeface="Calibri Light"/>
                <a:cs typeface="Calibri Light"/>
              </a:rPr>
              <a:t>h</a:t>
            </a:r>
            <a:r>
              <a:rPr lang="en-US" sz="3600" spc="-5">
                <a:solidFill>
                  <a:schemeClr val="bg1"/>
                </a:solidFill>
                <a:latin typeface="Calibri Light"/>
                <a:cs typeface="Calibri Light"/>
              </a:rPr>
              <a:t>o</a:t>
            </a:r>
            <a:r>
              <a:rPr lang="en-US" sz="3600">
                <a:solidFill>
                  <a:schemeClr val="bg1"/>
                </a:solidFill>
                <a:latin typeface="Calibri Light"/>
                <a:cs typeface="Calibri Light"/>
              </a:rPr>
              <a:t>d </a:t>
            </a:r>
            <a:r>
              <a:rPr lang="en-US" sz="3600" spc="-5">
                <a:solidFill>
                  <a:schemeClr val="bg1"/>
                </a:solidFill>
                <a:latin typeface="Calibri Light"/>
                <a:cs typeface="Calibri Light"/>
              </a:rPr>
              <a:t>o</a:t>
            </a:r>
            <a:r>
              <a:rPr lang="en-US" sz="3600">
                <a:solidFill>
                  <a:schemeClr val="bg1"/>
                </a:solidFill>
                <a:latin typeface="Calibri Light"/>
                <a:cs typeface="Calibri Light"/>
              </a:rPr>
              <a:t>f</a:t>
            </a:r>
            <a:r>
              <a:rPr lang="en-US" sz="3600" spc="5">
                <a:solidFill>
                  <a:schemeClr val="bg1"/>
                </a:solidFill>
                <a:latin typeface="Calibri Light"/>
                <a:cs typeface="Calibri Light"/>
              </a:rPr>
              <a:t> </a:t>
            </a:r>
            <a:r>
              <a:rPr lang="en-US" sz="3600" spc="-50">
                <a:solidFill>
                  <a:schemeClr val="bg1"/>
                </a:solidFill>
                <a:latin typeface="Calibri Light"/>
                <a:cs typeface="Calibri Light"/>
              </a:rPr>
              <a:t>A</a:t>
            </a:r>
            <a:r>
              <a:rPr lang="en-US" sz="3600" spc="-55">
                <a:solidFill>
                  <a:schemeClr val="bg1"/>
                </a:solidFill>
                <a:latin typeface="Calibri Light"/>
                <a:cs typeface="Calibri Light"/>
              </a:rPr>
              <a:t>w</a:t>
            </a:r>
            <a:r>
              <a:rPr lang="en-US" sz="3600">
                <a:solidFill>
                  <a:schemeClr val="bg1"/>
                </a:solidFill>
                <a:latin typeface="Calibri Light"/>
                <a:cs typeface="Calibri Light"/>
              </a:rPr>
              <a:t>a</a:t>
            </a:r>
            <a:r>
              <a:rPr lang="en-US" sz="3600" spc="-55">
                <a:solidFill>
                  <a:schemeClr val="bg1"/>
                </a:solidFill>
                <a:latin typeface="Calibri Light"/>
                <a:cs typeface="Calibri Light"/>
              </a:rPr>
              <a:t>r</a:t>
            </a:r>
            <a:r>
              <a:rPr lang="en-US" sz="3600">
                <a:solidFill>
                  <a:schemeClr val="bg1"/>
                </a:solidFill>
                <a:latin typeface="Calibri Light"/>
                <a:cs typeface="Calibri Light"/>
              </a:rPr>
              <a:t>d</a:t>
            </a:r>
            <a:r>
              <a:rPr lang="en-US" sz="3600" spc="-20">
                <a:solidFill>
                  <a:schemeClr val="bg1"/>
                </a:solidFill>
                <a:latin typeface="Calibri Light"/>
                <a:cs typeface="Calibri Light"/>
              </a:rPr>
              <a:t> </a:t>
            </a:r>
            <a:r>
              <a:rPr lang="en-US" sz="3600">
                <a:solidFill>
                  <a:schemeClr val="bg1"/>
                </a:solidFill>
                <a:latin typeface="Calibri Light"/>
                <a:cs typeface="Calibri Light"/>
              </a:rPr>
              <a:t>–</a:t>
            </a:r>
            <a:r>
              <a:rPr lang="en-US" sz="3600" spc="5">
                <a:solidFill>
                  <a:schemeClr val="bg1"/>
                </a:solidFill>
                <a:latin typeface="Calibri Light"/>
                <a:cs typeface="Calibri Light"/>
              </a:rPr>
              <a:t> </a:t>
            </a:r>
            <a:r>
              <a:rPr lang="en-US" sz="3600" spc="-5">
                <a:solidFill>
                  <a:schemeClr val="bg1"/>
                </a:solidFill>
                <a:latin typeface="Calibri Light"/>
                <a:cs typeface="Calibri Light"/>
              </a:rPr>
              <a:t>Overview</a:t>
            </a:r>
            <a:endParaRPr lang="en-US" sz="3600" spc="-15">
              <a:solidFill>
                <a:schemeClr val="bg1"/>
              </a:solidFill>
              <a:latin typeface="Calibri Light"/>
              <a:ea typeface="Calibri Light"/>
              <a:cs typeface="Calibri Light"/>
            </a:endParaRPr>
          </a:p>
        </p:txBody>
      </p:sp>
      <p:pic>
        <p:nvPicPr>
          <p:cNvPr id="3" name="Picture 2" descr="New Vendors $12 million reserved in Year 1&#10;Divided by service category and allocated in equal amounts to eligible vendors&#10;3% rate adjustment estimated for years 2 through 5&#10;Existing Vendors&#10;Year 1 allocation determined based on prior utilization, multiplied by new rates&#10;3% rate adjustment estimated for years 2 through 5">
            <a:extLst>
              <a:ext uri="{FF2B5EF4-FFF2-40B4-BE49-F238E27FC236}">
                <a16:creationId xmlns:a16="http://schemas.microsoft.com/office/drawing/2014/main" id="{6E16080B-A335-E99B-5F23-DCB6FBD8949F}"/>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graphicFrame>
        <p:nvGraphicFramePr>
          <p:cNvPr id="11" name="object 3">
            <a:extLst>
              <a:ext uri="{FF2B5EF4-FFF2-40B4-BE49-F238E27FC236}">
                <a16:creationId xmlns:a16="http://schemas.microsoft.com/office/drawing/2014/main" id="{577622DA-AB60-D35C-A782-399B7A39EAB0}"/>
              </a:ext>
              <a:ext uri="{C183D7F6-B498-43B3-948B-1728B52AA6E4}">
                <adec:decorative xmlns:adec="http://schemas.microsoft.com/office/drawing/2017/decorative" val="1"/>
              </a:ext>
            </a:extLst>
          </p:cNvPr>
          <p:cNvGraphicFramePr/>
          <p:nvPr/>
        </p:nvGraphicFramePr>
        <p:xfrm>
          <a:off x="2585345" y="1464157"/>
          <a:ext cx="6270185" cy="494781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2" name="Slide 41" descr="slide 41 audio">
            <a:hlinkClick r:id="" action="ppaction://media"/>
            <a:extLst>
              <a:ext uri="{FF2B5EF4-FFF2-40B4-BE49-F238E27FC236}">
                <a16:creationId xmlns:a16="http://schemas.microsoft.com/office/drawing/2014/main" id="{33037049-6567-BF11-4082-7A0FCDB01E0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753995" y="526671"/>
            <a:ext cx="609600" cy="609600"/>
          </a:xfrm>
          <a:prstGeom prst="rect">
            <a:avLst/>
          </a:prstGeom>
        </p:spPr>
      </p:pic>
    </p:spTree>
    <p:extLst>
      <p:ext uri="{BB962C8B-B14F-4D97-AF65-F5344CB8AC3E}">
        <p14:creationId xmlns:p14="http://schemas.microsoft.com/office/powerpoint/2010/main" val="283793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98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7" name="object 2">
            <a:extLst>
              <a:ext uri="{FF2B5EF4-FFF2-40B4-BE49-F238E27FC236}">
                <a16:creationId xmlns:a16="http://schemas.microsoft.com/office/drawing/2014/main" id="{489735E0-D36F-4ABF-F17B-E3D5585F8B88}"/>
              </a:ext>
            </a:extLst>
          </p:cNvPr>
          <p:cNvSpPr txBox="1">
            <a:spLocks noGrp="1"/>
          </p:cNvSpPr>
          <p:nvPr>
            <p:ph type="title"/>
          </p:nvPr>
        </p:nvSpPr>
        <p:spPr>
          <a:xfrm>
            <a:off x="-1433541" y="31509"/>
            <a:ext cx="10331000" cy="1294909"/>
          </a:xfrm>
          <a:prstGeom prst="rect">
            <a:avLst/>
          </a:prstGeom>
        </p:spPr>
        <p:txBody>
          <a:bodyPr vert="horz" lIns="91440" tIns="45720" rIns="91440" bIns="45720" rtlCol="0" anchor="ctr">
            <a:normAutofit/>
          </a:bodyPr>
          <a:lstStyle/>
          <a:p>
            <a:pPr marL="12700" algn="ctr"/>
            <a:r>
              <a:rPr lang="en-US" sz="3600" kern="1200" spc="-5">
                <a:solidFill>
                  <a:schemeClr val="bg1"/>
                </a:solidFill>
                <a:latin typeface="+mj-lt"/>
                <a:ea typeface="+mj-ea"/>
                <a:cs typeface="+mj-cs"/>
              </a:rPr>
              <a:t>M</a:t>
            </a:r>
            <a:r>
              <a:rPr lang="en-US" sz="3600" kern="1200" spc="-30">
                <a:solidFill>
                  <a:schemeClr val="bg1"/>
                </a:solidFill>
                <a:latin typeface="+mj-lt"/>
                <a:ea typeface="+mj-ea"/>
                <a:cs typeface="+mj-cs"/>
              </a:rPr>
              <a:t>e</a:t>
            </a:r>
            <a:r>
              <a:rPr lang="en-US" sz="3600" kern="1200" spc="-10">
                <a:solidFill>
                  <a:schemeClr val="bg1"/>
                </a:solidFill>
                <a:latin typeface="+mj-lt"/>
                <a:ea typeface="+mj-ea"/>
                <a:cs typeface="+mj-cs"/>
              </a:rPr>
              <a:t>t</a:t>
            </a:r>
            <a:r>
              <a:rPr lang="en-US" sz="3600" kern="1200" spc="-25">
                <a:solidFill>
                  <a:schemeClr val="bg1"/>
                </a:solidFill>
                <a:latin typeface="+mj-lt"/>
                <a:ea typeface="+mj-ea"/>
                <a:cs typeface="+mj-cs"/>
              </a:rPr>
              <a:t>h</a:t>
            </a:r>
            <a:r>
              <a:rPr lang="en-US" sz="3600" kern="1200" spc="-5">
                <a:solidFill>
                  <a:schemeClr val="bg1"/>
                </a:solidFill>
                <a:latin typeface="+mj-lt"/>
                <a:ea typeface="+mj-ea"/>
                <a:cs typeface="+mj-cs"/>
              </a:rPr>
              <a:t>o</a:t>
            </a:r>
            <a:r>
              <a:rPr lang="en-US" sz="3600" kern="1200">
                <a:solidFill>
                  <a:schemeClr val="bg1"/>
                </a:solidFill>
                <a:latin typeface="+mj-lt"/>
                <a:ea typeface="+mj-ea"/>
                <a:cs typeface="+mj-cs"/>
              </a:rPr>
              <a:t>d </a:t>
            </a:r>
            <a:r>
              <a:rPr lang="en-US" sz="3600" kern="1200" spc="-5">
                <a:solidFill>
                  <a:schemeClr val="bg1"/>
                </a:solidFill>
                <a:latin typeface="+mj-lt"/>
                <a:ea typeface="+mj-ea"/>
                <a:cs typeface="+mj-cs"/>
              </a:rPr>
              <a:t>o</a:t>
            </a:r>
            <a:r>
              <a:rPr lang="en-US" sz="3600" kern="1200">
                <a:solidFill>
                  <a:schemeClr val="bg1"/>
                </a:solidFill>
                <a:latin typeface="+mj-lt"/>
                <a:ea typeface="+mj-ea"/>
                <a:cs typeface="+mj-cs"/>
              </a:rPr>
              <a:t>f</a:t>
            </a:r>
            <a:r>
              <a:rPr lang="en-US" sz="3600" kern="1200" spc="5">
                <a:solidFill>
                  <a:schemeClr val="bg1"/>
                </a:solidFill>
                <a:latin typeface="+mj-lt"/>
                <a:ea typeface="+mj-ea"/>
                <a:cs typeface="+mj-cs"/>
              </a:rPr>
              <a:t> </a:t>
            </a:r>
            <a:r>
              <a:rPr lang="en-US" sz="3600" spc="-50">
                <a:solidFill>
                  <a:schemeClr val="bg1"/>
                </a:solidFill>
              </a:rPr>
              <a:t>A</a:t>
            </a:r>
            <a:r>
              <a:rPr lang="en-US" sz="3600" spc="-55">
                <a:solidFill>
                  <a:schemeClr val="bg1"/>
                </a:solidFill>
              </a:rPr>
              <a:t>w</a:t>
            </a:r>
            <a:r>
              <a:rPr lang="en-US" sz="3600">
                <a:solidFill>
                  <a:schemeClr val="bg1"/>
                </a:solidFill>
              </a:rPr>
              <a:t>a</a:t>
            </a:r>
            <a:r>
              <a:rPr lang="en-US" sz="3600" spc="-55">
                <a:solidFill>
                  <a:schemeClr val="bg1"/>
                </a:solidFill>
              </a:rPr>
              <a:t>r</a:t>
            </a:r>
            <a:r>
              <a:rPr lang="en-US" sz="3600">
                <a:solidFill>
                  <a:schemeClr val="bg1"/>
                </a:solidFill>
              </a:rPr>
              <a:t>d- Existing Vendors</a:t>
            </a:r>
            <a:endParaRPr lang="en-US" sz="3600" kern="1200" spc="-20">
              <a:solidFill>
                <a:schemeClr val="bg1"/>
              </a:solidFill>
              <a:latin typeface="+mj-lt"/>
              <a:ea typeface="Calibri Light"/>
              <a:cs typeface="Calibri Light"/>
            </a:endParaRPr>
          </a:p>
        </p:txBody>
      </p:sp>
      <p:sp>
        <p:nvSpPr>
          <p:cNvPr id="9" name="TextBox 8">
            <a:extLst>
              <a:ext uri="{FF2B5EF4-FFF2-40B4-BE49-F238E27FC236}">
                <a16:creationId xmlns:a16="http://schemas.microsoft.com/office/drawing/2014/main" id="{614C2732-D479-73AA-6228-8C8986F70558}"/>
              </a:ext>
            </a:extLst>
          </p:cNvPr>
          <p:cNvSpPr txBox="1"/>
          <p:nvPr/>
        </p:nvSpPr>
        <p:spPr>
          <a:xfrm>
            <a:off x="3024482" y="971895"/>
            <a:ext cx="9033661" cy="5904710"/>
          </a:xfrm>
          <a:prstGeom prst="rect">
            <a:avLst/>
          </a:prstGeom>
          <a:noFill/>
        </p:spPr>
        <p:txBody>
          <a:bodyPr wrap="square">
            <a:spAutoFit/>
          </a:bodyPr>
          <a:lstStyle/>
          <a:p>
            <a:pPr marL="469900" marR="0" lvl="1" indent="0" algn="l" defTabSz="914400" rtl="0" eaLnBrk="1" fontAlgn="auto" latinLnBrk="0" hangingPunct="1">
              <a:lnSpc>
                <a:spcPct val="90000"/>
              </a:lnSpc>
              <a:spcBef>
                <a:spcPts val="0"/>
              </a:spcBef>
              <a:spcAft>
                <a:spcPts val="0"/>
              </a:spcAft>
              <a:buClrTx/>
              <a:buSzTx/>
              <a:buFontTx/>
              <a:buNone/>
              <a:tabLst>
                <a:tab pos="698500" algn="l"/>
              </a:tabLst>
              <a:defRPr/>
            </a:pPr>
            <a:r>
              <a:rPr kumimoji="0" lang="en-US" sz="1600" b="1" i="0" u="sng" strike="noStrike" kern="1200" cap="none" spc="-20" normalizeH="0" baseline="0" noProof="0">
                <a:ln>
                  <a:noFill/>
                </a:ln>
                <a:solidFill>
                  <a:prstClr val="white"/>
                </a:solidFill>
                <a:effectLst/>
                <a:uLnTx/>
                <a:uFillTx/>
                <a:latin typeface="Calibri" panose="020F0502020204030204"/>
                <a:ea typeface="Calibri"/>
                <a:cs typeface="Calibri"/>
              </a:rPr>
              <a:t>Year 1 Allocation</a:t>
            </a:r>
          </a:p>
          <a:p>
            <a:pPr marL="469900" marR="0" lvl="1" indent="0" algn="l" defTabSz="914400" rtl="0" eaLnBrk="1" fontAlgn="auto" latinLnBrk="0" hangingPunct="1">
              <a:lnSpc>
                <a:spcPct val="90000"/>
              </a:lnSpc>
              <a:spcBef>
                <a:spcPts val="0"/>
              </a:spcBef>
              <a:spcAft>
                <a:spcPts val="0"/>
              </a:spcAft>
              <a:buClrTx/>
              <a:buSzTx/>
              <a:buFontTx/>
              <a:buNone/>
              <a:tabLst>
                <a:tab pos="698500" algn="l"/>
              </a:tabLst>
              <a:defRPr/>
            </a:pPr>
            <a:endParaRPr kumimoji="0" lang="en-US" sz="1600" b="0" i="0" u="sng" strike="noStrike" kern="1200" cap="none" spc="-20" normalizeH="0" baseline="0" noProof="0">
              <a:ln>
                <a:noFill/>
              </a:ln>
              <a:solidFill>
                <a:prstClr val="white"/>
              </a:solidFill>
              <a:effectLst/>
              <a:uLnTx/>
              <a:uFillTx/>
              <a:latin typeface="Calibri" panose="020F0502020204030204"/>
              <a:ea typeface="Calibri"/>
              <a:cs typeface="Calibri"/>
            </a:endParaRPr>
          </a:p>
          <a:p>
            <a:pPr marL="6985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698500" algn="l"/>
              </a:tabLst>
              <a:defRPr/>
            </a:pPr>
            <a:r>
              <a:rPr kumimoji="0" lang="en-US" sz="1600" b="1" i="0" u="none" strike="noStrike" kern="1200" cap="none" spc="-20" normalizeH="0" baseline="0" noProof="0">
                <a:ln>
                  <a:noFill/>
                </a:ln>
                <a:solidFill>
                  <a:prstClr val="white"/>
                </a:solidFill>
                <a:effectLst/>
                <a:uLnTx/>
                <a:uFillTx/>
                <a:latin typeface="Calibri" panose="020F0502020204030204"/>
                <a:ea typeface="Calibri"/>
                <a:cs typeface="Calibri"/>
              </a:rPr>
              <a:t>Supported Employment Intensive</a:t>
            </a:r>
            <a:endParaRPr kumimoji="0" lang="en-US" sz="1600" b="1"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endParaRPr>
          </a:p>
          <a:p>
            <a:pPr marL="1155700" marR="0" lvl="2"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698500" algn="l"/>
              </a:tabLst>
              <a:defRPr/>
            </a:pPr>
            <a:r>
              <a:rPr kumimoji="0" lang="en-US" sz="1600" b="0" i="0" u="none" strike="noStrike" kern="1200" cap="none" spc="-20" normalizeH="0" baseline="0" noProof="0">
                <a:ln>
                  <a:noFill/>
                </a:ln>
                <a:solidFill>
                  <a:prstClr val="white"/>
                </a:solidFill>
                <a:effectLst/>
                <a:uLnTx/>
                <a:uFillTx/>
                <a:latin typeface="Calibri" panose="020F0502020204030204"/>
                <a:ea typeface="Calibri"/>
                <a:cs typeface="Calibri"/>
              </a:rPr>
              <a:t>For each case service code, average highest two years to determine units</a:t>
            </a:r>
          </a:p>
          <a:p>
            <a:pPr marL="1155700" marR="0" lvl="2"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698500" algn="l"/>
              </a:tabLst>
              <a:defRPr/>
            </a:pPr>
            <a:r>
              <a:rPr kumimoji="0" lang="en-US" sz="1600" b="0" i="0" u="none" strike="noStrike" kern="1200" cap="none" spc="-20" normalizeH="0" baseline="0" noProof="0">
                <a:ln>
                  <a:noFill/>
                </a:ln>
                <a:solidFill>
                  <a:prstClr val="white"/>
                </a:solidFill>
                <a:effectLst/>
                <a:uLnTx/>
                <a:uFillTx/>
                <a:latin typeface="Calibri" panose="020F0502020204030204"/>
                <a:ea typeface="Calibri"/>
                <a:cs typeface="Calibri"/>
              </a:rPr>
              <a:t>Multiply units by rate listed in RFP</a:t>
            </a:r>
          </a:p>
          <a:p>
            <a:pPr marL="1155700" marR="0" lvl="2"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698500" algn="l"/>
              </a:tabLst>
              <a:defRPr/>
            </a:pPr>
            <a:r>
              <a:rPr kumimoji="0" lang="en-US" sz="1600" b="0" i="0" u="none" strike="noStrike" kern="1200" cap="none" spc="-20" normalizeH="0" baseline="0" noProof="0">
                <a:ln>
                  <a:noFill/>
                </a:ln>
                <a:solidFill>
                  <a:prstClr val="white"/>
                </a:solidFill>
                <a:effectLst/>
                <a:uLnTx/>
                <a:uFillTx/>
                <a:latin typeface="Calibri" panose="020F0502020204030204"/>
                <a:ea typeface="Calibri"/>
                <a:cs typeface="Calibri"/>
              </a:rPr>
              <a:t>Minimum of $10,000 allocated in this category</a:t>
            </a:r>
          </a:p>
          <a:p>
            <a:pPr marL="6985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698500" algn="l"/>
              </a:tabLst>
              <a:defRPr/>
            </a:pPr>
            <a:r>
              <a:rPr kumimoji="0" lang="en-US" sz="1600" b="1" i="0" u="none" strike="noStrike" kern="1200" cap="none" spc="-20" normalizeH="0" baseline="0" noProof="0">
                <a:ln>
                  <a:noFill/>
                </a:ln>
                <a:solidFill>
                  <a:prstClr val="white"/>
                </a:solidFill>
                <a:effectLst/>
                <a:uLnTx/>
                <a:uFillTx/>
                <a:latin typeface="Calibri" panose="020F0502020204030204"/>
                <a:ea typeface="Calibri"/>
                <a:cs typeface="Calibri"/>
              </a:rPr>
              <a:t>Supported Employment Extended</a:t>
            </a:r>
            <a:endParaRPr kumimoji="0" lang="en-US" sz="1600" b="1"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endParaRPr>
          </a:p>
          <a:p>
            <a:pPr marL="1155700" marR="0" lvl="2"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698500" algn="l"/>
              </a:tabLst>
              <a:defRPr/>
            </a:pPr>
            <a:r>
              <a:rPr kumimoji="0" lang="en-US" sz="1600" b="0" i="0" u="none" strike="noStrike" kern="1200" cap="none" spc="-20" normalizeH="0" baseline="0" noProof="0">
                <a:ln>
                  <a:noFill/>
                </a:ln>
                <a:solidFill>
                  <a:prstClr val="white"/>
                </a:solidFill>
                <a:effectLst/>
                <a:uLnTx/>
                <a:uFillTx/>
                <a:latin typeface="Calibri" panose="020F0502020204030204"/>
                <a:ea typeface="Calibri"/>
                <a:cs typeface="Calibri"/>
              </a:rPr>
              <a:t>Same number of units billed and paid in most recent closed out year</a:t>
            </a:r>
          </a:p>
          <a:p>
            <a:pPr marL="698500" marR="0" lvl="1"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698500" algn="l"/>
              </a:tabLst>
              <a:defRPr/>
            </a:pPr>
            <a:r>
              <a:rPr kumimoji="0" lang="en-US" sz="1600" b="1" i="0" u="none" strike="noStrike" kern="1200" cap="none" spc="-20" normalizeH="0" baseline="0" noProof="0">
                <a:ln>
                  <a:noFill/>
                </a:ln>
                <a:solidFill>
                  <a:prstClr val="white"/>
                </a:solidFill>
                <a:effectLst/>
                <a:uLnTx/>
                <a:uFillTx/>
                <a:latin typeface="Calibri" panose="020F0502020204030204"/>
                <a:ea typeface="Calibri"/>
                <a:cs typeface="Calibri"/>
              </a:rPr>
              <a:t>Supported Employment Extended for Youth</a:t>
            </a:r>
          </a:p>
          <a:p>
            <a:pPr marL="1155700" marR="0" lvl="2"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698500" algn="l"/>
              </a:tabLst>
              <a:defRPr/>
            </a:pPr>
            <a:r>
              <a:rPr kumimoji="0" lang="en-US" sz="1600" b="0" i="0" u="none" strike="noStrike" kern="1200" cap="none" spc="-20" normalizeH="0" baseline="0" noProof="0">
                <a:ln>
                  <a:noFill/>
                </a:ln>
                <a:solidFill>
                  <a:prstClr val="white"/>
                </a:solidFill>
                <a:effectLst/>
                <a:uLnTx/>
                <a:uFillTx/>
                <a:latin typeface="Calibri" panose="020F0502020204030204"/>
                <a:ea typeface="Calibri"/>
                <a:cs typeface="Calibri"/>
              </a:rPr>
              <a:t>Average highest two years to determine units</a:t>
            </a:r>
          </a:p>
          <a:p>
            <a:pPr marL="1155700" marR="0" lvl="2"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698500" algn="l"/>
              </a:tabLst>
              <a:defRPr/>
            </a:pPr>
            <a:r>
              <a:rPr kumimoji="0" lang="en-US" sz="1600" b="0" i="0" u="none" strike="noStrike" kern="1200" cap="none" spc="-20" normalizeH="0" baseline="0" noProof="0">
                <a:ln>
                  <a:noFill/>
                </a:ln>
                <a:solidFill>
                  <a:prstClr val="white"/>
                </a:solidFill>
                <a:effectLst/>
                <a:uLnTx/>
                <a:uFillTx/>
                <a:latin typeface="Calibri" panose="020F0502020204030204"/>
                <a:ea typeface="Calibri"/>
                <a:cs typeface="Calibri"/>
              </a:rPr>
              <a:t>A unit is defined as two visits per month for a full year for one customer. </a:t>
            </a:r>
          </a:p>
          <a:p>
            <a:pPr marL="6985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698500" algn="l"/>
              </a:tabLst>
              <a:defRPr/>
            </a:pPr>
            <a:r>
              <a:rPr kumimoji="0" lang="en-US" sz="1600" b="1" i="0" u="none" strike="noStrike" kern="1200" cap="none" spc="-20" normalizeH="0" baseline="0" noProof="0">
                <a:ln>
                  <a:noFill/>
                </a:ln>
                <a:solidFill>
                  <a:prstClr val="white"/>
                </a:solidFill>
                <a:effectLst/>
                <a:uLnTx/>
                <a:uFillTx/>
                <a:latin typeface="Calibri" panose="020F0502020204030204"/>
                <a:ea typeface="Calibri"/>
                <a:cs typeface="Calibri"/>
              </a:rPr>
              <a:t>Core Rehabilitation Services</a:t>
            </a:r>
            <a:endParaRPr kumimoji="0" lang="en-US" sz="1600" b="1"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endParaRPr>
          </a:p>
          <a:p>
            <a:pPr marL="1155700" marR="0" lvl="2"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698500" algn="l"/>
              </a:tabLst>
              <a:defRPr/>
            </a:pPr>
            <a:r>
              <a:rPr kumimoji="0" lang="en-US" sz="1600" b="0" i="0" u="none" strike="noStrike" kern="1200" cap="none" spc="-20" normalizeH="0" baseline="0" noProof="0">
                <a:ln>
                  <a:noFill/>
                </a:ln>
                <a:solidFill>
                  <a:prstClr val="white"/>
                </a:solidFill>
                <a:effectLst/>
                <a:uLnTx/>
                <a:uFillTx/>
                <a:latin typeface="Calibri" panose="020F0502020204030204"/>
                <a:ea typeface="Calibri"/>
                <a:cs typeface="Calibri"/>
              </a:rPr>
              <a:t>For each case service code, average highest two years to determine units</a:t>
            </a:r>
          </a:p>
          <a:p>
            <a:pPr marL="1155700" marR="0" lvl="2"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698500" algn="l"/>
              </a:tabLst>
              <a:defRPr/>
            </a:pPr>
            <a:r>
              <a:rPr kumimoji="0" lang="en-US" sz="1600" b="0" i="0" u="none" strike="noStrike" kern="1200" cap="none" spc="-20" normalizeH="0" baseline="0" noProof="0">
                <a:ln>
                  <a:noFill/>
                </a:ln>
                <a:solidFill>
                  <a:prstClr val="white"/>
                </a:solidFill>
                <a:effectLst/>
                <a:uLnTx/>
                <a:uFillTx/>
                <a:latin typeface="Calibri" panose="020F0502020204030204"/>
                <a:ea typeface="Calibri"/>
                <a:cs typeface="Calibri"/>
              </a:rPr>
              <a:t>Some services have been redefined in this RFP, so units will be converted</a:t>
            </a:r>
          </a:p>
          <a:p>
            <a:pPr marL="1155700" marR="0" lvl="2"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698500" algn="l"/>
              </a:tabLst>
              <a:defRPr/>
            </a:pPr>
            <a:r>
              <a:rPr kumimoji="0" lang="en-US" sz="1600" b="0" i="0" u="none" strike="noStrike" kern="1200" cap="none" spc="-20" normalizeH="0" baseline="0" noProof="0">
                <a:ln>
                  <a:noFill/>
                </a:ln>
                <a:solidFill>
                  <a:prstClr val="white"/>
                </a:solidFill>
                <a:effectLst/>
                <a:uLnTx/>
                <a:uFillTx/>
                <a:latin typeface="Calibri" panose="020F0502020204030204"/>
                <a:ea typeface="Calibri"/>
                <a:cs typeface="Calibri"/>
              </a:rPr>
              <a:t>Multiply units by rate listed in RFP</a:t>
            </a:r>
            <a:endParaRPr kumimoji="0" lang="en-US" sz="16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1155700" marR="0" lvl="2"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698500" algn="l"/>
              </a:tabLst>
              <a:defRPr/>
            </a:pPr>
            <a:r>
              <a:rPr kumimoji="0" lang="en-US" sz="1600" b="0" i="0" u="none" strike="noStrike" kern="1200" cap="none" spc="-20" normalizeH="0" baseline="0" noProof="0">
                <a:ln>
                  <a:noFill/>
                </a:ln>
                <a:solidFill>
                  <a:prstClr val="white"/>
                </a:solidFill>
                <a:effectLst/>
                <a:uLnTx/>
                <a:uFillTx/>
                <a:latin typeface="Calibri" panose="020F0502020204030204"/>
                <a:ea typeface="Calibri"/>
                <a:cs typeface="Calibri"/>
              </a:rPr>
              <a:t>Minimum of $10,000 allocated in this category</a:t>
            </a:r>
          </a:p>
          <a:p>
            <a:pPr marL="6985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698500" algn="l"/>
              </a:tabLst>
              <a:defRPr/>
            </a:pPr>
            <a:r>
              <a:rPr kumimoji="0" lang="en-US" sz="1600" b="1" i="0" u="none" strike="noStrike" kern="1200" cap="none" spc="-20" normalizeH="0" baseline="0" noProof="0">
                <a:ln>
                  <a:noFill/>
                </a:ln>
                <a:solidFill>
                  <a:prstClr val="white"/>
                </a:solidFill>
                <a:effectLst/>
                <a:uLnTx/>
                <a:uFillTx/>
                <a:latin typeface="Calibri" panose="020F0502020204030204"/>
                <a:ea typeface="Calibri"/>
                <a:cs typeface="Calibri"/>
              </a:rPr>
              <a:t>Potentially Eligible</a:t>
            </a:r>
            <a:endParaRPr kumimoji="0" lang="en-US" sz="1600" b="1"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endParaRPr>
          </a:p>
          <a:p>
            <a:pPr marL="1155700" marR="0" lvl="2"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698500" algn="l"/>
              </a:tabLst>
              <a:defRPr/>
            </a:pPr>
            <a:r>
              <a:rPr kumimoji="0" lang="en-US" sz="1600" b="0" i="0" u="none" strike="noStrike" kern="1200" cap="none" spc="-20" normalizeH="0" baseline="0" noProof="0">
                <a:ln>
                  <a:noFill/>
                </a:ln>
                <a:solidFill>
                  <a:prstClr val="white"/>
                </a:solidFill>
                <a:effectLst/>
                <a:uLnTx/>
                <a:uFillTx/>
                <a:latin typeface="Calibri" panose="020F0502020204030204"/>
                <a:ea typeface="Calibri"/>
                <a:cs typeface="Calibri"/>
              </a:rPr>
              <a:t>Utilization based on highest annual units used</a:t>
            </a:r>
          </a:p>
          <a:p>
            <a:pPr marL="1155700" marR="0" lvl="2"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698500" algn="l"/>
              </a:tabLst>
              <a:defRPr/>
            </a:pPr>
            <a:r>
              <a:rPr kumimoji="0" lang="en-US" sz="1600" b="0" i="0" u="none" strike="noStrike" kern="1200" cap="none" spc="-20" normalizeH="0" baseline="0" noProof="0">
                <a:ln>
                  <a:noFill/>
                </a:ln>
                <a:solidFill>
                  <a:prstClr val="white"/>
                </a:solidFill>
                <a:effectLst/>
                <a:uLnTx/>
                <a:uFillTx/>
                <a:latin typeface="Calibri" panose="020F0502020204030204"/>
                <a:ea typeface="Calibri"/>
                <a:cs typeface="Calibri"/>
              </a:rPr>
              <a:t>Units converted to align with new rate structure</a:t>
            </a:r>
          </a:p>
          <a:p>
            <a:pPr marL="1155700" marR="0" lvl="2"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698500" algn="l"/>
              </a:tabLst>
              <a:defRPr/>
            </a:pPr>
            <a:r>
              <a:rPr kumimoji="0" lang="en-US" sz="1600" b="0" i="0" u="none" strike="noStrike" kern="1200" cap="none" spc="-20" normalizeH="0" baseline="0" noProof="0">
                <a:ln>
                  <a:noFill/>
                </a:ln>
                <a:solidFill>
                  <a:prstClr val="white"/>
                </a:solidFill>
                <a:effectLst/>
                <a:uLnTx/>
                <a:uFillTx/>
                <a:latin typeface="Calibri" panose="020F0502020204030204"/>
                <a:ea typeface="Calibri"/>
                <a:cs typeface="Calibri"/>
              </a:rPr>
              <a:t>Multiply units by rate listed in RFP</a:t>
            </a:r>
          </a:p>
          <a:p>
            <a:pPr marL="1155700" marR="0" lvl="2"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698500" algn="l"/>
              </a:tabLst>
              <a:defRPr/>
            </a:pPr>
            <a:r>
              <a:rPr kumimoji="0" lang="en-US" sz="1600" b="0" i="0" u="none" strike="noStrike" kern="1200" cap="none" spc="-20" normalizeH="0" baseline="0" noProof="0">
                <a:ln>
                  <a:noFill/>
                </a:ln>
                <a:solidFill>
                  <a:prstClr val="white"/>
                </a:solidFill>
                <a:effectLst/>
                <a:uLnTx/>
                <a:uFillTx/>
                <a:latin typeface="Calibri" panose="020F0502020204030204"/>
                <a:ea typeface="Calibri"/>
                <a:cs typeface="Calibri"/>
              </a:rPr>
              <a:t>Minimum of $10,000 allocated in this category</a:t>
            </a:r>
            <a:endParaRPr kumimoji="0" lang="en-US" sz="16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927100" marR="0" lvl="2" indent="0" algn="l" defTabSz="914400" rtl="0" eaLnBrk="1" fontAlgn="auto" latinLnBrk="0" hangingPunct="1">
              <a:lnSpc>
                <a:spcPct val="90000"/>
              </a:lnSpc>
              <a:spcBef>
                <a:spcPts val="0"/>
              </a:spcBef>
              <a:spcAft>
                <a:spcPts val="0"/>
              </a:spcAft>
              <a:buClrTx/>
              <a:buSzTx/>
              <a:buFontTx/>
              <a:buNone/>
              <a:tabLst>
                <a:tab pos="698500" algn="l"/>
              </a:tabLst>
              <a:defRPr/>
            </a:pPr>
            <a:endParaRPr kumimoji="0" lang="en-US" sz="1600" b="1" i="0" u="sng" strike="noStrike" kern="1200" cap="none" spc="-20" normalizeH="0" baseline="0" noProof="0">
              <a:ln>
                <a:noFill/>
              </a:ln>
              <a:solidFill>
                <a:prstClr val="white"/>
              </a:solidFill>
              <a:effectLst/>
              <a:uLnTx/>
              <a:uFillTx/>
              <a:latin typeface="Calibri" panose="020F0502020204030204"/>
              <a:ea typeface="Calibri"/>
              <a:cs typeface="Calibri"/>
            </a:endParaRPr>
          </a:p>
          <a:p>
            <a:pPr marL="469900" marR="0" lvl="1" indent="0" algn="l" defTabSz="914400" rtl="0" eaLnBrk="1" fontAlgn="auto" latinLnBrk="0" hangingPunct="1">
              <a:lnSpc>
                <a:spcPct val="90000"/>
              </a:lnSpc>
              <a:spcBef>
                <a:spcPts val="0"/>
              </a:spcBef>
              <a:spcAft>
                <a:spcPts val="0"/>
              </a:spcAft>
              <a:buClrTx/>
              <a:buSzTx/>
              <a:buFontTx/>
              <a:buNone/>
              <a:tabLst>
                <a:tab pos="698500" algn="l"/>
              </a:tabLst>
              <a:defRPr/>
            </a:pPr>
            <a:r>
              <a:rPr kumimoji="0" lang="en-US" sz="1600" b="1" i="0" u="sng" strike="noStrike" kern="1200" cap="none" spc="-20" normalizeH="0" baseline="0" noProof="0">
                <a:ln>
                  <a:noFill/>
                </a:ln>
                <a:solidFill>
                  <a:prstClr val="white"/>
                </a:solidFill>
                <a:effectLst/>
                <a:uLnTx/>
                <a:uFillTx/>
                <a:latin typeface="Calibri" panose="020F0502020204030204"/>
                <a:ea typeface="Calibri"/>
                <a:cs typeface="Calibri"/>
              </a:rPr>
              <a:t>Year 2-5 Allocation</a:t>
            </a:r>
            <a:endParaRPr kumimoji="0" lang="en-US" sz="16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1155700" marR="0" lvl="2"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698500" algn="l"/>
              </a:tabLst>
              <a:defRPr/>
            </a:pPr>
            <a:endParaRPr kumimoji="0" lang="en-US" sz="1600" b="0" i="0" u="none" strike="noStrike" kern="1200" cap="none" spc="-20" normalizeH="0" baseline="0" noProof="0">
              <a:ln>
                <a:noFill/>
              </a:ln>
              <a:solidFill>
                <a:prstClr val="white"/>
              </a:solidFill>
              <a:effectLst/>
              <a:uLnTx/>
              <a:uFillTx/>
              <a:latin typeface="Calibri" panose="020F0502020204030204"/>
              <a:ea typeface="Calibri"/>
              <a:cs typeface="Calibri"/>
            </a:endParaRPr>
          </a:p>
          <a:p>
            <a:pPr marL="1155700" marR="0" lvl="2"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698500" algn="l"/>
              </a:tabLst>
              <a:defRPr/>
            </a:pPr>
            <a:r>
              <a:rPr kumimoji="0" lang="en-US" sz="1600" b="0" i="0" u="none" strike="noStrike" kern="1200" cap="none" spc="-20" normalizeH="0" baseline="0" noProof="0">
                <a:ln>
                  <a:noFill/>
                </a:ln>
                <a:solidFill>
                  <a:prstClr val="white"/>
                </a:solidFill>
                <a:effectLst/>
                <a:uLnTx/>
                <a:uFillTx/>
                <a:latin typeface="Calibri" panose="020F0502020204030204"/>
                <a:ea typeface="Calibri"/>
                <a:cs typeface="Calibri"/>
              </a:rPr>
              <a:t>Multiply previous year by 1.03 to account</a:t>
            </a:r>
            <a:endParaRPr kumimoji="0" lang="en-US" sz="16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927100" marR="0" lvl="2" indent="0" algn="l" defTabSz="914400" rtl="0" eaLnBrk="1" fontAlgn="auto" latinLnBrk="0" hangingPunct="1">
              <a:lnSpc>
                <a:spcPct val="90000"/>
              </a:lnSpc>
              <a:spcBef>
                <a:spcPts val="0"/>
              </a:spcBef>
              <a:spcAft>
                <a:spcPts val="0"/>
              </a:spcAft>
              <a:buClrTx/>
              <a:buSzTx/>
              <a:buFontTx/>
              <a:buNone/>
              <a:tabLst>
                <a:tab pos="698500" algn="l"/>
              </a:tabLst>
              <a:defRPr/>
            </a:pPr>
            <a:r>
              <a:rPr kumimoji="0" lang="en-US" sz="1600" b="0" i="0" u="none" strike="noStrike" kern="1200" cap="none" spc="-20" normalizeH="0" baseline="0" noProof="0">
                <a:ln>
                  <a:noFill/>
                </a:ln>
                <a:solidFill>
                  <a:prstClr val="white"/>
                </a:solidFill>
                <a:effectLst/>
                <a:uLnTx/>
                <a:uFillTx/>
                <a:latin typeface="Calibri" panose="020F0502020204030204"/>
                <a:ea typeface="Calibri"/>
                <a:cs typeface="Calibri"/>
              </a:rPr>
              <a:t>      for estimated COLA increases</a:t>
            </a:r>
            <a:endParaRPr kumimoji="0" lang="en-US" sz="160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pic>
        <p:nvPicPr>
          <p:cNvPr id="6" name="Content Placeholder 6" descr="A picture of someone working at a desk.">
            <a:extLst>
              <a:ext uri="{FF2B5EF4-FFF2-40B4-BE49-F238E27FC236}">
                <a16:creationId xmlns:a16="http://schemas.microsoft.com/office/drawing/2014/main" id="{84ACF1A1-9209-D440-79FA-F2852763F188}"/>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a:stretch/>
        </p:blipFill>
        <p:spPr>
          <a:xfrm>
            <a:off x="455521" y="2278672"/>
            <a:ext cx="3009194" cy="1989586"/>
          </a:xfrm>
        </p:spPr>
      </p:pic>
      <p:pic>
        <p:nvPicPr>
          <p:cNvPr id="10" name="Slide 42" descr="slide 42 audio">
            <a:hlinkClick r:id="" action="ppaction://media"/>
            <a:extLst>
              <a:ext uri="{FF2B5EF4-FFF2-40B4-BE49-F238E27FC236}">
                <a16:creationId xmlns:a16="http://schemas.microsoft.com/office/drawing/2014/main" id="{1987FA90-019D-3CF9-999C-BCE63790EC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47173" y="362295"/>
            <a:ext cx="609600" cy="609600"/>
          </a:xfrm>
          <a:prstGeom prst="rect">
            <a:avLst/>
          </a:prstGeom>
        </p:spPr>
      </p:pic>
    </p:spTree>
    <p:extLst>
      <p:ext uri="{BB962C8B-B14F-4D97-AF65-F5344CB8AC3E}">
        <p14:creationId xmlns:p14="http://schemas.microsoft.com/office/powerpoint/2010/main" val="13118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4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7" name="object 2">
            <a:extLst>
              <a:ext uri="{FF2B5EF4-FFF2-40B4-BE49-F238E27FC236}">
                <a16:creationId xmlns:a16="http://schemas.microsoft.com/office/drawing/2014/main" id="{2C4B4318-F3E5-C397-CB6B-77D6A0CB2077}"/>
              </a:ext>
            </a:extLst>
          </p:cNvPr>
          <p:cNvSpPr txBox="1">
            <a:spLocks noGrp="1"/>
          </p:cNvSpPr>
          <p:nvPr>
            <p:ph type="title"/>
          </p:nvPr>
        </p:nvSpPr>
        <p:spPr>
          <a:xfrm>
            <a:off x="-374814" y="24106"/>
            <a:ext cx="7934145" cy="1217418"/>
          </a:xfrm>
          <a:prstGeom prst="rect">
            <a:avLst/>
          </a:prstGeom>
        </p:spPr>
        <p:txBody>
          <a:bodyPr vert="horz" lIns="91440" tIns="45720" rIns="91440" bIns="45720" rtlCol="0" anchor="ctr">
            <a:normAutofit/>
          </a:bodyPr>
          <a:lstStyle/>
          <a:p>
            <a:pPr marL="12700" algn="ctr"/>
            <a:r>
              <a:rPr lang="en-US" sz="3600" kern="1200" spc="-5">
                <a:solidFill>
                  <a:schemeClr val="bg1"/>
                </a:solidFill>
                <a:latin typeface="+mj-lt"/>
                <a:ea typeface="+mj-ea"/>
                <a:cs typeface="+mj-cs"/>
              </a:rPr>
              <a:t>M</a:t>
            </a:r>
            <a:r>
              <a:rPr lang="en-US" sz="3600" kern="1200" spc="-30">
                <a:solidFill>
                  <a:schemeClr val="bg1"/>
                </a:solidFill>
                <a:latin typeface="+mj-lt"/>
                <a:ea typeface="+mj-ea"/>
                <a:cs typeface="+mj-cs"/>
              </a:rPr>
              <a:t>e</a:t>
            </a:r>
            <a:r>
              <a:rPr lang="en-US" sz="3600" kern="1200" spc="-10">
                <a:solidFill>
                  <a:schemeClr val="bg1"/>
                </a:solidFill>
                <a:latin typeface="+mj-lt"/>
                <a:ea typeface="+mj-ea"/>
                <a:cs typeface="+mj-cs"/>
              </a:rPr>
              <a:t>t</a:t>
            </a:r>
            <a:r>
              <a:rPr lang="en-US" sz="3600" kern="1200" spc="-25">
                <a:solidFill>
                  <a:schemeClr val="bg1"/>
                </a:solidFill>
                <a:latin typeface="+mj-lt"/>
                <a:ea typeface="+mj-ea"/>
                <a:cs typeface="+mj-cs"/>
              </a:rPr>
              <a:t>h</a:t>
            </a:r>
            <a:r>
              <a:rPr lang="en-US" sz="3600" kern="1200" spc="-5">
                <a:solidFill>
                  <a:schemeClr val="bg1"/>
                </a:solidFill>
                <a:latin typeface="+mj-lt"/>
                <a:ea typeface="+mj-ea"/>
                <a:cs typeface="+mj-cs"/>
              </a:rPr>
              <a:t>o</a:t>
            </a:r>
            <a:r>
              <a:rPr lang="en-US" sz="3600" kern="1200">
                <a:solidFill>
                  <a:schemeClr val="bg1"/>
                </a:solidFill>
                <a:latin typeface="+mj-lt"/>
                <a:ea typeface="+mj-ea"/>
                <a:cs typeface="+mj-cs"/>
              </a:rPr>
              <a:t>d </a:t>
            </a:r>
            <a:r>
              <a:rPr lang="en-US" sz="3600" kern="1200" spc="-5">
                <a:solidFill>
                  <a:schemeClr val="bg1"/>
                </a:solidFill>
                <a:latin typeface="+mj-lt"/>
                <a:ea typeface="+mj-ea"/>
                <a:cs typeface="+mj-cs"/>
              </a:rPr>
              <a:t>o</a:t>
            </a:r>
            <a:r>
              <a:rPr lang="en-US" sz="3600" kern="1200">
                <a:solidFill>
                  <a:schemeClr val="bg1"/>
                </a:solidFill>
                <a:latin typeface="+mj-lt"/>
                <a:ea typeface="+mj-ea"/>
                <a:cs typeface="+mj-cs"/>
              </a:rPr>
              <a:t>f</a:t>
            </a:r>
            <a:r>
              <a:rPr lang="en-US" sz="3600" kern="1200" spc="5">
                <a:solidFill>
                  <a:schemeClr val="bg1"/>
                </a:solidFill>
                <a:latin typeface="+mj-lt"/>
                <a:ea typeface="+mj-ea"/>
                <a:cs typeface="+mj-cs"/>
              </a:rPr>
              <a:t> </a:t>
            </a:r>
            <a:r>
              <a:rPr lang="en-US" sz="3600" kern="1200" spc="-50">
                <a:solidFill>
                  <a:schemeClr val="bg1"/>
                </a:solidFill>
                <a:latin typeface="+mj-lt"/>
                <a:ea typeface="+mj-ea"/>
                <a:cs typeface="+mj-cs"/>
              </a:rPr>
              <a:t>A</a:t>
            </a:r>
            <a:r>
              <a:rPr lang="en-US" sz="3600" kern="1200" spc="-55">
                <a:solidFill>
                  <a:schemeClr val="bg1"/>
                </a:solidFill>
                <a:latin typeface="+mj-lt"/>
                <a:ea typeface="+mj-ea"/>
                <a:cs typeface="+mj-cs"/>
              </a:rPr>
              <a:t>w</a:t>
            </a:r>
            <a:r>
              <a:rPr lang="en-US" sz="3600" kern="1200">
                <a:solidFill>
                  <a:schemeClr val="bg1"/>
                </a:solidFill>
                <a:latin typeface="+mj-lt"/>
                <a:ea typeface="+mj-ea"/>
                <a:cs typeface="+mj-cs"/>
              </a:rPr>
              <a:t>a</a:t>
            </a:r>
            <a:r>
              <a:rPr lang="en-US" sz="3600" kern="1200" spc="-55">
                <a:solidFill>
                  <a:schemeClr val="bg1"/>
                </a:solidFill>
                <a:latin typeface="+mj-lt"/>
                <a:ea typeface="+mj-ea"/>
                <a:cs typeface="+mj-cs"/>
              </a:rPr>
              <a:t>r</a:t>
            </a:r>
            <a:r>
              <a:rPr lang="en-US" sz="3600" kern="1200">
                <a:solidFill>
                  <a:schemeClr val="bg1"/>
                </a:solidFill>
                <a:latin typeface="+mj-lt"/>
                <a:ea typeface="+mj-ea"/>
                <a:cs typeface="+mj-cs"/>
              </a:rPr>
              <a:t>d</a:t>
            </a:r>
            <a:r>
              <a:rPr lang="en-US" sz="3600" kern="1200" spc="-20">
                <a:solidFill>
                  <a:schemeClr val="bg1"/>
                </a:solidFill>
                <a:latin typeface="+mj-lt"/>
                <a:ea typeface="+mj-ea"/>
                <a:cs typeface="+mj-cs"/>
              </a:rPr>
              <a:t> </a:t>
            </a:r>
            <a:r>
              <a:rPr lang="en-US" sz="3600" kern="1200">
                <a:solidFill>
                  <a:schemeClr val="bg1"/>
                </a:solidFill>
                <a:latin typeface="+mj-lt"/>
                <a:ea typeface="+mj-ea"/>
                <a:cs typeface="+mj-cs"/>
              </a:rPr>
              <a:t>–</a:t>
            </a:r>
            <a:r>
              <a:rPr lang="en-US" sz="3600" kern="1200" spc="5">
                <a:solidFill>
                  <a:schemeClr val="bg1"/>
                </a:solidFill>
                <a:latin typeface="+mj-lt"/>
                <a:ea typeface="+mj-ea"/>
                <a:cs typeface="+mj-cs"/>
              </a:rPr>
              <a:t> </a:t>
            </a:r>
            <a:r>
              <a:rPr lang="en-US" sz="3600" kern="1200" spc="-5">
                <a:solidFill>
                  <a:schemeClr val="bg1"/>
                </a:solidFill>
                <a:latin typeface="+mj-lt"/>
                <a:ea typeface="+mj-ea"/>
                <a:cs typeface="+mj-cs"/>
              </a:rPr>
              <a:t>N</a:t>
            </a:r>
            <a:r>
              <a:rPr lang="en-US" sz="3600" kern="1200" spc="-30">
                <a:solidFill>
                  <a:schemeClr val="bg1"/>
                </a:solidFill>
                <a:latin typeface="+mj-lt"/>
                <a:ea typeface="+mj-ea"/>
                <a:cs typeface="+mj-cs"/>
              </a:rPr>
              <a:t>e</a:t>
            </a:r>
            <a:r>
              <a:rPr lang="en-US" sz="3600" kern="1200">
                <a:solidFill>
                  <a:schemeClr val="bg1"/>
                </a:solidFill>
                <a:latin typeface="+mj-lt"/>
                <a:ea typeface="+mj-ea"/>
                <a:cs typeface="+mj-cs"/>
              </a:rPr>
              <a:t>w</a:t>
            </a:r>
            <a:r>
              <a:rPr lang="en-US" sz="3600" kern="1200" spc="5">
                <a:solidFill>
                  <a:schemeClr val="bg1"/>
                </a:solidFill>
                <a:latin typeface="+mj-lt"/>
                <a:ea typeface="+mj-ea"/>
                <a:cs typeface="+mj-cs"/>
              </a:rPr>
              <a:t> </a:t>
            </a:r>
            <a:r>
              <a:rPr lang="en-US" sz="3600" kern="1200" spc="-225">
                <a:solidFill>
                  <a:schemeClr val="bg1"/>
                </a:solidFill>
                <a:latin typeface="+mj-lt"/>
                <a:ea typeface="+mj-ea"/>
                <a:cs typeface="+mj-cs"/>
              </a:rPr>
              <a:t>V</a:t>
            </a:r>
            <a:r>
              <a:rPr lang="en-US" sz="3600" kern="1200" spc="-5">
                <a:solidFill>
                  <a:schemeClr val="bg1"/>
                </a:solidFill>
                <a:latin typeface="+mj-lt"/>
                <a:ea typeface="+mj-ea"/>
                <a:cs typeface="+mj-cs"/>
              </a:rPr>
              <a:t>e</a:t>
            </a:r>
            <a:r>
              <a:rPr lang="en-US" sz="3600" kern="1200">
                <a:solidFill>
                  <a:schemeClr val="bg1"/>
                </a:solidFill>
                <a:latin typeface="+mj-lt"/>
                <a:ea typeface="+mj-ea"/>
                <a:cs typeface="+mj-cs"/>
              </a:rPr>
              <a:t>nd</a:t>
            </a:r>
            <a:r>
              <a:rPr lang="en-US" sz="3600" kern="1200" spc="-10">
                <a:solidFill>
                  <a:schemeClr val="bg1"/>
                </a:solidFill>
                <a:latin typeface="+mj-lt"/>
                <a:ea typeface="+mj-ea"/>
                <a:cs typeface="+mj-cs"/>
              </a:rPr>
              <a:t>o</a:t>
            </a:r>
            <a:r>
              <a:rPr lang="en-US" sz="3600" kern="1200" spc="-80">
                <a:solidFill>
                  <a:schemeClr val="bg1"/>
                </a:solidFill>
                <a:latin typeface="+mj-lt"/>
                <a:ea typeface="+mj-ea"/>
                <a:cs typeface="+mj-cs"/>
              </a:rPr>
              <a:t>r</a:t>
            </a:r>
            <a:r>
              <a:rPr lang="en-US" sz="3600" kern="1200">
                <a:solidFill>
                  <a:schemeClr val="bg1"/>
                </a:solidFill>
                <a:latin typeface="+mj-lt"/>
                <a:ea typeface="+mj-ea"/>
                <a:cs typeface="+mj-cs"/>
              </a:rPr>
              <a:t>s</a:t>
            </a:r>
          </a:p>
        </p:txBody>
      </p:sp>
      <p:sp>
        <p:nvSpPr>
          <p:cNvPr id="9" name="object 3">
            <a:extLst>
              <a:ext uri="{FF2B5EF4-FFF2-40B4-BE49-F238E27FC236}">
                <a16:creationId xmlns:a16="http://schemas.microsoft.com/office/drawing/2014/main" id="{8F205AF5-F2A4-DE44-073B-AF00B0BF23E5}"/>
              </a:ext>
            </a:extLst>
          </p:cNvPr>
          <p:cNvSpPr txBox="1"/>
          <p:nvPr/>
        </p:nvSpPr>
        <p:spPr>
          <a:xfrm>
            <a:off x="583845" y="934423"/>
            <a:ext cx="8015893" cy="5421569"/>
          </a:xfrm>
          <a:prstGeom prst="rect">
            <a:avLst/>
          </a:prstGeom>
        </p:spPr>
        <p:txBody>
          <a:bodyPr vert="horz" lIns="91440" tIns="45720" rIns="91440" bIns="45720" rtlCol="0" anchor="t">
            <a:noAutofit/>
          </a:bodyPr>
          <a:lstStyle/>
          <a:p>
            <a:pPr marL="12700" marR="0" lvl="0" indent="0" algn="l" defTabSz="914400" rtl="0" eaLnBrk="1" fontAlgn="auto" latinLnBrk="0" hangingPunct="1">
              <a:lnSpc>
                <a:spcPct val="90000"/>
              </a:lnSpc>
              <a:spcBef>
                <a:spcPts val="0"/>
              </a:spcBef>
              <a:spcAft>
                <a:spcPts val="0"/>
              </a:spcAft>
              <a:buClrTx/>
              <a:buSzTx/>
              <a:buFontTx/>
              <a:buNone/>
              <a:tabLst>
                <a:tab pos="241300" algn="l"/>
              </a:tabLst>
              <a:defRPr/>
            </a:pPr>
            <a:r>
              <a:rPr kumimoji="0" lang="en-US" sz="1800" b="0" i="0" u="none" strike="noStrike" kern="1200" cap="none" spc="-20" normalizeH="0" baseline="0" noProof="0">
                <a:ln>
                  <a:noFill/>
                </a:ln>
                <a:solidFill>
                  <a:prstClr val="white"/>
                </a:solidFill>
                <a:effectLst/>
                <a:uLnTx/>
                <a:uFillTx/>
                <a:latin typeface="Calibri" panose="020F0502020204030204"/>
                <a:ea typeface="+mn-ea"/>
                <a:cs typeface="+mn-cs"/>
              </a:rPr>
              <a:t>A new vendor is defined as a vendor that:</a:t>
            </a:r>
            <a:endParaRPr kumimoji="0" lang="en-US" sz="1800" b="0" i="0" u="none" strike="noStrike" kern="1200" cap="none" spc="-20" normalizeH="0" baseline="0" noProof="0">
              <a:ln>
                <a:noFill/>
              </a:ln>
              <a:solidFill>
                <a:prstClr val="white"/>
              </a:solidFill>
              <a:effectLst/>
              <a:uLnTx/>
              <a:uFillTx/>
              <a:latin typeface="Calibri" panose="020F0502020204030204"/>
              <a:ea typeface="Calibri" panose="020F0502020204030204"/>
              <a:cs typeface="Calibri" panose="020F0502020204030204"/>
            </a:endParaRPr>
          </a:p>
          <a:p>
            <a:pPr marL="241300" marR="0" lvl="0"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241300" algn="l"/>
              </a:tabLst>
              <a:defRPr/>
            </a:pPr>
            <a:endParaRPr kumimoji="0" lang="en-US" sz="1800" b="0" i="0" u="none" strike="noStrike" kern="1200" cap="none" spc="-20" normalizeH="0" baseline="0" noProof="0">
              <a:ln>
                <a:noFill/>
              </a:ln>
              <a:solidFill>
                <a:prstClr val="white"/>
              </a:solidFill>
              <a:effectLst/>
              <a:uLnTx/>
              <a:uFillTx/>
              <a:latin typeface="Calibri" panose="020F0502020204030204"/>
              <a:ea typeface="Calibri" panose="020F0502020204030204"/>
              <a:cs typeface="Calibri" panose="020F0502020204030204"/>
            </a:endParaRPr>
          </a:p>
          <a:p>
            <a:pPr marL="241300" marR="0" lvl="0"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241300" algn="l"/>
              </a:tabLst>
              <a:defRPr/>
            </a:pPr>
            <a:r>
              <a:rPr kumimoji="0" lang="en-US" sz="1800" b="0" i="0" u="none" strike="noStrike" kern="1200" cap="none" spc="-20" normalizeH="0" baseline="0" noProof="0">
                <a:ln>
                  <a:noFill/>
                </a:ln>
                <a:solidFill>
                  <a:prstClr val="white"/>
                </a:solidFill>
                <a:effectLst/>
                <a:uLnTx/>
                <a:uFillTx/>
                <a:latin typeface="Calibri" panose="020F0502020204030204"/>
                <a:ea typeface="+mn-ea"/>
                <a:cs typeface="+mn-cs"/>
              </a:rPr>
              <a:t>ACCES-VR does not have a contract with under CRS, or </a:t>
            </a:r>
            <a:endParaRPr kumimoji="0" lang="en-US" sz="1800" b="0" i="0" u="none" strike="noStrike" kern="1200" cap="none" spc="-20" normalizeH="0" baseline="0" noProof="0">
              <a:ln>
                <a:noFill/>
              </a:ln>
              <a:solidFill>
                <a:prstClr val="white"/>
              </a:solidFill>
              <a:effectLst/>
              <a:uLnTx/>
              <a:uFillTx/>
              <a:latin typeface="Calibri" panose="020F0502020204030204"/>
              <a:ea typeface="Calibri"/>
              <a:cs typeface="Calibri"/>
            </a:endParaRPr>
          </a:p>
          <a:p>
            <a:pPr marL="241300" marR="0" lvl="0"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241300" algn="l"/>
              </a:tabLst>
              <a:defRPr/>
            </a:pPr>
            <a:r>
              <a:rPr kumimoji="0" lang="en-US" sz="1800" b="0" i="0" u="none" strike="noStrike" kern="1200" cap="none" spc="-20" normalizeH="0" baseline="0" noProof="0">
                <a:ln>
                  <a:noFill/>
                </a:ln>
                <a:solidFill>
                  <a:prstClr val="white"/>
                </a:solidFill>
                <a:effectLst/>
                <a:uLnTx/>
                <a:uFillTx/>
                <a:latin typeface="Calibri" panose="020F0502020204030204"/>
                <a:ea typeface="+mn-ea"/>
                <a:cs typeface="+mn-cs"/>
              </a:rPr>
              <a:t>Was awarded a contract for CRS services only and now has applied to provide SE.  For the CRS allocation, the vendor will be treated as an existing vendor and for SE, the vendor will receive an allocation as a new vendor.</a:t>
            </a:r>
            <a:endParaRPr kumimoji="0" lang="en-US" sz="1800" b="0" i="0" u="none" strike="noStrike" kern="1200" cap="none" spc="-20" normalizeH="0" baseline="0" noProof="0">
              <a:ln>
                <a:noFill/>
              </a:ln>
              <a:solidFill>
                <a:prstClr val="white"/>
              </a:solidFill>
              <a:effectLst/>
              <a:uLnTx/>
              <a:uFillTx/>
              <a:latin typeface="Calibri" panose="020F0502020204030204"/>
              <a:ea typeface="Calibri"/>
              <a:cs typeface="Calibri"/>
            </a:endParaRPr>
          </a:p>
          <a:p>
            <a:pPr marL="241300" marR="0" lvl="0"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241300" algn="l"/>
              </a:tabLst>
              <a:defRPr/>
            </a:pPr>
            <a:r>
              <a:rPr kumimoji="0" lang="en-US" sz="1800" b="0" i="0" u="none" strike="noStrike" kern="1200" cap="none" spc="-20" normalizeH="0" baseline="0" noProof="0">
                <a:ln>
                  <a:noFill/>
                </a:ln>
                <a:solidFill>
                  <a:prstClr val="white"/>
                </a:solidFill>
                <a:effectLst/>
                <a:uLnTx/>
                <a:uFillTx/>
                <a:latin typeface="Calibri" panose="020F0502020204030204"/>
                <a:ea typeface="+mn-ea"/>
                <a:cs typeface="+mn-cs"/>
              </a:rPr>
              <a:t>Was awarded a contract for SE only and now has applied to provide CRS.  For the SE allocation, the vendor will be treated as an existing vendor and for CRS, the vendor will receive an allocation as a new vendor.</a:t>
            </a:r>
            <a:endParaRPr kumimoji="0" lang="en-US" sz="1800" b="0" i="0" u="none" strike="noStrike" kern="1200" cap="none" spc="-20" normalizeH="0" baseline="0" noProof="0">
              <a:ln>
                <a:noFill/>
              </a:ln>
              <a:solidFill>
                <a:prstClr val="white"/>
              </a:solidFill>
              <a:effectLst/>
              <a:uLnTx/>
              <a:uFillTx/>
              <a:latin typeface="Calibri" panose="020F0502020204030204"/>
              <a:ea typeface="Calibri"/>
              <a:cs typeface="Calibri"/>
            </a:endParaRPr>
          </a:p>
          <a:p>
            <a:pPr marL="241300" marR="0" lvl="0"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241300" algn="l"/>
              </a:tabLst>
              <a:defRPr/>
            </a:pPr>
            <a:endParaRPr kumimoji="0" lang="en-US" sz="1800" b="0" i="0" u="none" strike="noStrike" kern="1200" cap="none" spc="-20" normalizeH="0" baseline="0" noProof="0">
              <a:ln>
                <a:noFill/>
              </a:ln>
              <a:solidFill>
                <a:prstClr val="white"/>
              </a:solidFill>
              <a:effectLst/>
              <a:uLnTx/>
              <a:uFillTx/>
              <a:latin typeface="Calibri" panose="020F0502020204030204"/>
              <a:ea typeface="Calibri"/>
              <a:cs typeface="Calibri"/>
            </a:endParaRPr>
          </a:p>
          <a:p>
            <a:pPr marL="241300" marR="0" lvl="0"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241300" algn="l"/>
              </a:tabLst>
              <a:defRPr/>
            </a:pPr>
            <a:r>
              <a:rPr kumimoji="0" lang="en-US" sz="1800" b="0" i="0" u="none" strike="noStrike" kern="1200" cap="none" spc="-20" normalizeH="0" baseline="0" noProof="0">
                <a:ln>
                  <a:noFill/>
                </a:ln>
                <a:solidFill>
                  <a:prstClr val="white"/>
                </a:solidFill>
                <a:effectLst/>
                <a:uLnTx/>
                <a:uFillTx/>
                <a:latin typeface="Calibri" panose="020F0502020204030204"/>
                <a:ea typeface="+mn-ea"/>
                <a:cs typeface="+mn-cs"/>
              </a:rPr>
              <a:t>$12 million reserved for new vendors in Year 1</a:t>
            </a:r>
            <a:endParaRPr kumimoji="0" lang="en-US" sz="1800" b="0" i="0" u="none" strike="noStrike" kern="1200" cap="none" spc="-20" normalizeH="0" baseline="0" noProof="0">
              <a:ln>
                <a:noFill/>
              </a:ln>
              <a:solidFill>
                <a:prstClr val="white"/>
              </a:solidFill>
              <a:effectLst/>
              <a:uLnTx/>
              <a:uFillTx/>
              <a:latin typeface="Calibri" panose="020F0502020204030204"/>
              <a:ea typeface="Calibri"/>
              <a:cs typeface="Calibri"/>
            </a:endParaRPr>
          </a:p>
          <a:p>
            <a:pPr marL="698500" marR="0" lvl="1"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241300" algn="l"/>
              </a:tabLst>
              <a:defRPr/>
            </a:pPr>
            <a:r>
              <a:rPr kumimoji="0" lang="en-US" sz="1800" b="0" i="0" u="none" strike="noStrike" kern="1200" cap="none" spc="-20" normalizeH="0" baseline="0" noProof="0">
                <a:ln>
                  <a:noFill/>
                </a:ln>
                <a:solidFill>
                  <a:prstClr val="white"/>
                </a:solidFill>
                <a:effectLst/>
                <a:uLnTx/>
                <a:uFillTx/>
                <a:latin typeface="Calibri" panose="020F0502020204030204"/>
                <a:ea typeface="+mn-ea"/>
                <a:cs typeface="+mn-cs"/>
              </a:rPr>
              <a:t>First, Supported Employment Extended allocated up to 2 units</a:t>
            </a:r>
            <a:endParaRPr kumimoji="0" lang="en-US" sz="1800" b="0" i="0" u="none" strike="noStrike" kern="1200" cap="none" spc="-20" normalizeH="0" baseline="0" noProof="0">
              <a:ln>
                <a:noFill/>
              </a:ln>
              <a:solidFill>
                <a:prstClr val="white"/>
              </a:solidFill>
              <a:effectLst/>
              <a:uLnTx/>
              <a:uFillTx/>
              <a:latin typeface="Calibri" panose="020F0502020204030204"/>
              <a:ea typeface="Calibri"/>
              <a:cs typeface="Calibri"/>
            </a:endParaRPr>
          </a:p>
          <a:p>
            <a:pPr marL="698500" marR="0" lvl="1"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241300" algn="l"/>
              </a:tabLst>
              <a:defRPr/>
            </a:pPr>
            <a:r>
              <a:rPr kumimoji="0" lang="en-US" sz="1800" b="0" i="0" u="none" strike="noStrike" kern="1200" cap="none" spc="-20" normalizeH="0" baseline="0" noProof="0">
                <a:ln>
                  <a:noFill/>
                </a:ln>
                <a:solidFill>
                  <a:prstClr val="white"/>
                </a:solidFill>
                <a:effectLst/>
                <a:uLnTx/>
                <a:uFillTx/>
                <a:latin typeface="Calibri" panose="020F0502020204030204"/>
                <a:ea typeface="+mn-ea"/>
                <a:cs typeface="+mn-cs"/>
              </a:rPr>
              <a:t>Remaining amount divided into service categories:</a:t>
            </a:r>
            <a:endParaRPr kumimoji="0" lang="en-US" sz="1800" b="0" i="0" u="none" strike="noStrike" kern="1200" cap="none" spc="-20" normalizeH="0" baseline="0" noProof="0">
              <a:ln>
                <a:noFill/>
              </a:ln>
              <a:solidFill>
                <a:prstClr val="white"/>
              </a:solidFill>
              <a:effectLst/>
              <a:uLnTx/>
              <a:uFillTx/>
              <a:latin typeface="Calibri" panose="020F0502020204030204"/>
              <a:ea typeface="Calibri"/>
              <a:cs typeface="Calibri"/>
            </a:endParaRPr>
          </a:p>
          <a:p>
            <a:pPr marL="1155700" marR="0" lvl="2"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241300" algn="l"/>
              </a:tabLst>
              <a:defRPr/>
            </a:pPr>
            <a:r>
              <a:rPr kumimoji="0" lang="en-US" sz="1800" b="0" i="0" u="none" strike="noStrike" kern="1200" cap="none" spc="-20" normalizeH="0" baseline="0" noProof="0">
                <a:ln>
                  <a:noFill/>
                </a:ln>
                <a:solidFill>
                  <a:prstClr val="white"/>
                </a:solidFill>
                <a:effectLst/>
                <a:uLnTx/>
                <a:uFillTx/>
                <a:latin typeface="Calibri" panose="020F0502020204030204"/>
                <a:ea typeface="+mn-ea"/>
                <a:cs typeface="+mn-cs"/>
              </a:rPr>
              <a:t>30% Potentially Eligible</a:t>
            </a:r>
            <a:endParaRPr kumimoji="0" lang="en-US" sz="1800" b="0" i="0" u="none" strike="noStrike" kern="1200" cap="none" spc="-20" normalizeH="0" baseline="0" noProof="0">
              <a:ln>
                <a:noFill/>
              </a:ln>
              <a:solidFill>
                <a:prstClr val="white"/>
              </a:solidFill>
              <a:effectLst/>
              <a:uLnTx/>
              <a:uFillTx/>
              <a:latin typeface="Calibri" panose="020F0502020204030204"/>
              <a:ea typeface="Calibri"/>
              <a:cs typeface="Calibri"/>
            </a:endParaRPr>
          </a:p>
          <a:p>
            <a:pPr marL="1155700" marR="0" lvl="2"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241300" algn="l"/>
              </a:tabLst>
              <a:defRPr/>
            </a:pPr>
            <a:r>
              <a:rPr kumimoji="0" lang="en-US" sz="1800" b="0" i="0" u="none" strike="noStrike" kern="1200" cap="none" spc="-20" normalizeH="0" baseline="0" noProof="0">
                <a:ln>
                  <a:noFill/>
                </a:ln>
                <a:solidFill>
                  <a:prstClr val="white"/>
                </a:solidFill>
                <a:effectLst/>
                <a:uLnTx/>
                <a:uFillTx/>
                <a:latin typeface="Calibri" panose="020F0502020204030204"/>
                <a:ea typeface="+mn-ea"/>
                <a:cs typeface="+mn-cs"/>
              </a:rPr>
              <a:t>50% Core Rehabilitation Services</a:t>
            </a:r>
            <a:endParaRPr kumimoji="0" lang="en-US" sz="1800" b="0" i="0" u="none" strike="noStrike" kern="1200" cap="none" spc="-20" normalizeH="0" baseline="0" noProof="0">
              <a:ln>
                <a:noFill/>
              </a:ln>
              <a:solidFill>
                <a:prstClr val="white"/>
              </a:solidFill>
              <a:effectLst/>
              <a:uLnTx/>
              <a:uFillTx/>
              <a:latin typeface="Calibri" panose="020F0502020204030204"/>
              <a:ea typeface="Calibri"/>
              <a:cs typeface="Calibri"/>
            </a:endParaRPr>
          </a:p>
          <a:p>
            <a:pPr marL="1155700" marR="0" lvl="2"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241300" algn="l"/>
              </a:tabLst>
              <a:defRPr/>
            </a:pPr>
            <a:r>
              <a:rPr kumimoji="0" lang="en-US" sz="1800" b="0" i="0" u="none" strike="noStrike" kern="1200" cap="none" spc="-20" normalizeH="0" baseline="0" noProof="0">
                <a:ln>
                  <a:noFill/>
                </a:ln>
                <a:solidFill>
                  <a:prstClr val="white"/>
                </a:solidFill>
                <a:effectLst/>
                <a:uLnTx/>
                <a:uFillTx/>
                <a:latin typeface="Calibri" panose="020F0502020204030204"/>
                <a:ea typeface="+mn-ea"/>
                <a:cs typeface="+mn-cs"/>
              </a:rPr>
              <a:t>20% Supported Employment Intensive</a:t>
            </a:r>
            <a:endParaRPr kumimoji="0" lang="en-US" sz="1800" b="0" i="0" u="none" strike="noStrike" kern="1200" cap="none" spc="-20" normalizeH="0" baseline="0" noProof="0">
              <a:ln>
                <a:noFill/>
              </a:ln>
              <a:solidFill>
                <a:prstClr val="white"/>
              </a:solidFill>
              <a:effectLst/>
              <a:uLnTx/>
              <a:uFillTx/>
              <a:latin typeface="Calibri" panose="020F0502020204030204"/>
              <a:ea typeface="Calibri"/>
              <a:cs typeface="Calibri"/>
            </a:endParaRPr>
          </a:p>
          <a:p>
            <a:pPr marL="698500" marR="0" lvl="1"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241300" algn="l"/>
              </a:tabLst>
              <a:defRPr/>
            </a:pPr>
            <a:r>
              <a:rPr kumimoji="0" lang="en-US" sz="1800" b="0" i="0" u="none" strike="noStrike" kern="1200" cap="none" spc="-20" normalizeH="0" baseline="0" noProof="0">
                <a:ln>
                  <a:noFill/>
                </a:ln>
                <a:solidFill>
                  <a:prstClr val="white"/>
                </a:solidFill>
                <a:effectLst/>
                <a:uLnTx/>
                <a:uFillTx/>
                <a:latin typeface="Calibri" panose="020F0502020204030204"/>
                <a:ea typeface="+mn-ea"/>
                <a:cs typeface="+mn-cs"/>
              </a:rPr>
              <a:t>Then, funding allocated in equal amounts to new vendors that pass for services in that category up to a maximum of $100,000 (limited by vendor's stated capacity)</a:t>
            </a:r>
            <a:endParaRPr kumimoji="0" lang="en-US" sz="1800" b="0" i="0" u="none" strike="noStrike" kern="1200" cap="none" spc="-20" normalizeH="0" baseline="0" noProof="0">
              <a:ln>
                <a:noFill/>
              </a:ln>
              <a:solidFill>
                <a:prstClr val="white"/>
              </a:solidFill>
              <a:effectLst/>
              <a:uLnTx/>
              <a:uFillTx/>
              <a:latin typeface="Calibri" panose="020F0502020204030204"/>
              <a:ea typeface="Calibri"/>
              <a:cs typeface="Calibri"/>
            </a:endParaRPr>
          </a:p>
          <a:p>
            <a:pPr marL="241300" marR="0" lvl="0" indent="-228600" algn="l" defTabSz="914400" rtl="0" eaLnBrk="1" fontAlgn="auto" latinLnBrk="0" hangingPunct="1">
              <a:lnSpc>
                <a:spcPct val="90000"/>
              </a:lnSpc>
              <a:spcBef>
                <a:spcPts val="0"/>
              </a:spcBef>
              <a:spcAft>
                <a:spcPts val="0"/>
              </a:spcAft>
              <a:buClrTx/>
              <a:buSzTx/>
              <a:buFont typeface="Arial,Sans-Serif" panose="020B0604020202020204" pitchFamily="34" charset="0"/>
              <a:buChar char="•"/>
              <a:tabLst>
                <a:tab pos="241300" algn="l"/>
              </a:tabLst>
              <a:defRPr/>
            </a:pPr>
            <a:r>
              <a:rPr kumimoji="0" lang="en-US" sz="1800" b="0" i="0" u="none" strike="noStrike" kern="1200" cap="none" spc="-20" normalizeH="0" baseline="0" noProof="0">
                <a:ln>
                  <a:noFill/>
                </a:ln>
                <a:solidFill>
                  <a:prstClr val="white"/>
                </a:solidFill>
                <a:effectLst/>
                <a:uLnTx/>
                <a:uFillTx/>
                <a:latin typeface="Calibri" panose="020F0502020204030204"/>
                <a:ea typeface="Calibri"/>
                <a:cs typeface="Calibri"/>
              </a:rPr>
              <a:t>Years 2-5 multiply previous year by 1.03 to account for estimated COLA increases</a:t>
            </a:r>
          </a:p>
        </p:txBody>
      </p:sp>
      <p:pic>
        <p:nvPicPr>
          <p:cNvPr id="8" name="Picture 8" descr="Businessmen shaking hands">
            <a:extLst>
              <a:ext uri="{FF2B5EF4-FFF2-40B4-BE49-F238E27FC236}">
                <a16:creationId xmlns:a16="http://schemas.microsoft.com/office/drawing/2014/main" id="{D20BAB14-D0A0-D08B-D554-9C7D7BCD817C}"/>
              </a:ext>
            </a:extLst>
          </p:cNvPr>
          <p:cNvPicPr>
            <a:picLocks noChangeAspect="1"/>
          </p:cNvPicPr>
          <p:nvPr/>
        </p:nvPicPr>
        <p:blipFill>
          <a:blip r:embed="rId6"/>
          <a:stretch>
            <a:fillRect/>
          </a:stretch>
        </p:blipFill>
        <p:spPr>
          <a:xfrm>
            <a:off x="9076823" y="2320394"/>
            <a:ext cx="2820337" cy="1906141"/>
          </a:xfrm>
          <a:prstGeom prst="rect">
            <a:avLst/>
          </a:prstGeom>
        </p:spPr>
      </p:pic>
      <p:pic>
        <p:nvPicPr>
          <p:cNvPr id="6" name="Slide43" descr="slide 43 audio">
            <a:hlinkClick r:id="" action="ppaction://media"/>
            <a:extLst>
              <a:ext uri="{FF2B5EF4-FFF2-40B4-BE49-F238E27FC236}">
                <a16:creationId xmlns:a16="http://schemas.microsoft.com/office/drawing/2014/main" id="{BDA9E727-2E93-3EB4-8E09-C8314C2800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82191" y="855398"/>
            <a:ext cx="609600" cy="609600"/>
          </a:xfrm>
          <a:prstGeom prst="rect">
            <a:avLst/>
          </a:prstGeom>
        </p:spPr>
      </p:pic>
    </p:spTree>
    <p:extLst>
      <p:ext uri="{BB962C8B-B14F-4D97-AF65-F5344CB8AC3E}">
        <p14:creationId xmlns:p14="http://schemas.microsoft.com/office/powerpoint/2010/main" val="276105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9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45D0B9-71AB-A617-4701-B86DEC99C89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cs typeface="Calibri Light"/>
              </a:rPr>
              <a:t>Introduction to changes in case services</a:t>
            </a:r>
            <a:endParaRPr lang="en-US"/>
          </a:p>
        </p:txBody>
      </p:sp>
      <p:pic>
        <p:nvPicPr>
          <p:cNvPr id="6" name="Picture 5" descr="ACCES-VR logo. ACCES is written in blue with a purple arrow crossing the A, Vocational Rehabilitation written in purple.">
            <a:extLst>
              <a:ext uri="{FF2B5EF4-FFF2-40B4-BE49-F238E27FC236}">
                <a16:creationId xmlns:a16="http://schemas.microsoft.com/office/drawing/2014/main" id="{A7A7EEFF-6288-238B-FA94-2FD8ED186434}"/>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9440" y="385367"/>
            <a:ext cx="6133117" cy="2836567"/>
          </a:xfrm>
          <a:prstGeom prst="rect">
            <a:avLst/>
          </a:prstGeom>
        </p:spPr>
      </p:pic>
      <p:pic>
        <p:nvPicPr>
          <p:cNvPr id="7" name="Picture 2" descr="A picture of a coffee and a small chalkboard, the chalkboard says change is coming!">
            <a:extLst>
              <a:ext uri="{FF2B5EF4-FFF2-40B4-BE49-F238E27FC236}">
                <a16:creationId xmlns:a16="http://schemas.microsoft.com/office/drawing/2014/main" id="{3B25FA1E-E7CD-3B97-FAD1-BC33537B7E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845869" y="3391699"/>
            <a:ext cx="6438808" cy="2524616"/>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26" descr="slide 26 audio">
            <a:hlinkClick r:id="" action="ppaction://media"/>
            <a:extLst>
              <a:ext uri="{FF2B5EF4-FFF2-40B4-BE49-F238E27FC236}">
                <a16:creationId xmlns:a16="http://schemas.microsoft.com/office/drawing/2014/main" id="{7208F7A8-22C8-CA80-CCF0-5EAE575543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296" y="431800"/>
            <a:ext cx="609600" cy="609600"/>
          </a:xfrm>
          <a:prstGeom prst="rect">
            <a:avLst/>
          </a:prstGeom>
        </p:spPr>
      </p:pic>
    </p:spTree>
    <p:extLst>
      <p:ext uri="{BB962C8B-B14F-4D97-AF65-F5344CB8AC3E}">
        <p14:creationId xmlns:p14="http://schemas.microsoft.com/office/powerpoint/2010/main" val="166516068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2" name="Title 1">
            <a:extLst>
              <a:ext uri="{FF2B5EF4-FFF2-40B4-BE49-F238E27FC236}">
                <a16:creationId xmlns:a16="http://schemas.microsoft.com/office/drawing/2014/main" id="{930E71E0-6B9D-D0DD-2162-E3EC72CA9A9A}"/>
              </a:ext>
            </a:extLst>
          </p:cNvPr>
          <p:cNvSpPr>
            <a:spLocks noGrp="1"/>
          </p:cNvSpPr>
          <p:nvPr>
            <p:ph type="title"/>
          </p:nvPr>
        </p:nvSpPr>
        <p:spPr>
          <a:xfrm>
            <a:off x="636917" y="1587200"/>
            <a:ext cx="10515600" cy="1325563"/>
          </a:xfrm>
        </p:spPr>
        <p:txBody>
          <a:bodyPr/>
          <a:lstStyle/>
          <a:p>
            <a:r>
              <a:rPr lang="en-US" sz="2800">
                <a:solidFill>
                  <a:schemeClr val="bg1"/>
                </a:solidFill>
                <a:latin typeface="Calibri"/>
                <a:cs typeface="Calibri"/>
              </a:rPr>
              <a:t>Process for Amending</a:t>
            </a:r>
            <a:endParaRPr lang="en-US"/>
          </a:p>
        </p:txBody>
      </p:sp>
      <p:sp>
        <p:nvSpPr>
          <p:cNvPr id="7" name="TextBox 6">
            <a:extLst>
              <a:ext uri="{FF2B5EF4-FFF2-40B4-BE49-F238E27FC236}">
                <a16:creationId xmlns:a16="http://schemas.microsoft.com/office/drawing/2014/main" id="{01115E3D-F0C7-2879-70EE-9E517C1B1BF0}"/>
              </a:ext>
            </a:extLst>
          </p:cNvPr>
          <p:cNvSpPr txBox="1"/>
          <p:nvPr/>
        </p:nvSpPr>
        <p:spPr>
          <a:xfrm>
            <a:off x="374962" y="2511094"/>
            <a:ext cx="9833548" cy="391992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742950" marR="0" lvl="1"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Utilization for all vendors will be reviewed following the reconciliation of year two</a:t>
            </a:r>
            <a:endPar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1200150" marR="0" lvl="2"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Decreases will be based on utilization below 33% of the total contract value</a:t>
            </a:r>
            <a:endPar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1657350" marR="0" lvl="3"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Estimated contract value will be reduced by:</a:t>
            </a:r>
            <a:endPar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2114550" marR="0" lvl="4"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Actual expenditures – (5yr contract value x 33%)</a:t>
            </a:r>
            <a:endPar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1200150" marR="0" lvl="2"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Increases will be based on participant need, as determined by DO, and vendor performance</a:t>
            </a:r>
            <a:endPar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742950" marR="0" lvl="1"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When a change to the contract value is recommended by DO and approved by Central Office</a:t>
            </a:r>
            <a:endPar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1200150" marR="0" lvl="2"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Revised Estimated CRS Contract Value Letter sent to vendor for agreement and signature</a:t>
            </a:r>
            <a:endPar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1200150" marR="0" lvl="2"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SED submits request to OSC for approval</a:t>
            </a:r>
            <a:endPar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1200150" marR="0" lvl="2"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If approved, SED notifies vendor that their budget has been increased</a:t>
            </a:r>
            <a:endPar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pic>
        <p:nvPicPr>
          <p:cNvPr id="6" name="Picture 8" descr="Contract Amendment - Free of Charge Creative Commons Handwriting image">
            <a:extLst>
              <a:ext uri="{FF2B5EF4-FFF2-40B4-BE49-F238E27FC236}">
                <a16:creationId xmlns:a16="http://schemas.microsoft.com/office/drawing/2014/main" id="{2714C14B-7E04-C69A-B9C2-9E23508804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3801" y="215173"/>
            <a:ext cx="4024702" cy="1364472"/>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45" descr="slide 44 audio">
            <a:hlinkClick r:id="" action="ppaction://media"/>
            <a:extLst>
              <a:ext uri="{FF2B5EF4-FFF2-40B4-BE49-F238E27FC236}">
                <a16:creationId xmlns:a16="http://schemas.microsoft.com/office/drawing/2014/main" id="{960AD2E4-6858-67A7-EB83-968342FD85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2876" y="718403"/>
            <a:ext cx="609600" cy="609600"/>
          </a:xfrm>
          <a:prstGeom prst="rect">
            <a:avLst/>
          </a:prstGeom>
        </p:spPr>
      </p:pic>
    </p:spTree>
    <p:extLst>
      <p:ext uri="{BB962C8B-B14F-4D97-AF65-F5344CB8AC3E}">
        <p14:creationId xmlns:p14="http://schemas.microsoft.com/office/powerpoint/2010/main" val="49757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9" name="Title 1">
            <a:extLst>
              <a:ext uri="{FF2B5EF4-FFF2-40B4-BE49-F238E27FC236}">
                <a16:creationId xmlns:a16="http://schemas.microsoft.com/office/drawing/2014/main" id="{60D64EE8-6F7D-124C-4890-13069276C32C}"/>
              </a:ext>
            </a:extLst>
          </p:cNvPr>
          <p:cNvSpPr>
            <a:spLocks noGrp="1"/>
          </p:cNvSpPr>
          <p:nvPr>
            <p:ph type="title" idx="4294967295"/>
          </p:nvPr>
        </p:nvSpPr>
        <p:spPr>
          <a:xfrm>
            <a:off x="6369973" y="-6892"/>
            <a:ext cx="4475848" cy="24045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mj-lt"/>
                <a:ea typeface="+mj-ea"/>
                <a:cs typeface="+mj-cs"/>
              </a:rPr>
              <a:t>Updates since RFP has been posted</a:t>
            </a:r>
            <a:endParaRPr kumimoji="0" lang="en-US" sz="3600" b="0" i="0" u="none" strike="noStrike" kern="1200" cap="none" spc="0" normalizeH="0" baseline="0" noProof="0">
              <a:ln>
                <a:noFill/>
              </a:ln>
              <a:solidFill>
                <a:schemeClr val="bg1"/>
              </a:solidFill>
              <a:effectLst/>
              <a:highlight>
                <a:srgbClr val="FFFF00"/>
              </a:highlight>
              <a:uLnTx/>
              <a:uFillTx/>
              <a:latin typeface="+mj-lt"/>
              <a:ea typeface="+mj-ea"/>
              <a:cs typeface="+mj-cs"/>
            </a:endParaRPr>
          </a:p>
        </p:txBody>
      </p:sp>
      <p:pic>
        <p:nvPicPr>
          <p:cNvPr id="8" name="Picture 8" descr="This photo says breaking news, important updates. ">
            <a:extLst>
              <a:ext uri="{FF2B5EF4-FFF2-40B4-BE49-F238E27FC236}">
                <a16:creationId xmlns:a16="http://schemas.microsoft.com/office/drawing/2014/main" id="{CD7925C4-24F5-1980-9694-AAEE13AF095B}"/>
              </a:ext>
            </a:extLst>
          </p:cNvPr>
          <p:cNvPicPr>
            <a:picLocks noChangeAspect="1"/>
          </p:cNvPicPr>
          <p:nvPr/>
        </p:nvPicPr>
        <p:blipFill>
          <a:blip r:embed="rId6"/>
          <a:stretch>
            <a:fillRect/>
          </a:stretch>
        </p:blipFill>
        <p:spPr>
          <a:xfrm>
            <a:off x="547058" y="735455"/>
            <a:ext cx="4991100" cy="2773766"/>
          </a:xfrm>
          <a:prstGeom prst="rect">
            <a:avLst/>
          </a:prstGeom>
        </p:spPr>
      </p:pic>
      <p:pic>
        <p:nvPicPr>
          <p:cNvPr id="2" name="Recorded Sound" descr="Audio Slide 45">
            <a:hlinkClick r:id="" action="ppaction://media"/>
            <a:extLst>
              <a:ext uri="{FF2B5EF4-FFF2-40B4-BE49-F238E27FC236}">
                <a16:creationId xmlns:a16="http://schemas.microsoft.com/office/drawing/2014/main" id="{E6C85573-6273-027C-4583-4710318DBB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45913" y="5669019"/>
            <a:ext cx="609600" cy="609600"/>
          </a:xfrm>
          <a:prstGeom prst="rect">
            <a:avLst/>
          </a:prstGeom>
        </p:spPr>
      </p:pic>
    </p:spTree>
    <p:extLst>
      <p:ext uri="{BB962C8B-B14F-4D97-AF65-F5344CB8AC3E}">
        <p14:creationId xmlns:p14="http://schemas.microsoft.com/office/powerpoint/2010/main" val="310873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8" name="Title 1">
            <a:extLst>
              <a:ext uri="{FF2B5EF4-FFF2-40B4-BE49-F238E27FC236}">
                <a16:creationId xmlns:a16="http://schemas.microsoft.com/office/drawing/2014/main" id="{3432DE81-68A1-59BC-F4DE-3BE724E95CB1}"/>
              </a:ext>
            </a:extLst>
          </p:cNvPr>
          <p:cNvSpPr>
            <a:spLocks noGrp="1"/>
          </p:cNvSpPr>
          <p:nvPr>
            <p:ph type="title"/>
          </p:nvPr>
        </p:nvSpPr>
        <p:spPr>
          <a:xfrm>
            <a:off x="455521" y="366792"/>
            <a:ext cx="5828357" cy="1079509"/>
          </a:xfrm>
        </p:spPr>
        <p:txBody>
          <a:bodyPr>
            <a:normAutofit/>
          </a:bodyPr>
          <a:lstStyle/>
          <a:p>
            <a:r>
              <a:rPr lang="en-US" sz="3600" u="sng">
                <a:solidFill>
                  <a:schemeClr val="bg1"/>
                </a:solidFill>
              </a:rPr>
              <a:t>Questions</a:t>
            </a:r>
          </a:p>
        </p:txBody>
      </p:sp>
      <p:sp>
        <p:nvSpPr>
          <p:cNvPr id="7" name="Content Placeholder 2">
            <a:extLst>
              <a:ext uri="{FF2B5EF4-FFF2-40B4-BE49-F238E27FC236}">
                <a16:creationId xmlns:a16="http://schemas.microsoft.com/office/drawing/2014/main" id="{D9E894B4-072F-0D71-3D18-9D313624DD23}"/>
              </a:ext>
            </a:extLst>
          </p:cNvPr>
          <p:cNvSpPr>
            <a:spLocks noGrp="1"/>
          </p:cNvSpPr>
          <p:nvPr>
            <p:ph idx="1"/>
          </p:nvPr>
        </p:nvSpPr>
        <p:spPr>
          <a:xfrm>
            <a:off x="449205" y="1414184"/>
            <a:ext cx="7206975" cy="3982389"/>
          </a:xfrm>
        </p:spPr>
        <p:txBody>
          <a:bodyPr anchor="t">
            <a:normAutofit/>
          </a:bodyPr>
          <a:lstStyle/>
          <a:p>
            <a:r>
              <a:rPr lang="en-US">
                <a:solidFill>
                  <a:schemeClr val="bg1"/>
                </a:solidFill>
              </a:rPr>
              <a:t>Questions regarding the CRS 2024 RFP must be submitted by email to </a:t>
            </a:r>
            <a:r>
              <a:rPr lang="en-US">
                <a:solidFill>
                  <a:schemeClr val="bg1"/>
                </a:solidFill>
                <a:hlinkClick r:id="rId6">
                  <a:extLst>
                    <a:ext uri="{A12FA001-AC4F-418D-AE19-62706E023703}">
                      <ahyp:hlinkClr xmlns:ahyp="http://schemas.microsoft.com/office/drawing/2018/hyperlinkcolor" val="tx"/>
                    </a:ext>
                  </a:extLst>
                </a:hlinkClick>
              </a:rPr>
              <a:t>CRS2024@nysed.gov</a:t>
            </a:r>
            <a:r>
              <a:rPr lang="en-US">
                <a:solidFill>
                  <a:schemeClr val="bg1"/>
                </a:solidFill>
              </a:rPr>
              <a:t> by close of business Friday, June 16th.</a:t>
            </a:r>
            <a:endParaRPr lang="en-US">
              <a:solidFill>
                <a:schemeClr val="bg1"/>
              </a:solidFill>
              <a:ea typeface="Calibri"/>
              <a:cs typeface="Calibri"/>
            </a:endParaRPr>
          </a:p>
          <a:p>
            <a:r>
              <a:rPr lang="en-US">
                <a:solidFill>
                  <a:schemeClr val="bg1"/>
                </a:solidFill>
              </a:rPr>
              <a:t>Questions should be identified in the subject line as "Program" or "Fiscal."</a:t>
            </a:r>
            <a:endParaRPr lang="en-US">
              <a:solidFill>
                <a:schemeClr val="bg1"/>
              </a:solidFill>
              <a:ea typeface="Calibri"/>
              <a:cs typeface="Calibri"/>
            </a:endParaRPr>
          </a:p>
          <a:p>
            <a:r>
              <a:rPr lang="en-US">
                <a:solidFill>
                  <a:schemeClr val="bg1"/>
                </a:solidFill>
              </a:rPr>
              <a:t>A </a:t>
            </a:r>
            <a:r>
              <a:rPr lang="en-US" b="1">
                <a:solidFill>
                  <a:schemeClr val="bg1"/>
                </a:solidFill>
              </a:rPr>
              <a:t>Questions and Answers Summary</a:t>
            </a:r>
            <a:r>
              <a:rPr lang="en-US">
                <a:solidFill>
                  <a:schemeClr val="bg1"/>
                </a:solidFill>
              </a:rPr>
              <a:t> will be posted by Friday, June 30</a:t>
            </a:r>
            <a:r>
              <a:rPr lang="en-US" baseline="30000">
                <a:solidFill>
                  <a:schemeClr val="bg1"/>
                </a:solidFill>
              </a:rPr>
              <a:t>th</a:t>
            </a:r>
            <a:r>
              <a:rPr lang="en-US">
                <a:solidFill>
                  <a:schemeClr val="bg1"/>
                </a:solidFill>
              </a:rPr>
              <a:t> to: </a:t>
            </a:r>
            <a:endParaRPr lang="en-US">
              <a:solidFill>
                <a:schemeClr val="bg1"/>
              </a:solidFill>
              <a:ea typeface="Calibri"/>
              <a:cs typeface="Calibri"/>
              <a:hlinkClick r:id="rId7">
                <a:extLst>
                  <a:ext uri="{A12FA001-AC4F-418D-AE19-62706E023703}">
                    <ahyp:hlinkClr xmlns:ahyp="http://schemas.microsoft.com/office/drawing/2018/hyperlinkcolor" val="tx"/>
                  </a:ext>
                </a:extLst>
              </a:hlinkClick>
            </a:endParaRPr>
          </a:p>
          <a:p>
            <a:pPr algn="ctr">
              <a:buNone/>
            </a:pPr>
            <a:r>
              <a:rPr lang="en-US">
                <a:solidFill>
                  <a:schemeClr val="bg1"/>
                </a:solidFill>
                <a:hlinkClick r:id="rId7">
                  <a:extLst>
                    <a:ext uri="{A12FA001-AC4F-418D-AE19-62706E023703}">
                      <ahyp:hlinkClr xmlns:ahyp="http://schemas.microsoft.com/office/drawing/2018/hyperlinkcolor" val="tx"/>
                    </a:ext>
                  </a:extLst>
                </a:hlinkClick>
              </a:rPr>
              <a:t>www.access.nysed.gov/procurement</a:t>
            </a:r>
            <a:r>
              <a:rPr lang="en-US">
                <a:solidFill>
                  <a:schemeClr val="bg1"/>
                </a:solidFill>
              </a:rPr>
              <a:t> </a:t>
            </a:r>
            <a:endParaRPr lang="en-US">
              <a:solidFill>
                <a:schemeClr val="bg1"/>
              </a:solidFill>
              <a:cs typeface="Calibri"/>
            </a:endParaRPr>
          </a:p>
        </p:txBody>
      </p:sp>
      <p:pic>
        <p:nvPicPr>
          <p:cNvPr id="6" name="Picture 5" descr="paper cut outs shaped like heads, the heads have question marks on them, one head has a lightbulb on it. ">
            <a:extLst>
              <a:ext uri="{FF2B5EF4-FFF2-40B4-BE49-F238E27FC236}">
                <a16:creationId xmlns:a16="http://schemas.microsoft.com/office/drawing/2014/main" id="{B4DFC770-3131-8EF7-25D9-9A09302341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3616" y="1602531"/>
            <a:ext cx="3729848" cy="2482261"/>
          </a:xfrm>
          <a:prstGeom prst="rect">
            <a:avLst/>
          </a:prstGeom>
        </p:spPr>
      </p:pic>
      <p:pic>
        <p:nvPicPr>
          <p:cNvPr id="11" name="Slide 46" descr="slide 46 audio">
            <a:hlinkClick r:id="" action="ppaction://media"/>
            <a:extLst>
              <a:ext uri="{FF2B5EF4-FFF2-40B4-BE49-F238E27FC236}">
                <a16:creationId xmlns:a16="http://schemas.microsoft.com/office/drawing/2014/main" id="{494BDFDC-6D86-C839-1FAE-A8CA14F437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88540" y="482526"/>
            <a:ext cx="609600" cy="609600"/>
          </a:xfrm>
          <a:prstGeom prst="rect">
            <a:avLst/>
          </a:prstGeom>
        </p:spPr>
      </p:pic>
    </p:spTree>
    <p:extLst>
      <p:ext uri="{BB962C8B-B14F-4D97-AF65-F5344CB8AC3E}">
        <p14:creationId xmlns:p14="http://schemas.microsoft.com/office/powerpoint/2010/main" val="115977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9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BB09E0-21FC-FE5D-3B00-6AB764D0020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cs typeface="Calibri Light"/>
              </a:rPr>
              <a:t>Thank you for attending</a:t>
            </a:r>
            <a:endParaRPr lang="en-US"/>
          </a:p>
        </p:txBody>
      </p:sp>
      <p:pic>
        <p:nvPicPr>
          <p:cNvPr id="8" name="Picture 7" descr="new york state education department logo">
            <a:extLst>
              <a:ext uri="{FF2B5EF4-FFF2-40B4-BE49-F238E27FC236}">
                <a16:creationId xmlns:a16="http://schemas.microsoft.com/office/drawing/2014/main" id="{7EF71362-C049-A6C6-ED6B-4B1BC52693BF}"/>
              </a:ext>
            </a:extLst>
          </p:cNvPr>
          <p:cNvPicPr>
            <a:picLocks noChangeAspect="1"/>
          </p:cNvPicPr>
          <p:nvPr/>
        </p:nvPicPr>
        <p:blipFill>
          <a:blip r:embed="rId5"/>
          <a:stretch>
            <a:fillRect/>
          </a:stretch>
        </p:blipFill>
        <p:spPr>
          <a:xfrm>
            <a:off x="1621850" y="871020"/>
            <a:ext cx="1641720" cy="1641720"/>
          </a:xfrm>
          <a:prstGeom prst="rect">
            <a:avLst/>
          </a:prstGeom>
        </p:spPr>
      </p:pic>
      <p:pic>
        <p:nvPicPr>
          <p:cNvPr id="9" name="Picture 8" descr="ACCES-VR logo. ACCES is written in blue with a purple arrow crossing the A, Vocational Rehabilitation written in purple.">
            <a:extLst>
              <a:ext uri="{FF2B5EF4-FFF2-40B4-BE49-F238E27FC236}">
                <a16:creationId xmlns:a16="http://schemas.microsoft.com/office/drawing/2014/main" id="{2096323C-8F92-C6B5-320B-508DE5811216}"/>
              </a:ext>
            </a:extLst>
          </p:cNvPr>
          <p:cNvPicPr>
            <a:picLocks noChangeAspect="1"/>
          </p:cNvPicPr>
          <p:nvPr/>
        </p:nvPicPr>
        <p:blipFill>
          <a:blip r:embed="rId6"/>
          <a:stretch>
            <a:fillRect/>
          </a:stretch>
        </p:blipFill>
        <p:spPr>
          <a:xfrm>
            <a:off x="446849" y="2695392"/>
            <a:ext cx="4141760" cy="1915563"/>
          </a:xfrm>
          <a:custGeom>
            <a:avLst/>
            <a:gdLst/>
            <a:ahLst/>
            <a:cxnLst/>
            <a:rect l="l" t="t" r="r" b="b"/>
            <a:pathLst>
              <a:path w="4141760" h="4377846">
                <a:moveTo>
                  <a:pt x="0" y="0"/>
                </a:moveTo>
                <a:lnTo>
                  <a:pt x="4141760" y="0"/>
                </a:lnTo>
                <a:lnTo>
                  <a:pt x="4141760" y="4377846"/>
                </a:lnTo>
                <a:lnTo>
                  <a:pt x="0" y="4377846"/>
                </a:lnTo>
                <a:close/>
              </a:path>
            </a:pathLst>
          </a:custGeom>
        </p:spPr>
      </p:pic>
      <p:pic>
        <p:nvPicPr>
          <p:cNvPr id="7" name="Picture 2" descr="a text graphic that says thank you in cursive">
            <a:extLst>
              <a:ext uri="{FF2B5EF4-FFF2-40B4-BE49-F238E27FC236}">
                <a16:creationId xmlns:a16="http://schemas.microsoft.com/office/drawing/2014/main" id="{87C83F9C-C3C0-37C3-0F11-45EA8CD1F4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739424" y="701639"/>
            <a:ext cx="3901699" cy="2596403"/>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74B84E8-958D-71F6-4367-66C5570EFBC1}"/>
              </a:ext>
            </a:extLst>
          </p:cNvPr>
          <p:cNvSpPr txBox="1"/>
          <p:nvPr/>
        </p:nvSpPr>
        <p:spPr>
          <a:xfrm>
            <a:off x="6095999" y="3784080"/>
            <a:ext cx="5188550" cy="661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Arial"/>
              </a:rPr>
              <a:t>“When you help someone, you help everyone.”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Arial"/>
                <a:ea typeface="+mn-ea"/>
                <a:cs typeface="Arial"/>
              </a:rPr>
              <a:t>-May Parker</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4" name="Slide 47" descr="slide 47 audio">
            <a:hlinkClick r:id="" action="ppaction://media"/>
            <a:extLst>
              <a:ext uri="{FF2B5EF4-FFF2-40B4-BE49-F238E27FC236}">
                <a16:creationId xmlns:a16="http://schemas.microsoft.com/office/drawing/2014/main" id="{F399A850-A808-B90F-6AEA-E02B6F668C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83526" y="6086854"/>
            <a:ext cx="609600" cy="609600"/>
          </a:xfrm>
          <a:prstGeom prst="rect">
            <a:avLst/>
          </a:prstGeom>
        </p:spPr>
      </p:pic>
    </p:spTree>
    <p:extLst>
      <p:ext uri="{BB962C8B-B14F-4D97-AF65-F5344CB8AC3E}">
        <p14:creationId xmlns:p14="http://schemas.microsoft.com/office/powerpoint/2010/main" val="230281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Title 1">
            <a:extLst>
              <a:ext uri="{FF2B5EF4-FFF2-40B4-BE49-F238E27FC236}">
                <a16:creationId xmlns:a16="http://schemas.microsoft.com/office/drawing/2014/main" id="{4762F6C1-B44B-4196-065A-2CF138E44F4B}"/>
              </a:ext>
            </a:extLst>
          </p:cNvPr>
          <p:cNvSpPr>
            <a:spLocks noGrp="1"/>
          </p:cNvSpPr>
          <p:nvPr>
            <p:ph type="title"/>
          </p:nvPr>
        </p:nvSpPr>
        <p:spPr>
          <a:xfrm>
            <a:off x="558437" y="1102995"/>
            <a:ext cx="6467860" cy="1329775"/>
          </a:xfrm>
        </p:spPr>
        <p:txBody>
          <a:bodyPr vert="horz" lIns="91440" tIns="45720" rIns="91440" bIns="45720" rtlCol="0" anchor="b">
            <a:noAutofit/>
          </a:bodyPr>
          <a:lstStyle/>
          <a:p>
            <a:pPr algn="ctr"/>
            <a:r>
              <a:rPr lang="en-US" sz="3600">
                <a:solidFill>
                  <a:schemeClr val="bg1"/>
                </a:solidFill>
              </a:rPr>
              <a:t>Pre-employment Transition Services (Pre-ETs) </a:t>
            </a:r>
            <a:br>
              <a:rPr lang="en-US" sz="3600"/>
            </a:br>
            <a:r>
              <a:rPr lang="en-US" sz="3600">
                <a:solidFill>
                  <a:schemeClr val="bg1"/>
                </a:solidFill>
              </a:rPr>
              <a:t>Attachment 1A</a:t>
            </a:r>
          </a:p>
        </p:txBody>
      </p:sp>
      <p:sp>
        <p:nvSpPr>
          <p:cNvPr id="7" name="Content Placeholder 2">
            <a:extLst>
              <a:ext uri="{FF2B5EF4-FFF2-40B4-BE49-F238E27FC236}">
                <a16:creationId xmlns:a16="http://schemas.microsoft.com/office/drawing/2014/main" id="{EC78229D-FD10-68AB-DF32-CE0B480398B9}"/>
              </a:ext>
            </a:extLst>
          </p:cNvPr>
          <p:cNvSpPr>
            <a:spLocks noGrp="1"/>
          </p:cNvSpPr>
          <p:nvPr>
            <p:ph idx="1"/>
          </p:nvPr>
        </p:nvSpPr>
        <p:spPr>
          <a:xfrm>
            <a:off x="908876" y="2743677"/>
            <a:ext cx="6586756" cy="3738613"/>
          </a:xfrm>
        </p:spPr>
        <p:txBody>
          <a:bodyPr anchor="t">
            <a:normAutofit/>
          </a:bodyPr>
          <a:lstStyle/>
          <a:p>
            <a:r>
              <a:rPr lang="en-US">
                <a:solidFill>
                  <a:schemeClr val="bg1"/>
                </a:solidFill>
              </a:rPr>
              <a:t>Potentially Eligible Pre-ETS will be included in this RFP.</a:t>
            </a:r>
            <a:endParaRPr lang="en-US">
              <a:solidFill>
                <a:schemeClr val="bg1"/>
              </a:solidFill>
              <a:ea typeface="Calibri"/>
              <a:cs typeface="Calibri"/>
            </a:endParaRPr>
          </a:p>
          <a:p>
            <a:r>
              <a:rPr lang="en-US">
                <a:solidFill>
                  <a:schemeClr val="bg1"/>
                </a:solidFill>
              </a:rPr>
              <a:t>Rates for all services have substantially increased.</a:t>
            </a:r>
            <a:endParaRPr lang="en-US">
              <a:solidFill>
                <a:schemeClr val="bg1"/>
              </a:solidFill>
              <a:ea typeface="Calibri"/>
              <a:cs typeface="Calibri"/>
            </a:endParaRPr>
          </a:p>
          <a:p>
            <a:r>
              <a:rPr lang="en-US">
                <a:solidFill>
                  <a:schemeClr val="bg1"/>
                </a:solidFill>
              </a:rPr>
              <a:t>Unit of service has been reduced to 30 minutes for the majority of services.</a:t>
            </a:r>
            <a:endParaRPr lang="en-US" sz="3200">
              <a:solidFill>
                <a:schemeClr val="bg1"/>
              </a:solidFill>
              <a:ea typeface="Calibri"/>
              <a:cs typeface="Calibri"/>
            </a:endParaRPr>
          </a:p>
        </p:txBody>
      </p:sp>
      <p:pic>
        <p:nvPicPr>
          <p:cNvPr id="8" name="Picture 2" descr="books stacked up to make a staircase, half way up the stair case is a graduation cap, at the top of the stair case is a brief case ">
            <a:extLst>
              <a:ext uri="{FF2B5EF4-FFF2-40B4-BE49-F238E27FC236}">
                <a16:creationId xmlns:a16="http://schemas.microsoft.com/office/drawing/2014/main" id="{AF361D05-15BC-88D2-283A-C32ED89893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6687" y="639484"/>
            <a:ext cx="4578824" cy="2946134"/>
          </a:xfrm>
          <a:prstGeom prst="rect">
            <a:avLst/>
          </a:prstGeom>
          <a:noFill/>
          <a:extLst>
            <a:ext uri="{909E8E84-426E-40DD-AFC4-6F175D3DCCD1}">
              <a14:hiddenFill xmlns:a14="http://schemas.microsoft.com/office/drawing/2010/main">
                <a:solidFill>
                  <a:srgbClr val="FFFFFF"/>
                </a:solidFill>
              </a14:hiddenFill>
            </a:ext>
          </a:extLst>
        </p:spPr>
      </p:pic>
      <p:pic>
        <p:nvPicPr>
          <p:cNvPr id="9" name="Slide 27" descr="slide 27 audio">
            <a:hlinkClick r:id="" action="ppaction://media"/>
            <a:extLst>
              <a:ext uri="{FF2B5EF4-FFF2-40B4-BE49-F238E27FC236}">
                <a16:creationId xmlns:a16="http://schemas.microsoft.com/office/drawing/2014/main" id="{ECE644DC-5715-1479-6805-B81585A4AC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8411" y="1686867"/>
            <a:ext cx="609600" cy="609600"/>
          </a:xfrm>
          <a:prstGeom prst="rect">
            <a:avLst/>
          </a:prstGeom>
        </p:spPr>
      </p:pic>
    </p:spTree>
    <p:extLst>
      <p:ext uri="{BB962C8B-B14F-4D97-AF65-F5344CB8AC3E}">
        <p14:creationId xmlns:p14="http://schemas.microsoft.com/office/powerpoint/2010/main" val="2006162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8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Title 1">
            <a:extLst>
              <a:ext uri="{FF2B5EF4-FFF2-40B4-BE49-F238E27FC236}">
                <a16:creationId xmlns:a16="http://schemas.microsoft.com/office/drawing/2014/main" id="{9A2C20F8-8E63-17C0-782B-C6E7FE0F084F}"/>
              </a:ext>
            </a:extLst>
          </p:cNvPr>
          <p:cNvSpPr>
            <a:spLocks noGrp="1"/>
          </p:cNvSpPr>
          <p:nvPr>
            <p:ph type="title"/>
          </p:nvPr>
        </p:nvSpPr>
        <p:spPr>
          <a:xfrm>
            <a:off x="608277" y="188008"/>
            <a:ext cx="10966766" cy="1454051"/>
          </a:xfrm>
        </p:spPr>
        <p:txBody>
          <a:bodyPr>
            <a:normAutofit/>
          </a:bodyPr>
          <a:lstStyle/>
          <a:p>
            <a:pPr algn="ctr"/>
            <a:r>
              <a:rPr lang="en-US" sz="3600">
                <a:solidFill>
                  <a:schemeClr val="bg1"/>
                </a:solidFill>
              </a:rPr>
              <a:t>Entry Services</a:t>
            </a:r>
            <a:br>
              <a:rPr lang="en-US" sz="3600"/>
            </a:br>
            <a:r>
              <a:rPr lang="en-US" sz="3600">
                <a:solidFill>
                  <a:schemeClr val="bg1"/>
                </a:solidFill>
              </a:rPr>
              <a:t>Attachment 1B</a:t>
            </a:r>
          </a:p>
        </p:txBody>
      </p:sp>
      <p:sp>
        <p:nvSpPr>
          <p:cNvPr id="8" name="Content Placeholder 2">
            <a:extLst>
              <a:ext uri="{FF2B5EF4-FFF2-40B4-BE49-F238E27FC236}">
                <a16:creationId xmlns:a16="http://schemas.microsoft.com/office/drawing/2014/main" id="{0E9B8A2C-7826-2194-F08C-516038CEE77C}"/>
              </a:ext>
            </a:extLst>
          </p:cNvPr>
          <p:cNvSpPr>
            <a:spLocks noGrp="1"/>
          </p:cNvSpPr>
          <p:nvPr>
            <p:ph idx="1"/>
          </p:nvPr>
        </p:nvSpPr>
        <p:spPr>
          <a:xfrm>
            <a:off x="580146" y="1782205"/>
            <a:ext cx="11042953" cy="2201583"/>
          </a:xfrm>
        </p:spPr>
        <p:txBody>
          <a:bodyPr anchor="t">
            <a:normAutofit lnSpcReduction="10000"/>
          </a:bodyPr>
          <a:lstStyle/>
          <a:p>
            <a:pPr marL="0" indent="0">
              <a:lnSpc>
                <a:spcPct val="100000"/>
              </a:lnSpc>
              <a:spcBef>
                <a:spcPts val="0"/>
              </a:spcBef>
              <a:buNone/>
              <a:defRPr/>
            </a:pPr>
            <a:r>
              <a:rPr lang="en-US">
                <a:solidFill>
                  <a:schemeClr val="bg1"/>
                </a:solidFill>
              </a:rPr>
              <a:t>Entry Service </a:t>
            </a:r>
            <a:r>
              <a:rPr lang="en-US" sz="2800">
                <a:solidFill>
                  <a:schemeClr val="bg1"/>
                </a:solidFill>
              </a:rPr>
              <a:t>1: Services to Groups (often referred to as Group Orientation) </a:t>
            </a:r>
            <a:r>
              <a:rPr lang="en-US">
                <a:solidFill>
                  <a:schemeClr val="bg1"/>
                </a:solidFill>
              </a:rPr>
              <a:t>Entry Service 2</a:t>
            </a:r>
            <a:r>
              <a:rPr lang="en-US" sz="2800">
                <a:solidFill>
                  <a:schemeClr val="bg1"/>
                </a:solidFill>
              </a:rPr>
              <a:t>: Services to Individuals</a:t>
            </a:r>
            <a:r>
              <a:rPr lang="en-US">
                <a:solidFill>
                  <a:schemeClr val="bg1"/>
                </a:solidFill>
              </a:rPr>
              <a:t> </a:t>
            </a:r>
            <a:endParaRPr lang="en-US" sz="28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a:solidFill>
                <a:schemeClr val="bg1"/>
              </a:solidFill>
            </a:endParaRPr>
          </a:p>
          <a:p>
            <a:pPr marL="0" indent="0">
              <a:lnSpc>
                <a:spcPct val="100000"/>
              </a:lnSpc>
              <a:spcBef>
                <a:spcPts val="0"/>
              </a:spcBef>
              <a:buNone/>
              <a:defRPr/>
            </a:pPr>
            <a:r>
              <a:rPr lang="en-US">
                <a:solidFill>
                  <a:schemeClr val="bg1"/>
                </a:solidFill>
              </a:rPr>
              <a:t>B</a:t>
            </a:r>
            <a:r>
              <a:rPr lang="en-US" sz="2800">
                <a:solidFill>
                  <a:schemeClr val="bg1"/>
                </a:solidFill>
              </a:rPr>
              <a:t>oth</a:t>
            </a:r>
            <a:r>
              <a:rPr lang="en-US">
                <a:solidFill>
                  <a:schemeClr val="bg1"/>
                </a:solidFill>
              </a:rPr>
              <a:t> services will </a:t>
            </a:r>
            <a:r>
              <a:rPr lang="en-US" sz="2800">
                <a:solidFill>
                  <a:schemeClr val="bg1"/>
                </a:solidFill>
              </a:rPr>
              <a:t>be authorized and vouchered through the Aware Vendor Portal</a:t>
            </a:r>
            <a:r>
              <a:rPr lang="en-US">
                <a:solidFill>
                  <a:schemeClr val="bg1"/>
                </a:solidFill>
              </a:rPr>
              <a:t>.</a:t>
            </a:r>
            <a:endParaRPr lang="en-US">
              <a:solidFill>
                <a:schemeClr val="bg1"/>
              </a:solidFill>
              <a:ea typeface="Calibri"/>
              <a:cs typeface="Calibri"/>
            </a:endParaRPr>
          </a:p>
        </p:txBody>
      </p:sp>
      <p:pic>
        <p:nvPicPr>
          <p:cNvPr id="7" name="Picture 2" descr="New customer street sign concept Stock Photo by ©alexmillos 71727897">
            <a:extLst>
              <a:ext uri="{FF2B5EF4-FFF2-40B4-BE49-F238E27FC236}">
                <a16:creationId xmlns:a16="http://schemas.microsoft.com/office/drawing/2014/main" id="{DC24E505-22FA-4A7E-4303-A909C3C714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2826" y="3758817"/>
            <a:ext cx="6192333" cy="1373737"/>
          </a:xfrm>
          <a:prstGeom prst="rect">
            <a:avLst/>
          </a:prstGeom>
          <a:noFill/>
          <a:extLst>
            <a:ext uri="{909E8E84-426E-40DD-AFC4-6F175D3DCCD1}">
              <a14:hiddenFill xmlns:a14="http://schemas.microsoft.com/office/drawing/2010/main">
                <a:solidFill>
                  <a:srgbClr val="FFFFFF"/>
                </a:solidFill>
              </a14:hiddenFill>
            </a:ext>
          </a:extLst>
        </p:spPr>
      </p:pic>
      <p:pic>
        <p:nvPicPr>
          <p:cNvPr id="9" name="Slide 28" descr="slide 28">
            <a:hlinkClick r:id="" action="ppaction://media"/>
            <a:extLst>
              <a:ext uri="{FF2B5EF4-FFF2-40B4-BE49-F238E27FC236}">
                <a16:creationId xmlns:a16="http://schemas.microsoft.com/office/drawing/2014/main" id="{0F035FC4-B3B3-3E34-F78D-D3A4D245FB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7423" y="526671"/>
            <a:ext cx="609600" cy="609600"/>
          </a:xfrm>
          <a:prstGeom prst="rect">
            <a:avLst/>
          </a:prstGeom>
        </p:spPr>
      </p:pic>
    </p:spTree>
    <p:extLst>
      <p:ext uri="{BB962C8B-B14F-4D97-AF65-F5344CB8AC3E}">
        <p14:creationId xmlns:p14="http://schemas.microsoft.com/office/powerpoint/2010/main" val="1870243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8" name="Title 1">
            <a:extLst>
              <a:ext uri="{FF2B5EF4-FFF2-40B4-BE49-F238E27FC236}">
                <a16:creationId xmlns:a16="http://schemas.microsoft.com/office/drawing/2014/main" id="{CC3DEB7D-2406-A516-AA81-CC45C199118E}"/>
              </a:ext>
            </a:extLst>
          </p:cNvPr>
          <p:cNvSpPr>
            <a:spLocks noGrp="1"/>
          </p:cNvSpPr>
          <p:nvPr>
            <p:ph type="title"/>
          </p:nvPr>
        </p:nvSpPr>
        <p:spPr>
          <a:xfrm>
            <a:off x="3887285" y="994713"/>
            <a:ext cx="4419453" cy="1294424"/>
          </a:xfrm>
        </p:spPr>
        <p:txBody>
          <a:bodyPr anchor="b">
            <a:normAutofit/>
          </a:bodyPr>
          <a:lstStyle/>
          <a:p>
            <a:pPr algn="ctr"/>
            <a:r>
              <a:rPr lang="en-US" sz="3600">
                <a:solidFill>
                  <a:schemeClr val="bg1"/>
                </a:solidFill>
              </a:rPr>
              <a:t>Assessment Services</a:t>
            </a:r>
            <a:br>
              <a:rPr lang="en-US" sz="3600"/>
            </a:br>
            <a:r>
              <a:rPr lang="en-US" sz="3600">
                <a:solidFill>
                  <a:schemeClr val="bg1"/>
                </a:solidFill>
              </a:rPr>
              <a:t>Attachment 1C</a:t>
            </a:r>
          </a:p>
        </p:txBody>
      </p:sp>
      <p:sp>
        <p:nvSpPr>
          <p:cNvPr id="7" name="Content Placeholder 2">
            <a:extLst>
              <a:ext uri="{FF2B5EF4-FFF2-40B4-BE49-F238E27FC236}">
                <a16:creationId xmlns:a16="http://schemas.microsoft.com/office/drawing/2014/main" id="{2A7C016C-A516-6C1E-1F51-3B2056E46FC9}"/>
              </a:ext>
            </a:extLst>
          </p:cNvPr>
          <p:cNvSpPr>
            <a:spLocks noGrp="1"/>
          </p:cNvSpPr>
          <p:nvPr>
            <p:ph idx="1"/>
          </p:nvPr>
        </p:nvSpPr>
        <p:spPr>
          <a:xfrm>
            <a:off x="3887285" y="2396937"/>
            <a:ext cx="4886512" cy="2430864"/>
          </a:xfrm>
        </p:spPr>
        <p:txBody>
          <a:bodyPr anchor="t">
            <a:normAutofit/>
          </a:bodyPr>
          <a:lstStyle/>
          <a:p>
            <a:r>
              <a:rPr lang="en-US">
                <a:solidFill>
                  <a:schemeClr val="bg1"/>
                </a:solidFill>
              </a:rPr>
              <a:t>New service added to this category – Functional Capacities Evaluation, case service code 052x, which has a statewide rate of $850 per each completed evaluation.</a:t>
            </a:r>
          </a:p>
        </p:txBody>
      </p:sp>
      <p:pic>
        <p:nvPicPr>
          <p:cNvPr id="6" name="Picture 2" descr="A street sign with multiple names, advice, help. tips, support, assistance and guidance.">
            <a:extLst>
              <a:ext uri="{FF2B5EF4-FFF2-40B4-BE49-F238E27FC236}">
                <a16:creationId xmlns:a16="http://schemas.microsoft.com/office/drawing/2014/main" id="{498A3A66-AA9C-DE21-B56E-B439D04C17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4" y="1162"/>
            <a:ext cx="3247256" cy="4056876"/>
          </a:xfrm>
          <a:prstGeom prst="rect">
            <a:avLst/>
          </a:prstGeom>
          <a:noFill/>
          <a:extLst>
            <a:ext uri="{909E8E84-426E-40DD-AFC4-6F175D3DCCD1}">
              <a14:hiddenFill xmlns:a14="http://schemas.microsoft.com/office/drawing/2010/main">
                <a:solidFill>
                  <a:srgbClr val="FFFFFF"/>
                </a:solidFill>
              </a14:hiddenFill>
            </a:ext>
          </a:extLst>
        </p:spPr>
      </p:pic>
      <p:pic>
        <p:nvPicPr>
          <p:cNvPr id="9" name="Slide 29" descr="slide 29 audio">
            <a:hlinkClick r:id="" action="ppaction://media"/>
            <a:extLst>
              <a:ext uri="{FF2B5EF4-FFF2-40B4-BE49-F238E27FC236}">
                <a16:creationId xmlns:a16="http://schemas.microsoft.com/office/drawing/2014/main" id="{33AD1B6B-759B-677A-4091-F8844A0190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10143" y="689913"/>
            <a:ext cx="609600" cy="609600"/>
          </a:xfrm>
          <a:prstGeom prst="rect">
            <a:avLst/>
          </a:prstGeom>
        </p:spPr>
      </p:pic>
    </p:spTree>
    <p:extLst>
      <p:ext uri="{BB962C8B-B14F-4D97-AF65-F5344CB8AC3E}">
        <p14:creationId xmlns:p14="http://schemas.microsoft.com/office/powerpoint/2010/main" val="430175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7" name="Title 1">
            <a:extLst>
              <a:ext uri="{FF2B5EF4-FFF2-40B4-BE49-F238E27FC236}">
                <a16:creationId xmlns:a16="http://schemas.microsoft.com/office/drawing/2014/main" id="{84F96536-E872-FAF5-63C8-06DD148DFBF6}"/>
              </a:ext>
            </a:extLst>
          </p:cNvPr>
          <p:cNvSpPr>
            <a:spLocks noGrp="1"/>
          </p:cNvSpPr>
          <p:nvPr>
            <p:ph type="title"/>
          </p:nvPr>
        </p:nvSpPr>
        <p:spPr>
          <a:xfrm>
            <a:off x="3825650" y="260333"/>
            <a:ext cx="4537492" cy="2216983"/>
          </a:xfrm>
        </p:spPr>
        <p:txBody>
          <a:bodyPr vert="horz" lIns="91440" tIns="45720" rIns="91440" bIns="45720" rtlCol="0" anchor="b">
            <a:normAutofit/>
          </a:bodyPr>
          <a:lstStyle/>
          <a:p>
            <a:pPr algn="ctr"/>
            <a:r>
              <a:rPr lang="en-US" sz="3600">
                <a:solidFill>
                  <a:schemeClr val="bg1"/>
                </a:solidFill>
              </a:rPr>
              <a:t>Employment Preparation Services </a:t>
            </a:r>
            <a:br>
              <a:rPr lang="en-US" sz="3600"/>
            </a:br>
            <a:r>
              <a:rPr lang="en-US" sz="3600">
                <a:solidFill>
                  <a:schemeClr val="bg1"/>
                </a:solidFill>
              </a:rPr>
              <a:t>Attachment 1D</a:t>
            </a:r>
          </a:p>
        </p:txBody>
      </p:sp>
      <p:pic>
        <p:nvPicPr>
          <p:cNvPr id="6" name="Picture 2" descr="A person working at a computer">
            <a:extLst>
              <a:ext uri="{FF2B5EF4-FFF2-40B4-BE49-F238E27FC236}">
                <a16:creationId xmlns:a16="http://schemas.microsoft.com/office/drawing/2014/main" id="{7D6CF750-8FF3-57DB-9167-D92E40F4A7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916" y="2550202"/>
            <a:ext cx="4161982" cy="2769610"/>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30" descr="slide 30 audio">
            <a:hlinkClick r:id="" action="ppaction://media"/>
            <a:extLst>
              <a:ext uri="{FF2B5EF4-FFF2-40B4-BE49-F238E27FC236}">
                <a16:creationId xmlns:a16="http://schemas.microsoft.com/office/drawing/2014/main" id="{EFE1DF0F-3BD2-7362-0E50-460A3AEB38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2761" y="406400"/>
            <a:ext cx="609600" cy="609600"/>
          </a:xfrm>
          <a:prstGeom prst="rect">
            <a:avLst/>
          </a:prstGeom>
        </p:spPr>
      </p:pic>
    </p:spTree>
    <p:extLst>
      <p:ext uri="{BB962C8B-B14F-4D97-AF65-F5344CB8AC3E}">
        <p14:creationId xmlns:p14="http://schemas.microsoft.com/office/powerpoint/2010/main" val="360328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8" name="Title 1">
            <a:extLst>
              <a:ext uri="{FF2B5EF4-FFF2-40B4-BE49-F238E27FC236}">
                <a16:creationId xmlns:a16="http://schemas.microsoft.com/office/drawing/2014/main" id="{FA9A302E-9868-7D50-9125-F2405AB0EE83}"/>
              </a:ext>
            </a:extLst>
          </p:cNvPr>
          <p:cNvSpPr>
            <a:spLocks noGrp="1"/>
          </p:cNvSpPr>
          <p:nvPr>
            <p:ph type="title"/>
          </p:nvPr>
        </p:nvSpPr>
        <p:spPr>
          <a:xfrm>
            <a:off x="660957" y="1243013"/>
            <a:ext cx="3123643" cy="2033587"/>
          </a:xfrm>
        </p:spPr>
        <p:txBody>
          <a:bodyPr vert="horz" lIns="91440" tIns="45720" rIns="91440" bIns="45720" rtlCol="0">
            <a:normAutofit/>
          </a:bodyPr>
          <a:lstStyle/>
          <a:p>
            <a:r>
              <a:rPr lang="en-US" sz="3600">
                <a:solidFill>
                  <a:schemeClr val="bg1"/>
                </a:solidFill>
              </a:rPr>
              <a:t>Job Placement Services</a:t>
            </a:r>
            <a:br>
              <a:rPr lang="en-US" sz="3600"/>
            </a:br>
            <a:r>
              <a:rPr lang="en-US" sz="3600">
                <a:solidFill>
                  <a:schemeClr val="bg1"/>
                </a:solidFill>
              </a:rPr>
              <a:t>Attachment 1E</a:t>
            </a:r>
          </a:p>
        </p:txBody>
      </p:sp>
      <p:sp>
        <p:nvSpPr>
          <p:cNvPr id="6" name="Content Placeholder 2">
            <a:extLst>
              <a:ext uri="{FF2B5EF4-FFF2-40B4-BE49-F238E27FC236}">
                <a16:creationId xmlns:a16="http://schemas.microsoft.com/office/drawing/2014/main" id="{4A404328-3952-644A-EB82-5872D2B2D3FD}"/>
              </a:ext>
            </a:extLst>
          </p:cNvPr>
          <p:cNvSpPr>
            <a:spLocks noGrp="1"/>
          </p:cNvSpPr>
          <p:nvPr>
            <p:ph idx="1"/>
          </p:nvPr>
        </p:nvSpPr>
        <p:spPr>
          <a:xfrm>
            <a:off x="4522940" y="752481"/>
            <a:ext cx="4949827" cy="3114663"/>
          </a:xfrm>
        </p:spPr>
        <p:txBody>
          <a:bodyPr anchor="ctr">
            <a:normAutofit/>
          </a:bodyPr>
          <a:lstStyle/>
          <a:p>
            <a:r>
              <a:rPr lang="en-US">
                <a:solidFill>
                  <a:schemeClr val="bg1"/>
                </a:solidFill>
              </a:rPr>
              <a:t>Additional time for report submission will be given, for services that require a copy of a paystub.</a:t>
            </a:r>
            <a:endParaRPr lang="en-US">
              <a:solidFill>
                <a:schemeClr val="bg1"/>
              </a:solidFill>
              <a:ea typeface="Calibri"/>
              <a:cs typeface="Calibri"/>
            </a:endParaRPr>
          </a:p>
          <a:p>
            <a:r>
              <a:rPr lang="en-US">
                <a:solidFill>
                  <a:schemeClr val="bg1"/>
                </a:solidFill>
              </a:rPr>
              <a:t>Deaf and Blind Services</a:t>
            </a:r>
            <a:endParaRPr lang="en-US">
              <a:solidFill>
                <a:schemeClr val="bg1"/>
              </a:solidFill>
              <a:ea typeface="Calibri"/>
              <a:cs typeface="Calibri"/>
            </a:endParaRPr>
          </a:p>
          <a:p>
            <a:r>
              <a:rPr lang="en-US">
                <a:solidFill>
                  <a:schemeClr val="bg1"/>
                </a:solidFill>
              </a:rPr>
              <a:t>Non-billable monthly report</a:t>
            </a:r>
            <a:endParaRPr lang="en-US">
              <a:solidFill>
                <a:schemeClr val="bg1"/>
              </a:solidFill>
              <a:ea typeface="Calibri"/>
              <a:cs typeface="Calibri"/>
            </a:endParaRPr>
          </a:p>
        </p:txBody>
      </p:sp>
      <p:pic>
        <p:nvPicPr>
          <p:cNvPr id="7" name="Picture 2" descr="A word collage, new, career, job, help, change. ">
            <a:extLst>
              <a:ext uri="{FF2B5EF4-FFF2-40B4-BE49-F238E27FC236}">
                <a16:creationId xmlns:a16="http://schemas.microsoft.com/office/drawing/2014/main" id="{755D2D07-D50F-2984-8D9D-E8D4B3C50BE8}"/>
              </a:ext>
              <a:ext uri="{C183D7F6-B498-43B3-948B-1728B52AA6E4}">
                <adec:decorative xmlns:adec="http://schemas.microsoft.com/office/drawing/2017/decorative" val="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3272" y="4005154"/>
            <a:ext cx="4087000" cy="2401883"/>
          </a:xfrm>
          <a:prstGeom prst="rect">
            <a:avLst/>
          </a:prstGeom>
          <a:noFill/>
          <a:extLst>
            <a:ext uri="{909E8E84-426E-40DD-AFC4-6F175D3DCCD1}">
              <a14:hiddenFill xmlns:a14="http://schemas.microsoft.com/office/drawing/2010/main">
                <a:solidFill>
                  <a:srgbClr val="FFFFFF"/>
                </a:solidFill>
              </a14:hiddenFill>
            </a:ext>
          </a:extLst>
        </p:spPr>
      </p:pic>
      <p:pic>
        <p:nvPicPr>
          <p:cNvPr id="9" name="Slide 31" descr="slide 31 audio">
            <a:hlinkClick r:id="" action="ppaction://media"/>
            <a:extLst>
              <a:ext uri="{FF2B5EF4-FFF2-40B4-BE49-F238E27FC236}">
                <a16:creationId xmlns:a16="http://schemas.microsoft.com/office/drawing/2014/main" id="{0CB01083-2351-48B6-357E-CDFF0356D4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94237" y="447681"/>
            <a:ext cx="609600" cy="609600"/>
          </a:xfrm>
          <a:prstGeom prst="rect">
            <a:avLst/>
          </a:prstGeom>
        </p:spPr>
      </p:pic>
    </p:spTree>
    <p:extLst>
      <p:ext uri="{BB962C8B-B14F-4D97-AF65-F5344CB8AC3E}">
        <p14:creationId xmlns:p14="http://schemas.microsoft.com/office/powerpoint/2010/main" val="1989619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Title 1">
            <a:extLst>
              <a:ext uri="{FF2B5EF4-FFF2-40B4-BE49-F238E27FC236}">
                <a16:creationId xmlns:a16="http://schemas.microsoft.com/office/drawing/2014/main" id="{B1479E33-6399-03B9-8EC3-BB7A7806827D}"/>
              </a:ext>
            </a:extLst>
          </p:cNvPr>
          <p:cNvSpPr>
            <a:spLocks noGrp="1"/>
          </p:cNvSpPr>
          <p:nvPr>
            <p:ph type="title"/>
          </p:nvPr>
        </p:nvSpPr>
        <p:spPr>
          <a:xfrm>
            <a:off x="1735785" y="195013"/>
            <a:ext cx="6313170" cy="1432653"/>
          </a:xfrm>
        </p:spPr>
        <p:txBody>
          <a:bodyPr vert="horz" lIns="91440" tIns="45720" rIns="91440" bIns="45720" rtlCol="0" anchor="ctr">
            <a:noAutofit/>
          </a:bodyPr>
          <a:lstStyle/>
          <a:p>
            <a:pPr algn="ctr"/>
            <a:r>
              <a:rPr lang="en-US" sz="3600">
                <a:solidFill>
                  <a:schemeClr val="bg1"/>
                </a:solidFill>
              </a:rPr>
              <a:t>Supported Employment</a:t>
            </a:r>
            <a:br>
              <a:rPr lang="en-US" sz="3600"/>
            </a:br>
            <a:r>
              <a:rPr lang="en-US" sz="3600">
                <a:solidFill>
                  <a:schemeClr val="bg1"/>
                </a:solidFill>
              </a:rPr>
              <a:t>Attachment 1F</a:t>
            </a:r>
          </a:p>
        </p:txBody>
      </p:sp>
      <p:sp>
        <p:nvSpPr>
          <p:cNvPr id="8" name="Content Placeholder 2">
            <a:extLst>
              <a:ext uri="{FF2B5EF4-FFF2-40B4-BE49-F238E27FC236}">
                <a16:creationId xmlns:a16="http://schemas.microsoft.com/office/drawing/2014/main" id="{48BD35FC-3BD6-80B6-35B2-1B47640DF7F5}"/>
              </a:ext>
            </a:extLst>
          </p:cNvPr>
          <p:cNvSpPr>
            <a:spLocks noGrp="1"/>
          </p:cNvSpPr>
          <p:nvPr>
            <p:ph idx="1"/>
          </p:nvPr>
        </p:nvSpPr>
        <p:spPr>
          <a:xfrm>
            <a:off x="2043604" y="1625185"/>
            <a:ext cx="6320893" cy="4550689"/>
          </a:xfrm>
        </p:spPr>
        <p:txBody>
          <a:bodyPr anchor="ctr">
            <a:normAutofit lnSpcReduction="10000"/>
          </a:bodyPr>
          <a:lstStyle/>
          <a:p>
            <a:endParaRPr lang="en-US">
              <a:solidFill>
                <a:schemeClr val="bg1"/>
              </a:solidFill>
              <a:ea typeface="Calibri"/>
              <a:cs typeface="Calibri"/>
            </a:endParaRPr>
          </a:p>
          <a:p>
            <a:r>
              <a:rPr lang="en-US">
                <a:solidFill>
                  <a:schemeClr val="bg1"/>
                </a:solidFill>
              </a:rPr>
              <a:t>Additional youth case service codes for customers under 25 years of age.</a:t>
            </a:r>
            <a:endParaRPr lang="en-US">
              <a:solidFill>
                <a:schemeClr val="bg1"/>
              </a:solidFill>
              <a:ea typeface="Calibri"/>
              <a:cs typeface="Calibri"/>
            </a:endParaRPr>
          </a:p>
          <a:p>
            <a:r>
              <a:rPr lang="en-US">
                <a:solidFill>
                  <a:schemeClr val="bg1"/>
                </a:solidFill>
              </a:rPr>
              <a:t>Quality Wage Incentives</a:t>
            </a:r>
            <a:endParaRPr lang="en-US">
              <a:solidFill>
                <a:schemeClr val="bg1"/>
              </a:solidFill>
              <a:ea typeface="Calibri"/>
              <a:cs typeface="Calibri"/>
            </a:endParaRPr>
          </a:p>
          <a:p>
            <a:r>
              <a:rPr lang="en-US">
                <a:solidFill>
                  <a:schemeClr val="bg1"/>
                </a:solidFill>
              </a:rPr>
              <a:t>Stabilization Milestone</a:t>
            </a:r>
            <a:endParaRPr lang="en-US">
              <a:solidFill>
                <a:schemeClr val="bg1"/>
              </a:solidFill>
              <a:ea typeface="Calibri"/>
              <a:cs typeface="Calibri"/>
            </a:endParaRPr>
          </a:p>
          <a:p>
            <a:r>
              <a:rPr lang="en-US">
                <a:solidFill>
                  <a:schemeClr val="bg1"/>
                </a:solidFill>
              </a:rPr>
              <a:t>Elimination of Claim for Payment and Quarterly Rosters.</a:t>
            </a:r>
            <a:endParaRPr lang="en-US">
              <a:solidFill>
                <a:schemeClr val="bg1"/>
              </a:solidFill>
              <a:ea typeface="Calibri"/>
              <a:cs typeface="Calibri"/>
            </a:endParaRPr>
          </a:p>
          <a:p>
            <a:r>
              <a:rPr lang="en-US">
                <a:solidFill>
                  <a:schemeClr val="bg1"/>
                </a:solidFill>
              </a:rPr>
              <a:t>Use of ACCES-VR Supported Employment Extended funding, for all customers through case closure.</a:t>
            </a:r>
            <a:endParaRPr lang="en-US">
              <a:solidFill>
                <a:schemeClr val="bg1"/>
              </a:solidFill>
              <a:ea typeface="Calibri"/>
              <a:cs typeface="Calibri"/>
            </a:endParaRPr>
          </a:p>
          <a:p>
            <a:endParaRPr lang="en-US">
              <a:solidFill>
                <a:schemeClr val="tx2"/>
              </a:solidFill>
              <a:ea typeface="Calibri"/>
              <a:cs typeface="Calibri"/>
            </a:endParaRPr>
          </a:p>
        </p:txBody>
      </p:sp>
      <p:pic>
        <p:nvPicPr>
          <p:cNvPr id="7" name="Picture 4" descr="A picture of a cashier taking credit card payment from a customer.">
            <a:extLst>
              <a:ext uri="{FF2B5EF4-FFF2-40B4-BE49-F238E27FC236}">
                <a16:creationId xmlns:a16="http://schemas.microsoft.com/office/drawing/2014/main" id="{54F9CCAF-E8E6-1156-9DD8-76C99220FFA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04771" y="824930"/>
            <a:ext cx="2724807" cy="2109438"/>
          </a:xfrm>
          <a:prstGeom prst="rect">
            <a:avLst/>
          </a:prstGeom>
          <a:ln>
            <a:noFill/>
          </a:ln>
          <a:effectLst>
            <a:softEdge rad="112500"/>
          </a:effectLst>
        </p:spPr>
      </p:pic>
      <p:pic>
        <p:nvPicPr>
          <p:cNvPr id="9" name="Slide 32" descr="slide 32 audio">
            <a:hlinkClick r:id="" action="ppaction://media"/>
            <a:extLst>
              <a:ext uri="{FF2B5EF4-FFF2-40B4-BE49-F238E27FC236}">
                <a16:creationId xmlns:a16="http://schemas.microsoft.com/office/drawing/2014/main" id="{A1AF8E31-4D8E-8A79-F199-4C4790B2A1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8411" y="520130"/>
            <a:ext cx="609600" cy="609600"/>
          </a:xfrm>
          <a:prstGeom prst="rect">
            <a:avLst/>
          </a:prstGeom>
        </p:spPr>
      </p:pic>
    </p:spTree>
    <p:extLst>
      <p:ext uri="{BB962C8B-B14F-4D97-AF65-F5344CB8AC3E}">
        <p14:creationId xmlns:p14="http://schemas.microsoft.com/office/powerpoint/2010/main" val="1570389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7" name="Title 1">
            <a:extLst>
              <a:ext uri="{FF2B5EF4-FFF2-40B4-BE49-F238E27FC236}">
                <a16:creationId xmlns:a16="http://schemas.microsoft.com/office/drawing/2014/main" id="{004F5926-3FBE-1553-AE61-B6ABE2E6AD5E}"/>
              </a:ext>
            </a:extLst>
          </p:cNvPr>
          <p:cNvSpPr>
            <a:spLocks noGrp="1"/>
          </p:cNvSpPr>
          <p:nvPr>
            <p:ph type="title"/>
          </p:nvPr>
        </p:nvSpPr>
        <p:spPr>
          <a:xfrm>
            <a:off x="1641190" y="1486796"/>
            <a:ext cx="8903970" cy="3571874"/>
          </a:xfrm>
        </p:spPr>
        <p:txBody>
          <a:bodyPr vert="horz" lIns="91440" tIns="45720" rIns="91440" bIns="45720" rtlCol="0">
            <a:noAutofit/>
          </a:bodyPr>
          <a:lstStyle/>
          <a:p>
            <a:pPr algn="ctr">
              <a:lnSpc>
                <a:spcPct val="100000"/>
              </a:lnSpc>
              <a:spcBef>
                <a:spcPts val="0"/>
              </a:spcBef>
            </a:pPr>
            <a:r>
              <a:rPr lang="en-US" sz="3600">
                <a:solidFill>
                  <a:schemeClr val="bg1"/>
                </a:solidFill>
              </a:rPr>
              <a:t>Supported Employment Pre-Employment Assessment/Job Development 572x</a:t>
            </a:r>
            <a:br>
              <a:rPr lang="en-US" sz="3600"/>
            </a:br>
            <a:r>
              <a:rPr lang="en-US" sz="3600">
                <a:solidFill>
                  <a:schemeClr val="bg1"/>
                </a:solidFill>
              </a:rPr>
              <a:t>&amp;</a:t>
            </a:r>
            <a:br>
              <a:rPr lang="en-US" sz="3600"/>
            </a:br>
            <a:r>
              <a:rPr lang="en-US" sz="3600">
                <a:solidFill>
                  <a:schemeClr val="bg1"/>
                </a:solidFill>
              </a:rPr>
              <a:t>Supported Employment Intensive Services Job Placement Services 573x </a:t>
            </a:r>
            <a:br>
              <a:rPr lang="en-US" sz="3600"/>
            </a:br>
            <a:r>
              <a:rPr lang="en-US" sz="3600">
                <a:solidFill>
                  <a:schemeClr val="bg1"/>
                </a:solidFill>
              </a:rPr>
              <a:t>and 1573x (Youth under age 25)</a:t>
            </a:r>
            <a:endParaRPr lang="en-US" sz="3600">
              <a:solidFill>
                <a:schemeClr val="bg1"/>
              </a:solidFill>
              <a:ea typeface="Calibri Light"/>
              <a:cs typeface="Calibri Light"/>
            </a:endParaRPr>
          </a:p>
        </p:txBody>
      </p:sp>
      <p:sp>
        <p:nvSpPr>
          <p:cNvPr id="8" name="Content Placeholder 2">
            <a:extLst>
              <a:ext uri="{FF2B5EF4-FFF2-40B4-BE49-F238E27FC236}">
                <a16:creationId xmlns:a16="http://schemas.microsoft.com/office/drawing/2014/main" id="{80811BFF-3950-7124-3F57-5250D09B2588}"/>
              </a:ext>
            </a:extLst>
          </p:cNvPr>
          <p:cNvSpPr>
            <a:spLocks noGrp="1"/>
          </p:cNvSpPr>
          <p:nvPr>
            <p:ph idx="1"/>
          </p:nvPr>
        </p:nvSpPr>
        <p:spPr>
          <a:xfrm>
            <a:off x="3526912" y="4847754"/>
            <a:ext cx="5139425" cy="1947024"/>
          </a:xfrm>
        </p:spPr>
        <p:txBody>
          <a:bodyPr anchor="ctr">
            <a:normAutofit/>
          </a:bodyPr>
          <a:lstStyle/>
          <a:p>
            <a:endParaRPr lang="en-US">
              <a:solidFill>
                <a:schemeClr val="tx2"/>
              </a:solidFill>
              <a:ea typeface="Calibri"/>
              <a:cs typeface="Calibri"/>
            </a:endParaRPr>
          </a:p>
          <a:p>
            <a:r>
              <a:rPr lang="en-US">
                <a:solidFill>
                  <a:schemeClr val="bg1"/>
                </a:solidFill>
              </a:rPr>
              <a:t>Removed situational assessment from this service category.</a:t>
            </a:r>
            <a:endParaRPr lang="en-US">
              <a:solidFill>
                <a:schemeClr val="bg1"/>
              </a:solidFill>
              <a:ea typeface="Calibri"/>
              <a:cs typeface="Calibri"/>
            </a:endParaRPr>
          </a:p>
          <a:p>
            <a:r>
              <a:rPr lang="en-US">
                <a:solidFill>
                  <a:schemeClr val="bg1"/>
                </a:solidFill>
              </a:rPr>
              <a:t>Non-billable monthly report</a:t>
            </a:r>
            <a:endParaRPr lang="en-US">
              <a:solidFill>
                <a:schemeClr val="bg1"/>
              </a:solidFill>
              <a:ea typeface="Calibri"/>
              <a:cs typeface="Calibri"/>
            </a:endParaRPr>
          </a:p>
          <a:p>
            <a:endParaRPr lang="en-US">
              <a:solidFill>
                <a:schemeClr val="tx2"/>
              </a:solidFill>
              <a:ea typeface="Calibri"/>
              <a:cs typeface="Calibri"/>
            </a:endParaRPr>
          </a:p>
        </p:txBody>
      </p:sp>
      <p:pic>
        <p:nvPicPr>
          <p:cNvPr id="6" name="Picture 2" descr="A street sign with multiple names, employment, job, career, and occupation">
            <a:extLst>
              <a:ext uri="{FF2B5EF4-FFF2-40B4-BE49-F238E27FC236}">
                <a16:creationId xmlns:a16="http://schemas.microsoft.com/office/drawing/2014/main" id="{BFC0CD6A-E19F-324D-AD84-44039F3858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 y="524"/>
            <a:ext cx="2520652" cy="1553251"/>
          </a:xfrm>
          <a:prstGeom prst="rect">
            <a:avLst/>
          </a:prstGeom>
          <a:noFill/>
          <a:extLst>
            <a:ext uri="{909E8E84-426E-40DD-AFC4-6F175D3DCCD1}">
              <a14:hiddenFill xmlns:a14="http://schemas.microsoft.com/office/drawing/2010/main">
                <a:solidFill>
                  <a:srgbClr val="FFFFFF"/>
                </a:solidFill>
              </a14:hiddenFill>
            </a:ext>
          </a:extLst>
        </p:spPr>
      </p:pic>
      <p:pic>
        <p:nvPicPr>
          <p:cNvPr id="9" name="Slide 33" descr="slide 33 audio">
            <a:hlinkClick r:id="" action="ppaction://media"/>
            <a:extLst>
              <a:ext uri="{FF2B5EF4-FFF2-40B4-BE49-F238E27FC236}">
                <a16:creationId xmlns:a16="http://schemas.microsoft.com/office/drawing/2014/main" id="{35B6E491-49C6-9C43-5DE2-058EB5946E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05816" y="472349"/>
            <a:ext cx="609600" cy="609600"/>
          </a:xfrm>
          <a:prstGeom prst="rect">
            <a:avLst/>
          </a:prstGeom>
        </p:spPr>
      </p:pic>
    </p:spTree>
    <p:extLst>
      <p:ext uri="{BB962C8B-B14F-4D97-AF65-F5344CB8AC3E}">
        <p14:creationId xmlns:p14="http://schemas.microsoft.com/office/powerpoint/2010/main" val="809525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49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1139</Words>
  <Application>Microsoft Office PowerPoint</Application>
  <PresentationFormat>Widescreen</PresentationFormat>
  <Paragraphs>143</Paragraphs>
  <Slides>23</Slides>
  <Notes>23</Notes>
  <HiddenSlides>0</HiddenSlides>
  <MMClips>23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Arial,Sans-Serif</vt:lpstr>
      <vt:lpstr>Calibri</vt:lpstr>
      <vt:lpstr>Calibri Light</vt:lpstr>
      <vt:lpstr>Times New Roman</vt:lpstr>
      <vt:lpstr>1_Office Theme</vt:lpstr>
      <vt:lpstr>RFP differences continued</vt:lpstr>
      <vt:lpstr>Introduction to changes in case services</vt:lpstr>
      <vt:lpstr>Pre-employment Transition Services (Pre-ETs)  Attachment 1A</vt:lpstr>
      <vt:lpstr>Entry Services Attachment 1B</vt:lpstr>
      <vt:lpstr>Assessment Services Attachment 1C</vt:lpstr>
      <vt:lpstr>Employment Preparation Services  Attachment 1D</vt:lpstr>
      <vt:lpstr>Job Placement Services Attachment 1E</vt:lpstr>
      <vt:lpstr>Supported Employment Attachment 1F</vt:lpstr>
      <vt:lpstr>Supported Employment Pre-Employment Assessment/Job Development 572x &amp; Supported Employment Intensive Services Job Placement Services 573x  and 1573x (Youth under age 25)</vt:lpstr>
      <vt:lpstr>Supported Employment Stabilization 574x  and  1574x (Youth under age 25)</vt:lpstr>
      <vt:lpstr>Supported Employment Job Retention 575x  and  1575x (Youth under age 25)</vt:lpstr>
      <vt:lpstr>Supported Employment Quality Wage Incentive 577x</vt:lpstr>
      <vt:lpstr>Supported Employment Extended Services for Adults 578x</vt:lpstr>
      <vt:lpstr>Supported Employment 582x  (Youth under the age of 25)</vt:lpstr>
      <vt:lpstr>Adjunct Services Attachment 1I</vt:lpstr>
      <vt:lpstr>Method of Award</vt:lpstr>
      <vt:lpstr>Method of Award – Overview</vt:lpstr>
      <vt:lpstr>Method of Award- Existing Vendors</vt:lpstr>
      <vt:lpstr>Method of Award – New Vendors</vt:lpstr>
      <vt:lpstr>Process for Amending</vt:lpstr>
      <vt:lpstr>Updates since RFP has been posted</vt:lpstr>
      <vt:lpstr>Questions</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RFP differences continued</dc:title>
  <dc:creator>Hanna Scarpetta</dc:creator>
  <cp:lastModifiedBy>Hanna Scarpetta</cp:lastModifiedBy>
  <cp:revision>4</cp:revision>
  <dcterms:created xsi:type="dcterms:W3CDTF">2023-06-15T19:49:21Z</dcterms:created>
  <dcterms:modified xsi:type="dcterms:W3CDTF">2023-06-16T13:54:05Z</dcterms:modified>
</cp:coreProperties>
</file>