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51"/>
  </p:notesMasterIdLst>
  <p:handoutMasterIdLst>
    <p:handoutMasterId r:id="rId52"/>
  </p:handoutMasterIdLst>
  <p:sldIdLst>
    <p:sldId id="256" r:id="rId2"/>
    <p:sldId id="268" r:id="rId3"/>
    <p:sldId id="257" r:id="rId4"/>
    <p:sldId id="258" r:id="rId5"/>
    <p:sldId id="259" r:id="rId6"/>
    <p:sldId id="260" r:id="rId7"/>
    <p:sldId id="265" r:id="rId8"/>
    <p:sldId id="266" r:id="rId9"/>
    <p:sldId id="272" r:id="rId10"/>
    <p:sldId id="269" r:id="rId11"/>
    <p:sldId id="270" r:id="rId12"/>
    <p:sldId id="271" r:id="rId13"/>
    <p:sldId id="275" r:id="rId14"/>
    <p:sldId id="276" r:id="rId15"/>
    <p:sldId id="273" r:id="rId16"/>
    <p:sldId id="274" r:id="rId17"/>
    <p:sldId id="277" r:id="rId18"/>
    <p:sldId id="278" r:id="rId19"/>
    <p:sldId id="280" r:id="rId20"/>
    <p:sldId id="281" r:id="rId21"/>
    <p:sldId id="279" r:id="rId22"/>
    <p:sldId id="267" r:id="rId23"/>
    <p:sldId id="430" r:id="rId24"/>
    <p:sldId id="456" r:id="rId25"/>
    <p:sldId id="457" r:id="rId26"/>
    <p:sldId id="497" r:id="rId27"/>
    <p:sldId id="434" r:id="rId28"/>
    <p:sldId id="435" r:id="rId29"/>
    <p:sldId id="498" r:id="rId30"/>
    <p:sldId id="436" r:id="rId31"/>
    <p:sldId id="492" r:id="rId32"/>
    <p:sldId id="493" r:id="rId33"/>
    <p:sldId id="495" r:id="rId34"/>
    <p:sldId id="496" r:id="rId35"/>
    <p:sldId id="441" r:id="rId36"/>
    <p:sldId id="442"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Lst>
  <p:sldSz cx="9144000" cy="6858000" type="screen4x3"/>
  <p:notesSz cx="9296400" cy="700405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1011" autoAdjust="0"/>
  </p:normalViewPr>
  <p:slideViewPr>
    <p:cSldViewPr>
      <p:cViewPr varScale="1">
        <p:scale>
          <a:sx n="63" d="100"/>
          <a:sy n="63" d="100"/>
        </p:scale>
        <p:origin x="2190" y="72"/>
      </p:cViewPr>
      <p:guideLst>
        <p:guide orient="horz" pos="2160"/>
        <p:guide pos="2880"/>
      </p:guideLst>
    </p:cSldViewPr>
  </p:slideViewPr>
  <p:outlineViewPr>
    <p:cViewPr>
      <p:scale>
        <a:sx n="75" d="100"/>
        <a:sy n="7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3" y="1"/>
            <a:ext cx="4029825" cy="35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0" tIns="46566" rIns="93130" bIns="46566" numCol="1" anchor="t" anchorCtr="0" compatLnSpc="1">
            <a:prstTxWarp prst="textNoShape">
              <a:avLst/>
            </a:prstTxWarp>
          </a:bodyPr>
          <a:lstStyle>
            <a:lvl1pPr algn="l" defTabSz="931394" eaLnBrk="1" hangingPunct="1">
              <a:defRPr sz="1200">
                <a:latin typeface="Times New Roman" pitchFamily="18" charset="0"/>
              </a:defRPr>
            </a:lvl1pPr>
          </a:lstStyle>
          <a:p>
            <a:pPr>
              <a:defRPr/>
            </a:pPr>
            <a:endParaRPr lang="en-US" altLang="en-US"/>
          </a:p>
        </p:txBody>
      </p:sp>
      <p:sp>
        <p:nvSpPr>
          <p:cNvPr id="9219" name="Rectangle 1027"/>
          <p:cNvSpPr>
            <a:spLocks noGrp="1" noChangeArrowheads="1"/>
          </p:cNvSpPr>
          <p:nvPr>
            <p:ph type="dt" sz="quarter" idx="1"/>
          </p:nvPr>
        </p:nvSpPr>
        <p:spPr bwMode="auto">
          <a:xfrm>
            <a:off x="5266578" y="1"/>
            <a:ext cx="4029825" cy="35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0" tIns="46566" rIns="93130" bIns="46566" numCol="1" anchor="t" anchorCtr="0" compatLnSpc="1">
            <a:prstTxWarp prst="textNoShape">
              <a:avLst/>
            </a:prstTxWarp>
          </a:bodyPr>
          <a:lstStyle>
            <a:lvl1pPr algn="r" defTabSz="931394" eaLnBrk="1" hangingPunct="1">
              <a:defRPr sz="1200">
                <a:latin typeface="Times New Roman" pitchFamily="18" charset="0"/>
              </a:defRPr>
            </a:lvl1pPr>
          </a:lstStyle>
          <a:p>
            <a:pPr>
              <a:defRPr/>
            </a:pPr>
            <a:endParaRPr lang="en-US" altLang="en-US"/>
          </a:p>
        </p:txBody>
      </p:sp>
      <p:sp>
        <p:nvSpPr>
          <p:cNvPr id="9220" name="Rectangle 1028"/>
          <p:cNvSpPr>
            <a:spLocks noGrp="1" noChangeArrowheads="1"/>
          </p:cNvSpPr>
          <p:nvPr>
            <p:ph type="ftr" sz="quarter" idx="2"/>
          </p:nvPr>
        </p:nvSpPr>
        <p:spPr bwMode="auto">
          <a:xfrm>
            <a:off x="3" y="6653534"/>
            <a:ext cx="402982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0" tIns="46566" rIns="93130" bIns="46566" numCol="1" anchor="b" anchorCtr="0" compatLnSpc="1">
            <a:prstTxWarp prst="textNoShape">
              <a:avLst/>
            </a:prstTxWarp>
          </a:bodyPr>
          <a:lstStyle>
            <a:lvl1pPr algn="l" defTabSz="931394" eaLnBrk="1" hangingPunct="1">
              <a:defRPr sz="1200">
                <a:latin typeface="Times New Roman" pitchFamily="18" charset="0"/>
              </a:defRPr>
            </a:lvl1pPr>
          </a:lstStyle>
          <a:p>
            <a:pPr>
              <a:defRPr/>
            </a:pPr>
            <a:endParaRPr lang="en-US" altLang="en-US"/>
          </a:p>
        </p:txBody>
      </p:sp>
      <p:sp>
        <p:nvSpPr>
          <p:cNvPr id="9221" name="Rectangle 1029"/>
          <p:cNvSpPr>
            <a:spLocks noGrp="1" noChangeArrowheads="1"/>
          </p:cNvSpPr>
          <p:nvPr>
            <p:ph type="sldNum" sz="quarter" idx="3"/>
          </p:nvPr>
        </p:nvSpPr>
        <p:spPr bwMode="auto">
          <a:xfrm>
            <a:off x="5266578" y="6653534"/>
            <a:ext cx="402982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0" tIns="46566" rIns="93130" bIns="46566" numCol="1" anchor="b" anchorCtr="0" compatLnSpc="1">
            <a:prstTxWarp prst="textNoShape">
              <a:avLst/>
            </a:prstTxWarp>
          </a:bodyPr>
          <a:lstStyle>
            <a:lvl1pPr algn="r" defTabSz="931394" eaLnBrk="1" hangingPunct="1">
              <a:defRPr sz="1200">
                <a:latin typeface="Times New Roman" pitchFamily="18" charset="0"/>
              </a:defRPr>
            </a:lvl1pPr>
          </a:lstStyle>
          <a:p>
            <a:pPr>
              <a:defRPr/>
            </a:pPr>
            <a:fld id="{1EB5174B-C0A7-4199-B1EE-332CB3EE309C}" type="slidenum">
              <a:rPr lang="en-US" altLang="en-US"/>
              <a:pPr>
                <a:defRPr/>
              </a:pPr>
              <a:t>‹#›</a:t>
            </a:fld>
            <a:endParaRPr lang="en-US" altLang="en-US"/>
          </a:p>
        </p:txBody>
      </p:sp>
    </p:spTree>
    <p:extLst>
      <p:ext uri="{BB962C8B-B14F-4D97-AF65-F5344CB8AC3E}">
        <p14:creationId xmlns:p14="http://schemas.microsoft.com/office/powerpoint/2010/main" val="738927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3" y="2"/>
            <a:ext cx="4037815" cy="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7" rIns="91394" bIns="45697" numCol="1" anchor="t" anchorCtr="0" compatLnSpc="1">
            <a:prstTxWarp prst="textNoShape">
              <a:avLst/>
            </a:prstTxWarp>
          </a:bodyPr>
          <a:lstStyle>
            <a:lvl1pPr algn="l" eaLnBrk="1" hangingPunct="1">
              <a:defRPr sz="1200">
                <a:latin typeface="Tahoma" charset="0"/>
              </a:defRPr>
            </a:lvl1pPr>
          </a:lstStyle>
          <a:p>
            <a:pPr>
              <a:defRPr/>
            </a:pPr>
            <a:endParaRPr lang="en-US" altLang="en-US"/>
          </a:p>
        </p:txBody>
      </p:sp>
      <p:sp>
        <p:nvSpPr>
          <p:cNvPr id="31747" name="Rectangle 3"/>
          <p:cNvSpPr>
            <a:spLocks noGrp="1" noChangeArrowheads="1"/>
          </p:cNvSpPr>
          <p:nvPr>
            <p:ph type="dt" idx="1"/>
          </p:nvPr>
        </p:nvSpPr>
        <p:spPr bwMode="auto">
          <a:xfrm>
            <a:off x="5258586" y="2"/>
            <a:ext cx="4037814" cy="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7" rIns="91394" bIns="45697" numCol="1" anchor="t" anchorCtr="0" compatLnSpc="1">
            <a:prstTxWarp prst="textNoShape">
              <a:avLst/>
            </a:prstTxWarp>
          </a:bodyPr>
          <a:lstStyle>
            <a:lvl1pPr algn="r" eaLnBrk="1" hangingPunct="1">
              <a:defRPr sz="1200">
                <a:latin typeface="Tahoma" charset="0"/>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2922588" y="533400"/>
            <a:ext cx="3451225" cy="2589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1219176" y="3349765"/>
            <a:ext cx="6858052" cy="312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7" rIns="91394" bIns="4569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1750" name="Rectangle 6"/>
          <p:cNvSpPr>
            <a:spLocks noGrp="1" noChangeArrowheads="1"/>
          </p:cNvSpPr>
          <p:nvPr>
            <p:ph type="ftr" sz="quarter" idx="4"/>
          </p:nvPr>
        </p:nvSpPr>
        <p:spPr bwMode="auto">
          <a:xfrm>
            <a:off x="3" y="6623396"/>
            <a:ext cx="4037815" cy="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7" rIns="91394" bIns="45697" numCol="1" anchor="b" anchorCtr="0" compatLnSpc="1">
            <a:prstTxWarp prst="textNoShape">
              <a:avLst/>
            </a:prstTxWarp>
          </a:bodyPr>
          <a:lstStyle>
            <a:lvl1pPr algn="l" eaLnBrk="1" hangingPunct="1">
              <a:defRPr sz="1200">
                <a:latin typeface="Tahoma" charset="0"/>
              </a:defRPr>
            </a:lvl1pPr>
          </a:lstStyle>
          <a:p>
            <a:pPr>
              <a:defRPr/>
            </a:pPr>
            <a:endParaRPr lang="en-US" altLang="en-US"/>
          </a:p>
        </p:txBody>
      </p:sp>
      <p:sp>
        <p:nvSpPr>
          <p:cNvPr id="31751" name="Rectangle 7"/>
          <p:cNvSpPr>
            <a:spLocks noGrp="1" noChangeArrowheads="1"/>
          </p:cNvSpPr>
          <p:nvPr>
            <p:ph type="sldNum" sz="quarter" idx="5"/>
          </p:nvPr>
        </p:nvSpPr>
        <p:spPr bwMode="auto">
          <a:xfrm>
            <a:off x="5258586" y="6623396"/>
            <a:ext cx="4037814" cy="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7" rIns="91394" bIns="45697" numCol="1" anchor="b" anchorCtr="0" compatLnSpc="1">
            <a:prstTxWarp prst="textNoShape">
              <a:avLst/>
            </a:prstTxWarp>
          </a:bodyPr>
          <a:lstStyle>
            <a:lvl1pPr algn="r" eaLnBrk="1" hangingPunct="1">
              <a:defRPr sz="1200">
                <a:latin typeface="Tahoma" charset="0"/>
              </a:defRPr>
            </a:lvl1pPr>
          </a:lstStyle>
          <a:p>
            <a:pPr>
              <a:defRPr/>
            </a:pPr>
            <a:fld id="{55F015C7-FC5A-4EF3-86A5-30C73A638D53}" type="slidenum">
              <a:rPr lang="en-US" altLang="en-US"/>
              <a:pPr>
                <a:defRPr/>
              </a:pPr>
              <a:t>‹#›</a:t>
            </a:fld>
            <a:endParaRPr lang="en-US" altLang="en-US"/>
          </a:p>
        </p:txBody>
      </p:sp>
    </p:spTree>
    <p:extLst>
      <p:ext uri="{BB962C8B-B14F-4D97-AF65-F5344CB8AC3E}">
        <p14:creationId xmlns:p14="http://schemas.microsoft.com/office/powerpoint/2010/main" val="4268629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ces.nysed.gov/vr/core-rehabilitation-servi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Core Rehabilitation Services webinar for the Billing Process</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a:t>
            </a:fld>
            <a:endParaRPr lang="en-US" altLang="en-US"/>
          </a:p>
        </p:txBody>
      </p:sp>
    </p:spTree>
    <p:extLst>
      <p:ext uri="{BB962C8B-B14F-4D97-AF65-F5344CB8AC3E}">
        <p14:creationId xmlns:p14="http://schemas.microsoft.com/office/powerpoint/2010/main" val="174892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 for Services to Groups</a:t>
            </a:r>
          </a:p>
          <a:p>
            <a:endParaRPr lang="en-US" dirty="0"/>
          </a:p>
          <a:p>
            <a:r>
              <a:rPr lang="en-US" dirty="0"/>
              <a:t>This is for Entry Services 1 – Group Orientation only.  Per the terms of the contract, group orientation services are to be billed quarterly for all sessions held during the quarter reported.  </a:t>
            </a:r>
          </a:p>
          <a:p>
            <a:endParaRPr lang="en-US" dirty="0"/>
          </a:p>
          <a:p>
            <a:r>
              <a:rPr lang="en-US" dirty="0"/>
              <a:t>The roster(s) of attendees must be attached to the AC3253-S “Claim for Payment” form.  This form can be downloaded from the Office of the State Comptroller’s website at the link displayed here.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10</a:t>
            </a:fld>
            <a:endParaRPr lang="en-US" altLang="en-US"/>
          </a:p>
        </p:txBody>
      </p:sp>
    </p:spTree>
    <p:extLst>
      <p:ext uri="{BB962C8B-B14F-4D97-AF65-F5344CB8AC3E}">
        <p14:creationId xmlns:p14="http://schemas.microsoft.com/office/powerpoint/2010/main" val="411925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Claim for Payment form.  It is a fill-in form which may be used for Entry Services 1 – Group Orientation and Supported Employment Extended Services for Adults.  Both services must be reported on separate claim forms.  Do not include participant-specific information on this form.  After completing the header information, please record your contract number in the Purchase Order No. and Date column.  In the Description of Materials/Services box, for Entry Services 1, indicate “Entry Services 1 for (Month, Year)”, you may list each month in the quarter or just the total for the quarter on one line.  For Supported Employment Extended – Adults, indicate “Supported Employment Extended – Adults for the quarter (Months, year).  </a:t>
            </a:r>
          </a:p>
          <a:p>
            <a:endParaRPr lang="en-US" dirty="0"/>
          </a:p>
          <a:p>
            <a:r>
              <a:rPr lang="en-US" dirty="0"/>
              <a:t>List the quantity of Entry Services sessions or SE total of monthly units in the quantity column.  List the rate for each session/monthly unit in the Price column and the appropriate total in the Amount column.  The total field will calculate automatically.  Print the form and sign it in the Vendor Certification section prior to mailing to the appropriate location.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11</a:t>
            </a:fld>
            <a:endParaRPr lang="en-US" altLang="en-US"/>
          </a:p>
        </p:txBody>
      </p:sp>
    </p:spTree>
    <p:extLst>
      <p:ext uri="{BB962C8B-B14F-4D97-AF65-F5344CB8AC3E}">
        <p14:creationId xmlns:p14="http://schemas.microsoft.com/office/powerpoint/2010/main" val="12795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Entry Services 1 – Group Orientation forms go to the local district office that requested the session.  All quarterly claims are due the district offices by the 15</a:t>
            </a:r>
            <a:r>
              <a:rPr lang="en-US" baseline="30000" dirty="0"/>
              <a:t>th</a:t>
            </a:r>
            <a:r>
              <a:rPr lang="en-US" dirty="0"/>
              <a:t> of the month following the close of the quarter.  The district office staff will review and forward approved claims and rosters to Fiscal Management for payment processing.</a:t>
            </a:r>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12</a:t>
            </a:fld>
            <a:endParaRPr lang="en-US" altLang="en-US"/>
          </a:p>
        </p:txBody>
      </p:sp>
    </p:spTree>
    <p:extLst>
      <p:ext uri="{BB962C8B-B14F-4D97-AF65-F5344CB8AC3E}">
        <p14:creationId xmlns:p14="http://schemas.microsoft.com/office/powerpoint/2010/main" val="416296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0">
              <a:defRPr/>
            </a:pPr>
            <a:r>
              <a:rPr lang="en-US" dirty="0"/>
              <a:t>Supported Employment Extended Services</a:t>
            </a:r>
          </a:p>
          <a:p>
            <a:pPr defTabSz="913940">
              <a:defRPr/>
            </a:pPr>
            <a:r>
              <a:rPr lang="en-US" dirty="0"/>
              <a:t>578X – Extended Supported Employment (Adults)</a:t>
            </a:r>
          </a:p>
          <a:p>
            <a:pPr defTabSz="913940">
              <a:defRPr/>
            </a:pPr>
            <a:r>
              <a:rPr lang="en-US" dirty="0"/>
              <a:t>There is not much change in how this service is handled from the prior contract term.  No individual authorizations will be issued for this service, at this time.</a:t>
            </a:r>
          </a:p>
          <a:p>
            <a:pPr defTabSz="913940">
              <a:defRPr/>
            </a:pPr>
            <a:r>
              <a:rPr lang="en-US" dirty="0"/>
              <a:t>As we transition to this new contract, participants who are under 25 and are already in extended services by 12/31/18 will be reported quarterly on the rosters.  ACCES-VR will not be going back to write 582X – Supported Employment Extended Services for Youth authorizations for those individuals.</a:t>
            </a:r>
          </a:p>
          <a:p>
            <a:pPr defTabSz="913940">
              <a:defRPr/>
            </a:pPr>
            <a:endParaRPr lang="en-US" dirty="0"/>
          </a:p>
          <a:p>
            <a:pPr defTabSz="913940">
              <a:defRPr/>
            </a:pPr>
            <a:r>
              <a:rPr lang="en-US" dirty="0"/>
              <a:t>Supported Employment Extended for Adults claims, with original signature and rosters will be sent to Central Office in Albany.  File a copy of the roster with the local district office(s).</a:t>
            </a:r>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13</a:t>
            </a:fld>
            <a:endParaRPr lang="en-US" altLang="en-US"/>
          </a:p>
        </p:txBody>
      </p:sp>
    </p:spTree>
    <p:extLst>
      <p:ext uri="{BB962C8B-B14F-4D97-AF65-F5344CB8AC3E}">
        <p14:creationId xmlns:p14="http://schemas.microsoft.com/office/powerpoint/2010/main" val="359000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contract term drops the separate rate for the 2003 OPWDD Transfers.  All individuals from 2003 that were still in extended services are now reimbursed at the same rate as all other SE Extended Services.  The standard rate has been increased in this contract to reflect that change.</a:t>
            </a:r>
          </a:p>
          <a:p>
            <a:endParaRPr lang="en-US" dirty="0"/>
          </a:p>
          <a:p>
            <a:r>
              <a:rPr lang="en-US" dirty="0"/>
              <a:t>The Supported Employment Monthly Report of Services Provided calculates the allowable reimbursement based on the number of participants receiving two visits per month, with each date recorded on the form.  If there is only one date recorded for an individual, that line will not be added to the total.</a:t>
            </a:r>
          </a:p>
          <a:p>
            <a:endParaRPr lang="en-US" dirty="0"/>
          </a:p>
          <a:p>
            <a:r>
              <a:rPr lang="en-US" dirty="0"/>
              <a:t>Transfer the monthly totals to the Claim for Payment form once per quarter and send with the rosters to the Central Office ACCES-Fiscal and Administrative Services Team (ACCES-FAST).</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14</a:t>
            </a:fld>
            <a:endParaRPr lang="en-US" altLang="en-US"/>
          </a:p>
        </p:txBody>
      </p:sp>
    </p:spTree>
    <p:extLst>
      <p:ext uri="{BB962C8B-B14F-4D97-AF65-F5344CB8AC3E}">
        <p14:creationId xmlns:p14="http://schemas.microsoft.com/office/powerpoint/2010/main" val="311345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monthly roster.  It is important to include information in all columns, including the participant’s </a:t>
            </a:r>
            <a:r>
              <a:rPr lang="en-US" dirty="0" err="1"/>
              <a:t>CaMS</a:t>
            </a:r>
            <a:r>
              <a:rPr lang="en-US" dirty="0"/>
              <a:t> ID number from when their case was open and the referring district office.  Please include the participant’s name and their primary disability type.  New to the form is a column to record the Service Plan Date.  Record the date the participant entered extended services and the first and second dates of face to face contact with the participant by the vendor.</a:t>
            </a:r>
          </a:p>
          <a:p>
            <a:endParaRPr lang="en-US" dirty="0"/>
          </a:p>
          <a:p>
            <a:r>
              <a:rPr lang="en-US" dirty="0"/>
              <a:t>The total box should complete automatically based on data recorded in the rows.  Please do not change the data types to avoid formula errors.</a:t>
            </a:r>
          </a:p>
          <a:p>
            <a:endParaRPr lang="en-US" dirty="0"/>
          </a:p>
          <a:p>
            <a:r>
              <a:rPr lang="en-US" dirty="0"/>
              <a:t>Sign and date the form at the bottom before sending to ACCES-VR FAST.</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15</a:t>
            </a:fld>
            <a:endParaRPr lang="en-US" altLang="en-US"/>
          </a:p>
        </p:txBody>
      </p:sp>
    </p:spTree>
    <p:extLst>
      <p:ext uri="{BB962C8B-B14F-4D97-AF65-F5344CB8AC3E}">
        <p14:creationId xmlns:p14="http://schemas.microsoft.com/office/powerpoint/2010/main" val="67714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Supported Employment Extended Services for Youth (582X)</a:t>
            </a:r>
          </a:p>
          <a:p>
            <a:endParaRPr lang="en-US" dirty="0"/>
          </a:p>
          <a:p>
            <a:r>
              <a:rPr lang="en-US" dirty="0"/>
              <a:t>Eligible participants transitioning to extended services after 1/1/19 will receive an authorization for 582X.</a:t>
            </a:r>
          </a:p>
          <a:p>
            <a:endParaRPr lang="en-US" dirty="0"/>
          </a:p>
          <a:p>
            <a:r>
              <a:rPr lang="en-US" dirty="0"/>
              <a:t>Program reporting and billing for 582X will follow the same process as any other authorized participant service.</a:t>
            </a:r>
          </a:p>
          <a:p>
            <a:endParaRPr lang="en-US" dirty="0"/>
          </a:p>
          <a:p>
            <a:r>
              <a:rPr lang="en-US" dirty="0"/>
              <a:t>On the VR-370, bill one unit per month for each participant that received two face-to-face contacts.  The annual rate of $2,640 has been broken down into 12 monthly units at $220 per monthly unit.</a:t>
            </a:r>
          </a:p>
          <a:p>
            <a:endParaRPr lang="en-US" dirty="0"/>
          </a:p>
          <a:p>
            <a:r>
              <a:rPr lang="en-US" dirty="0"/>
              <a:t>A VR-582 form is required for each 582X participant.  This form records the monthly activity with the participant.  This will be reported electronically with other program reports submitted for the month.</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16</a:t>
            </a:fld>
            <a:endParaRPr lang="en-US" altLang="en-US"/>
          </a:p>
        </p:txBody>
      </p:sp>
    </p:spTree>
    <p:extLst>
      <p:ext uri="{BB962C8B-B14F-4D97-AF65-F5344CB8AC3E}">
        <p14:creationId xmlns:p14="http://schemas.microsoft.com/office/powerpoint/2010/main" val="288045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 Resources</a:t>
            </a:r>
          </a:p>
          <a:p>
            <a:endParaRPr lang="en-US" dirty="0"/>
          </a:p>
          <a:p>
            <a:r>
              <a:rPr lang="en-US" dirty="0"/>
              <a:t>Vendors can access payment information through their Vendor Portal in the New York State Financial System (SFS).  More information can be found on the Office of the State Comptroller’s website at the first link.  OSC also provides SFS training for vendors which can be found at the second link.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17</a:t>
            </a:fld>
            <a:endParaRPr lang="en-US" altLang="en-US"/>
          </a:p>
        </p:txBody>
      </p:sp>
    </p:spTree>
    <p:extLst>
      <p:ext uri="{BB962C8B-B14F-4D97-AF65-F5344CB8AC3E}">
        <p14:creationId xmlns:p14="http://schemas.microsoft.com/office/powerpoint/2010/main" val="288260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from the SFS Training for Vendors website.  Here you can find training on logging in to the Vendor Self-Service Portal, updating your information and user access, setting up electronic payments and reviewing payments.  Some of the sections such as managing orders and electronic invoicing do not apply to this contract.  Due to the complexities of our case management system we cannot transition this contract to e-invoicing at this time.</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18</a:t>
            </a:fld>
            <a:endParaRPr lang="en-US" altLang="en-US"/>
          </a:p>
        </p:txBody>
      </p:sp>
    </p:spTree>
    <p:extLst>
      <p:ext uri="{BB962C8B-B14F-4D97-AF65-F5344CB8AC3E}">
        <p14:creationId xmlns:p14="http://schemas.microsoft.com/office/powerpoint/2010/main" val="31210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receive payment and review the details of the payment in the vendor portal, you will see a long string of characters in the Invoice field for each item making up that payment.  We standardize the invoice field on the payment record.  For individually authorized services, let’s break down an example invoice field to help you decipher what it all means.</a:t>
            </a:r>
          </a:p>
          <a:p>
            <a:endParaRPr lang="en-US" dirty="0"/>
          </a:p>
          <a:p>
            <a:pPr lvl="1"/>
            <a:r>
              <a:rPr lang="en-US" dirty="0"/>
              <a:t>Example:  2621234561571XPWILX9999021819</a:t>
            </a:r>
          </a:p>
          <a:p>
            <a:pPr lvl="1"/>
            <a:r>
              <a:rPr lang="en-US" dirty="0"/>
              <a:t>Break it down: </a:t>
            </a:r>
          </a:p>
          <a:p>
            <a:pPr lvl="2"/>
            <a:r>
              <a:rPr lang="en-US" dirty="0"/>
              <a:t>26 = District Office # (the codes are listed on the next slide)</a:t>
            </a:r>
          </a:p>
          <a:p>
            <a:pPr lvl="2"/>
            <a:r>
              <a:rPr lang="en-US" dirty="0"/>
              <a:t>2123456 = Authorization # (always starts with a 2 for CRS contracts)</a:t>
            </a:r>
          </a:p>
          <a:p>
            <a:pPr lvl="2"/>
            <a:r>
              <a:rPr lang="en-US" dirty="0"/>
              <a:t>1 = Authorization Line # (there may be several lines on an authorization)</a:t>
            </a:r>
          </a:p>
          <a:p>
            <a:pPr lvl="2"/>
            <a:r>
              <a:rPr lang="en-US" dirty="0"/>
              <a:t>571X = Case Service Code (this code is for Supported Employment Intake)</a:t>
            </a:r>
          </a:p>
          <a:p>
            <a:pPr lvl="2"/>
            <a:r>
              <a:rPr lang="en-US" dirty="0"/>
              <a:t>PWIL = 1</a:t>
            </a:r>
            <a:r>
              <a:rPr lang="en-US" baseline="30000" dirty="0"/>
              <a:t>st</a:t>
            </a:r>
            <a:r>
              <a:rPr lang="en-US" dirty="0"/>
              <a:t> Letter of Participant’s first name, 1</a:t>
            </a:r>
            <a:r>
              <a:rPr lang="en-US" baseline="30000" dirty="0"/>
              <a:t>st</a:t>
            </a:r>
            <a:r>
              <a:rPr lang="en-US" dirty="0"/>
              <a:t> three of last name (for example Paula Williams)</a:t>
            </a:r>
          </a:p>
          <a:p>
            <a:pPr lvl="2"/>
            <a:r>
              <a:rPr lang="en-US" dirty="0"/>
              <a:t>X9999 = ACCES-VR schedule # (internal tracking number)</a:t>
            </a:r>
          </a:p>
          <a:p>
            <a:pPr lvl="2"/>
            <a:r>
              <a:rPr lang="en-US" dirty="0"/>
              <a:t>021819 = ACCES-VR District Office Invoice Entry Date (date the VR-370 line was entered on our system at the local office)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19</a:t>
            </a:fld>
            <a:endParaRPr lang="en-US" altLang="en-US"/>
          </a:p>
        </p:txBody>
      </p:sp>
    </p:spTree>
    <p:extLst>
      <p:ext uri="{BB962C8B-B14F-4D97-AF65-F5344CB8AC3E}">
        <p14:creationId xmlns:p14="http://schemas.microsoft.com/office/powerpoint/2010/main" val="79449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taking you from authorization to payment:</a:t>
            </a:r>
          </a:p>
          <a:p>
            <a:pPr marL="228485" indent="-228485">
              <a:buAutoNum type="arabicPeriod"/>
            </a:pPr>
            <a:r>
              <a:rPr lang="en-US" dirty="0"/>
              <a:t>Authorization for one or more services is written by the counselor and sent to the vendor</a:t>
            </a:r>
          </a:p>
          <a:p>
            <a:pPr marL="228485" indent="-228485">
              <a:buAutoNum type="arabicPeriod"/>
            </a:pPr>
            <a:r>
              <a:rPr lang="en-US" dirty="0"/>
              <a:t>Monthly, a snapshot of open authorizations is taken to create the monthly VR-370 billing form</a:t>
            </a:r>
          </a:p>
          <a:p>
            <a:pPr marL="228485" indent="-228485">
              <a:buAutoNum type="arabicPeriod"/>
            </a:pPr>
            <a:r>
              <a:rPr lang="en-US" dirty="0"/>
              <a:t>In the first five days of the month, the VR-370s are mailed from Central Office in Albany to each vendor</a:t>
            </a:r>
          </a:p>
          <a:p>
            <a:pPr marL="228485" indent="-228485">
              <a:buAutoNum type="arabicPeriod"/>
            </a:pPr>
            <a:r>
              <a:rPr lang="en-US" dirty="0"/>
              <a:t>After services are provided, vendors record the actual services provided and units on the authorization to cancel on the VR-370</a:t>
            </a:r>
          </a:p>
          <a:p>
            <a:pPr marL="228485" indent="-228485">
              <a:buAutoNum type="arabicPeriod"/>
            </a:pPr>
            <a:r>
              <a:rPr lang="en-US" dirty="0"/>
              <a:t>The completed VR-370 pages are mailed to the district office(s). </a:t>
            </a:r>
          </a:p>
          <a:p>
            <a:pPr marL="228485" indent="-228485">
              <a:buAutoNum type="arabicPeriod"/>
            </a:pPr>
            <a:r>
              <a:rPr lang="en-US" dirty="0"/>
              <a:t>The VR-370 reports and individual participant reports are reviewed</a:t>
            </a:r>
          </a:p>
          <a:p>
            <a:pPr marL="228485" indent="-228485">
              <a:buAutoNum type="arabicPeriod"/>
            </a:pPr>
            <a:r>
              <a:rPr lang="en-US" dirty="0"/>
              <a:t>If there are services that are not approved, the vendor is notified, and that data is not entered into our system for payment (vouchered).</a:t>
            </a:r>
          </a:p>
          <a:p>
            <a:pPr marL="228485" indent="-228485">
              <a:buAutoNum type="arabicPeriod"/>
            </a:pPr>
            <a:r>
              <a:rPr lang="en-US" dirty="0"/>
              <a:t>All reported services that are approved for payment are vouchered.</a:t>
            </a:r>
          </a:p>
          <a:p>
            <a:pPr marL="228485" indent="-228485">
              <a:buAutoNum type="arabicPeriod"/>
            </a:pPr>
            <a:r>
              <a:rPr lang="en-US" dirty="0"/>
              <a:t>Vouchers entered at the local offices are scooped nightly and transmitted to Fiscal Management for processing.</a:t>
            </a:r>
          </a:p>
          <a:p>
            <a:pPr marL="228485" indent="-228485">
              <a:buAutoNum type="arabicPeriod"/>
            </a:pPr>
            <a:r>
              <a:rPr lang="en-US" dirty="0"/>
              <a:t>At least once per month, the scooped vouchers are batched and sent to the Office of the State Comptroller for payment issuance.</a:t>
            </a:r>
          </a:p>
          <a:p>
            <a:pPr marL="228485" indent="-228485">
              <a:buAutoNum type="arabicPeriod"/>
            </a:pPr>
            <a:r>
              <a:rPr lang="en-US" dirty="0"/>
              <a:t>Payment completed by ACH (direct deposit).  Please set up ACH payments through the Comptroller’s office if you have not done so already.  This is a requirement of the contract.</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2</a:t>
            </a:fld>
            <a:endParaRPr lang="en-US" altLang="en-US"/>
          </a:p>
        </p:txBody>
      </p:sp>
    </p:spTree>
    <p:extLst>
      <p:ext uri="{BB962C8B-B14F-4D97-AF65-F5344CB8AC3E}">
        <p14:creationId xmlns:p14="http://schemas.microsoft.com/office/powerpoint/2010/main" val="2531411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invoice field for Supported Employment Services for Adults and Entry Services I – Group Orientation should display the contract number, the time period (Months and/or Quarter #) and the Service type.</a:t>
            </a:r>
          </a:p>
          <a:p>
            <a:endParaRPr lang="en-US" dirty="0"/>
          </a:p>
          <a:p>
            <a:r>
              <a:rPr lang="en-US" dirty="0"/>
              <a:t>For example, SE Extended for Adults for the January – March 2019 period for contract C013346 should read: C013346 1-3/19 SEP EXT CRS</a:t>
            </a:r>
          </a:p>
          <a:p>
            <a:r>
              <a:rPr lang="en-US" dirty="0"/>
              <a:t>Entry Services I should read:  C013346 JAN-MAR 19 ESI CRS</a:t>
            </a:r>
          </a:p>
          <a:p>
            <a:endParaRPr lang="en-US" dirty="0"/>
          </a:p>
          <a:p>
            <a:r>
              <a:rPr lang="en-US" dirty="0"/>
              <a:t>This is a manual entry, and may vary a little based on the person entering it, but it should be clear what the payment line is for.</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20</a:t>
            </a:fld>
            <a:endParaRPr lang="en-US" altLang="en-US"/>
          </a:p>
        </p:txBody>
      </p:sp>
    </p:spTree>
    <p:extLst>
      <p:ext uri="{BB962C8B-B14F-4D97-AF65-F5344CB8AC3E}">
        <p14:creationId xmlns:p14="http://schemas.microsoft.com/office/powerpoint/2010/main" val="232139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district office codes</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21</a:t>
            </a:fld>
            <a:endParaRPr lang="en-US" altLang="en-US"/>
          </a:p>
        </p:txBody>
      </p:sp>
    </p:spTree>
    <p:extLst>
      <p:ext uri="{BB962C8B-B14F-4D97-AF65-F5344CB8AC3E}">
        <p14:creationId xmlns:p14="http://schemas.microsoft.com/office/powerpoint/2010/main" val="31450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a:t>
            </a:r>
          </a:p>
          <a:p>
            <a:endParaRPr lang="en-US" dirty="0"/>
          </a:p>
          <a:p>
            <a:r>
              <a:rPr lang="en-US" altLang="en-US" dirty="0"/>
              <a:t>Vendors will be instructed to reach out to their district office liaison for questions regarding the VR370s and the billing process.  The current contact list will be updated and posted on the Core Rehabilitation Services page.  The current contact list is still posted online at the link listed here.</a:t>
            </a:r>
          </a:p>
          <a:p>
            <a:endParaRPr lang="en-US" altLang="en-US" dirty="0"/>
          </a:p>
          <a:p>
            <a:r>
              <a:rPr lang="en-US" altLang="en-US" dirty="0"/>
              <a:t>Should you need to reach FAST to update your VR-370 mailing address and/or change the email contacts for the monthly utilization report, please contact either Dana LeBeau – dana.lebeau@nysed.gov or Shannon </a:t>
            </a:r>
            <a:r>
              <a:rPr lang="en-US" altLang="en-US" dirty="0" err="1"/>
              <a:t>Schühle</a:t>
            </a:r>
            <a:r>
              <a:rPr lang="en-US" altLang="en-US" dirty="0"/>
              <a:t> (pronounced </a:t>
            </a:r>
            <a:r>
              <a:rPr lang="en-US" altLang="en-US" dirty="0" err="1"/>
              <a:t>Sheely</a:t>
            </a:r>
            <a:r>
              <a:rPr lang="en-US" altLang="en-US" dirty="0"/>
              <a:t>) – shannon.Schuhle@nysed.gov.  We prefer that vendors use CRS2@nysed.gov for routine messages, as this is monitored by more staff.  Our unit phone number is (518) 486-6585. </a:t>
            </a:r>
            <a:r>
              <a:rPr lang="en-US" altLang="en-US" dirty="0">
                <a:cs typeface="Times New Roman" pitchFamily="18" charset="0"/>
              </a:rPr>
              <a:t>Mailing address:  NYSED ACCES-FAST, 89 Washington Ave., Room 560 EBA, Albany, NY 12234</a:t>
            </a:r>
          </a:p>
          <a:p>
            <a:endParaRPr lang="en-US" altLang="en-US" dirty="0">
              <a:cs typeface="Times New Roman" pitchFamily="18" charset="0"/>
            </a:endParaRPr>
          </a:p>
          <a:p>
            <a:pPr defTabSz="913940">
              <a:defRPr/>
            </a:pPr>
            <a:r>
              <a:rPr lang="en-US" altLang="en-US" dirty="0">
                <a:cs typeface="Times New Roman" pitchFamily="18" charset="0"/>
              </a:rPr>
              <a:t>CRS Information Online:  </a:t>
            </a:r>
            <a:r>
              <a:rPr lang="en-US" altLang="en-US" dirty="0"/>
              <a:t>General: </a:t>
            </a:r>
            <a:r>
              <a:rPr lang="en-US" altLang="en-US" dirty="0">
                <a:hlinkClick r:id="rId3"/>
              </a:rPr>
              <a:t>http://www.acces.nysed.gov/vr/core-rehabilitation-services</a:t>
            </a:r>
            <a:r>
              <a:rPr lang="en-US" altLang="en-US" dirty="0"/>
              <a:t>.  Please note this website is currently undergoing updates for the new contract term.  When you land there now, you may still see the information for the 2014-2018 CRS contract term.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22</a:t>
            </a:fld>
            <a:endParaRPr lang="en-US" altLang="en-US"/>
          </a:p>
        </p:txBody>
      </p:sp>
    </p:spTree>
    <p:extLst>
      <p:ext uri="{BB962C8B-B14F-4D97-AF65-F5344CB8AC3E}">
        <p14:creationId xmlns:p14="http://schemas.microsoft.com/office/powerpoint/2010/main" val="883856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p:spPr>
        <p:txBody>
          <a:bodyPr/>
          <a:lstStyle/>
          <a:p>
            <a:r>
              <a:rPr lang="en-US" dirty="0"/>
              <a:t>To make the electronic system work there are some technology requirements.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p:spPr>
        <p:txBody>
          <a:bodyPr/>
          <a:lstStyle/>
          <a:p>
            <a:r>
              <a:rPr lang="en-US" dirty="0"/>
              <a:t>SED/ACCES-VR must ensure that confidentiality is maintained throughout the process.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Providers need to create their CRS Service reports as individual files</a:t>
            </a:r>
            <a:r>
              <a:rPr lang="en-US" dirty="0">
                <a:highlight>
                  <a:srgbClr val="FFFF00"/>
                </a:highlight>
              </a:rPr>
              <a:t>.  If </a:t>
            </a:r>
            <a:r>
              <a:rPr lang="en-US" dirty="0"/>
              <a:t>the report requires an attachment (Detailed Assessment Report, Wage verification….) the deliverable report form and attachment must be combined into one document (scanned) so that the report and attachments are one file. </a:t>
            </a:r>
          </a:p>
          <a:p>
            <a:pPr>
              <a:buFontTx/>
              <a:buChar char="•"/>
            </a:pPr>
            <a:r>
              <a:rPr lang="en-US" dirty="0"/>
              <a:t>Using WinZip then zip the individual files and create a “container”</a:t>
            </a:r>
          </a:p>
          <a:p>
            <a:pPr>
              <a:buFontTx/>
              <a:buChar char="•"/>
            </a:pPr>
            <a:r>
              <a:rPr lang="en-US" dirty="0"/>
              <a:t>Provider staff will email a zipped container of CRS service delivery reports to an E mail box in ACCES-VR central office</a:t>
            </a:r>
          </a:p>
          <a:p>
            <a:pPr>
              <a:buFontTx/>
              <a:buChar char="•"/>
            </a:pPr>
            <a:r>
              <a:rPr lang="en-US" dirty="0"/>
              <a:t>The service delivery reports will need to follow certain naming formats</a:t>
            </a:r>
          </a:p>
          <a:p>
            <a:pPr>
              <a:buFontTx/>
              <a:buChar char="•"/>
            </a:pPr>
            <a:r>
              <a:rPr lang="en-US" dirty="0"/>
              <a:t>The E-mail subject will need to follow certain naming formats as well</a:t>
            </a:r>
          </a:p>
          <a:p>
            <a:pPr>
              <a:buFontTx/>
              <a:buChar char="•"/>
            </a:pPr>
            <a:r>
              <a:rPr lang="en-US" dirty="0"/>
              <a:t>A program will scan the Email box at CO looking for new Emails</a:t>
            </a:r>
          </a:p>
          <a:p>
            <a:pPr>
              <a:buFontTx/>
              <a:buChar char="•"/>
            </a:pPr>
            <a:r>
              <a:rPr lang="en-US" dirty="0"/>
              <a:t>It will unzip the container and separate out the individual service reports</a:t>
            </a:r>
          </a:p>
          <a:p>
            <a:pPr>
              <a:buFontTx/>
              <a:buChar char="•"/>
            </a:pPr>
            <a:r>
              <a:rPr lang="en-US" dirty="0"/>
              <a:t>Using the individual file names it will look them up in our database</a:t>
            </a:r>
          </a:p>
          <a:p>
            <a:pPr>
              <a:buFontTx/>
              <a:buChar char="•"/>
            </a:pPr>
            <a:r>
              <a:rPr lang="en-US" dirty="0"/>
              <a:t>It will move them to the server at the associated District office and send an email to the counselor telling them the CRS service delivery reports are in.  The VRC can look at the report and take action at that time.</a:t>
            </a:r>
          </a:p>
          <a:p>
            <a:pPr>
              <a:buFontTx/>
              <a:buChar char="•"/>
            </a:pPr>
            <a:r>
              <a:rPr lang="en-US" dirty="0"/>
              <a:t>Email the provider that the service delivery reports have been received and list a “success” or “failure”</a:t>
            </a:r>
            <a:br>
              <a:rPr lang="en-US" dirty="0"/>
            </a:br>
            <a:r>
              <a:rPr lang="en-US" dirty="0"/>
              <a:t> status for each report.</a:t>
            </a:r>
          </a:p>
          <a:p>
            <a:pPr>
              <a:buFontTx/>
              <a:buChar char="•"/>
            </a:pPr>
            <a:r>
              <a:rPr lang="en-US" dirty="0"/>
              <a:t>When the VR370 is received in the district office, finance staff will compare the completed VR370 lines to the reports received.  For each payment, finance staff will look to see if the report has been received and if it has, they will voucher the VR370 entry.  If a service delivery report for a consumer has not been received, finance staff will record a ‘No’ on the VR370.</a:t>
            </a:r>
          </a:p>
          <a:p>
            <a:pPr>
              <a:buFontTx/>
              <a:buChar char="•"/>
            </a:pPr>
            <a:r>
              <a:rPr lang="en-US" dirty="0"/>
              <a:t>A copy of the VR370 showing what was paid will be sent to the provider.  </a:t>
            </a:r>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26</a:t>
            </a:fld>
            <a:endParaRPr lang="en-US" altLang="en-US"/>
          </a:p>
        </p:txBody>
      </p:sp>
    </p:spTree>
    <p:extLst>
      <p:ext uri="{BB962C8B-B14F-4D97-AF65-F5344CB8AC3E}">
        <p14:creationId xmlns:p14="http://schemas.microsoft.com/office/powerpoint/2010/main" val="850488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1117600" y="696913"/>
            <a:ext cx="4646613" cy="3484562"/>
          </a:xfrm>
          <a:ln/>
        </p:spPr>
      </p:sp>
      <p:sp>
        <p:nvSpPr>
          <p:cNvPr id="336899" name="Rectangle 3"/>
          <p:cNvSpPr>
            <a:spLocks noGrp="1" noChangeArrowheads="1"/>
          </p:cNvSpPr>
          <p:nvPr>
            <p:ph type="body" idx="1"/>
          </p:nvPr>
        </p:nvSpPr>
        <p:spPr>
          <a:xfrm>
            <a:off x="688976" y="4410839"/>
            <a:ext cx="5503863" cy="4180860"/>
          </a:xfrm>
          <a:noFill/>
        </p:spPr>
        <p:txBody>
          <a:bodyPr/>
          <a:lstStyle/>
          <a:p>
            <a:r>
              <a:rPr lang="en-US" dirty="0"/>
              <a:t>This slide demonstrates the Step by Step Guide for Electronic Reporting.  This guide will be updated for CRS 2.0.  Please note that the correct email address for submitting electronic reports is vrcontracts@nysed.gov.</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17600" y="696913"/>
            <a:ext cx="4646613" cy="3484562"/>
          </a:xfrm>
          <a:ln/>
        </p:spPr>
      </p:sp>
      <p:sp>
        <p:nvSpPr>
          <p:cNvPr id="338947" name="Rectangle 3"/>
          <p:cNvSpPr>
            <a:spLocks noGrp="1" noChangeArrowheads="1"/>
          </p:cNvSpPr>
          <p:nvPr>
            <p:ph type="body" idx="1"/>
          </p:nvPr>
        </p:nvSpPr>
        <p:spPr>
          <a:xfrm>
            <a:off x="688976" y="4410839"/>
            <a:ext cx="5503863" cy="4180860"/>
          </a:xfrm>
          <a:noFill/>
        </p:spPr>
        <p:txBody>
          <a:bodyPr/>
          <a:lstStyle/>
          <a:p>
            <a:pPr>
              <a:buFontTx/>
              <a:buChar char="•"/>
            </a:pPr>
            <a:r>
              <a:rPr lang="en-US" dirty="0"/>
              <a:t>Revised the report formats</a:t>
            </a:r>
          </a:p>
          <a:p>
            <a:pPr>
              <a:buFontTx/>
              <a:buChar char="•"/>
            </a:pPr>
            <a:r>
              <a:rPr lang="en-US" dirty="0"/>
              <a:t>Made them into templates</a:t>
            </a:r>
          </a:p>
          <a:p>
            <a:pPr>
              <a:buFontTx/>
              <a:buChar char="•"/>
            </a:pPr>
            <a:r>
              <a:rPr lang="en-US" dirty="0"/>
              <a:t>Standardized them</a:t>
            </a:r>
          </a:p>
          <a:p>
            <a:pPr>
              <a:buFontTx/>
              <a:buChar char="•"/>
            </a:pPr>
            <a:r>
              <a:rPr lang="en-US" dirty="0"/>
              <a:t>Latest report forms are on our website</a:t>
            </a:r>
          </a:p>
          <a:p>
            <a:pPr>
              <a:buFontTx/>
              <a:buChar char="•"/>
            </a:pPr>
            <a:r>
              <a:rPr lang="en-US" dirty="0"/>
              <a:t>Must use our forms</a:t>
            </a:r>
          </a:p>
          <a:p>
            <a:pPr>
              <a:buFontTx/>
              <a:buChar char="•"/>
            </a:pPr>
            <a:r>
              <a:rPr lang="en-US" dirty="0"/>
              <a:t>Some services you do not report electronically on</a:t>
            </a:r>
          </a:p>
          <a:p>
            <a:pPr lvl="1">
              <a:buFontTx/>
              <a:buChar char="•"/>
            </a:pPr>
            <a:r>
              <a:rPr lang="en-US" dirty="0"/>
              <a:t>Services to groups – Entry Services 1 – Group Orientation</a:t>
            </a:r>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CRS Report forms with link and screenshot</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30</a:t>
            </a:fld>
            <a:endParaRPr lang="en-US" altLang="en-US"/>
          </a:p>
        </p:txBody>
      </p:sp>
    </p:spTree>
    <p:extLst>
      <p:ext uri="{BB962C8B-B14F-4D97-AF65-F5344CB8AC3E}">
        <p14:creationId xmlns:p14="http://schemas.microsoft.com/office/powerpoint/2010/main" val="12015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CRS Service Delivery Report file names</a:t>
            </a:r>
          </a:p>
          <a:p>
            <a:pPr>
              <a:lnSpc>
                <a:spcPct val="80000"/>
              </a:lnSpc>
              <a:buFont typeface="Wingdings 2" pitchFamily="18" charset="2"/>
              <a:buNone/>
              <a:defRPr/>
            </a:pPr>
            <a:r>
              <a:rPr lang="en-US" sz="3200" dirty="0">
                <a:latin typeface="Georgia" pitchFamily="18" charset="0"/>
              </a:rPr>
              <a:t>The Format </a:t>
            </a:r>
            <a:r>
              <a:rPr lang="en-US" sz="3200" u="sng" dirty="0">
                <a:latin typeface="Georgia" pitchFamily="18" charset="0"/>
              </a:rPr>
              <a:t>MUST</a:t>
            </a:r>
            <a:r>
              <a:rPr lang="en-US" sz="3200" dirty="0">
                <a:latin typeface="Georgia" pitchFamily="18" charset="0"/>
              </a:rPr>
              <a:t> be:</a:t>
            </a:r>
          </a:p>
          <a:p>
            <a:pPr>
              <a:lnSpc>
                <a:spcPct val="80000"/>
              </a:lnSpc>
              <a:buFont typeface="Wingdings 2" pitchFamily="18" charset="2"/>
              <a:buNone/>
              <a:defRPr/>
            </a:pPr>
            <a:r>
              <a:rPr lang="en-US" dirty="0">
                <a:latin typeface="Georgia" pitchFamily="18" charset="0"/>
              </a:rPr>
              <a:t>Authorization# CSCX MMM YY.docx</a:t>
            </a:r>
          </a:p>
          <a:p>
            <a:pPr>
              <a:lnSpc>
                <a:spcPct val="80000"/>
              </a:lnSpc>
              <a:buFont typeface="Wingdings 2" pitchFamily="18" charset="2"/>
              <a:buNone/>
              <a:defRPr/>
            </a:pPr>
            <a:endParaRPr lang="en-US" sz="2300" dirty="0">
              <a:latin typeface="Georgia" pitchFamily="18" charset="0"/>
            </a:endParaRPr>
          </a:p>
          <a:p>
            <a:pPr>
              <a:lnSpc>
                <a:spcPct val="80000"/>
              </a:lnSpc>
              <a:buFont typeface="Wingdings 2" pitchFamily="18" charset="2"/>
              <a:buNone/>
              <a:defRPr/>
            </a:pPr>
            <a:r>
              <a:rPr lang="en-US" sz="2300" dirty="0">
                <a:latin typeface="Georgia" pitchFamily="18" charset="0"/>
              </a:rPr>
              <a:t>Ex. 2100021 931X Jan 19.docx</a:t>
            </a:r>
          </a:p>
          <a:p>
            <a:pPr>
              <a:lnSpc>
                <a:spcPct val="80000"/>
              </a:lnSpc>
              <a:buFont typeface="Wingdings 2" pitchFamily="18" charset="2"/>
              <a:buNone/>
              <a:defRPr/>
            </a:pPr>
            <a:r>
              <a:rPr lang="en-US" sz="2000" dirty="0">
                <a:latin typeface="Georgia" pitchFamily="18" charset="0"/>
                <a:sym typeface="Wingdings" pitchFamily="2" charset="2"/>
              </a:rPr>
              <a:t></a:t>
            </a:r>
            <a:r>
              <a:rPr lang="en-US" sz="2000" dirty="0">
                <a:latin typeface="Georgia" pitchFamily="18" charset="0"/>
              </a:rPr>
              <a:t>The CRS Report file names are used to identify the participant, authorizing office, service and counselor.</a:t>
            </a:r>
          </a:p>
          <a:p>
            <a:pPr>
              <a:lnSpc>
                <a:spcPct val="80000"/>
              </a:lnSpc>
              <a:buFont typeface="Wingdings" pitchFamily="2" charset="2"/>
              <a:buChar char="à"/>
              <a:defRPr/>
            </a:pPr>
            <a:r>
              <a:rPr lang="en-US" sz="2000" dirty="0">
                <a:latin typeface="Georgia" pitchFamily="18" charset="0"/>
                <a:sym typeface="Wingdings" pitchFamily="2" charset="2"/>
              </a:rPr>
              <a:t>A</a:t>
            </a:r>
            <a:r>
              <a:rPr lang="en-US" sz="2000" dirty="0">
                <a:latin typeface="Georgia" pitchFamily="18" charset="0"/>
              </a:rPr>
              <a:t>ny variations in the format will cause delivery to fail.</a:t>
            </a:r>
          </a:p>
          <a:p>
            <a:pPr lvl="1">
              <a:lnSpc>
                <a:spcPct val="80000"/>
              </a:lnSpc>
              <a:buFont typeface="Wingdings" pitchFamily="2" charset="2"/>
              <a:buChar char="à"/>
              <a:defRPr/>
            </a:pPr>
            <a:r>
              <a:rPr lang="en-US" sz="1800" dirty="0">
                <a:latin typeface="Georgia" pitchFamily="18" charset="0"/>
              </a:rPr>
              <a:t>there must be 3 spaces as indicated</a:t>
            </a:r>
          </a:p>
          <a:p>
            <a:pPr lvl="1">
              <a:lnSpc>
                <a:spcPct val="80000"/>
              </a:lnSpc>
              <a:buFont typeface="Wingdings" pitchFamily="2" charset="2"/>
              <a:buChar char="à"/>
              <a:defRPr/>
            </a:pPr>
            <a:r>
              <a:rPr lang="en-US" sz="1800" dirty="0">
                <a:latin typeface="Georgia" pitchFamily="18" charset="0"/>
              </a:rPr>
              <a:t>4 character case service code</a:t>
            </a:r>
          </a:p>
          <a:p>
            <a:pPr lvl="1">
              <a:lnSpc>
                <a:spcPct val="80000"/>
              </a:lnSpc>
              <a:buFont typeface="Wingdings" pitchFamily="2" charset="2"/>
              <a:buChar char="à"/>
              <a:defRPr/>
            </a:pPr>
            <a:r>
              <a:rPr lang="en-US" sz="1800" dirty="0">
                <a:latin typeface="Georgia" pitchFamily="18" charset="0"/>
              </a:rPr>
              <a:t>3 character month</a:t>
            </a:r>
          </a:p>
          <a:p>
            <a:pPr lvl="1">
              <a:lnSpc>
                <a:spcPct val="80000"/>
              </a:lnSpc>
              <a:buFont typeface="Wingdings" pitchFamily="2" charset="2"/>
              <a:buChar char="à"/>
              <a:defRPr/>
            </a:pPr>
            <a:r>
              <a:rPr lang="en-US" sz="1800" dirty="0">
                <a:latin typeface="Georgia" pitchFamily="18" charset="0"/>
              </a:rPr>
              <a:t>2 digit year</a:t>
            </a:r>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31</a:t>
            </a:fld>
            <a:endParaRPr lang="en-US" altLang="en-US"/>
          </a:p>
        </p:txBody>
      </p:sp>
    </p:spTree>
    <p:extLst>
      <p:ext uri="{BB962C8B-B14F-4D97-AF65-F5344CB8AC3E}">
        <p14:creationId xmlns:p14="http://schemas.microsoft.com/office/powerpoint/2010/main" val="187455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reiterates flowchart on previous slide.</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a:t>
            </a:fld>
            <a:endParaRPr lang="en-US" altLang="en-US"/>
          </a:p>
        </p:txBody>
      </p:sp>
    </p:spTree>
    <p:extLst>
      <p:ext uri="{BB962C8B-B14F-4D97-AF65-F5344CB8AC3E}">
        <p14:creationId xmlns:p14="http://schemas.microsoft.com/office/powerpoint/2010/main" val="3441816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names must follow this format</a:t>
            </a:r>
          </a:p>
          <a:p>
            <a:endParaRPr lang="en-US" dirty="0"/>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32</a:t>
            </a:fld>
            <a:endParaRPr lang="en-US" altLang="en-US"/>
          </a:p>
        </p:txBody>
      </p:sp>
    </p:spTree>
    <p:extLst>
      <p:ext uri="{BB962C8B-B14F-4D97-AF65-F5344CB8AC3E}">
        <p14:creationId xmlns:p14="http://schemas.microsoft.com/office/powerpoint/2010/main" val="2311616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name examples</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33</a:t>
            </a:fld>
            <a:endParaRPr lang="en-US" altLang="en-US"/>
          </a:p>
        </p:txBody>
      </p:sp>
    </p:spTree>
    <p:extLst>
      <p:ext uri="{BB962C8B-B14F-4D97-AF65-F5344CB8AC3E}">
        <p14:creationId xmlns:p14="http://schemas.microsoft.com/office/powerpoint/2010/main" val="3656818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17600" y="696913"/>
            <a:ext cx="4646613" cy="3484562"/>
          </a:xfrm>
          <a:ln/>
        </p:spPr>
      </p:sp>
      <p:sp>
        <p:nvSpPr>
          <p:cNvPr id="422915" name="Rectangle 3"/>
          <p:cNvSpPr>
            <a:spLocks noGrp="1" noChangeArrowheads="1"/>
          </p:cNvSpPr>
          <p:nvPr>
            <p:ph type="body" idx="1"/>
          </p:nvPr>
        </p:nvSpPr>
        <p:spPr>
          <a:xfrm>
            <a:off x="688976" y="4410839"/>
            <a:ext cx="5503863" cy="4180860"/>
          </a:xfrm>
          <a:noFill/>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p:spPr>
        <p:txBody>
          <a:bodyPr/>
          <a:lstStyle/>
          <a:p>
            <a:r>
              <a:rPr lang="en-US" dirty="0"/>
              <a:t>The basic version of  WinZip is a universal Windows 10 app.  7-Zip can also be used if you have it, but we do not recommend buying it if you are not familiar with 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an older version of WinZip.</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36</a:t>
            </a:fld>
            <a:endParaRPr lang="en-US" altLang="en-US"/>
          </a:p>
        </p:txBody>
      </p:sp>
    </p:spTree>
    <p:extLst>
      <p:ext uri="{BB962C8B-B14F-4D97-AF65-F5344CB8AC3E}">
        <p14:creationId xmlns:p14="http://schemas.microsoft.com/office/powerpoint/2010/main" val="14819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an older version of </a:t>
            </a:r>
            <a:r>
              <a:rPr lang="en-US" dirty="0" err="1"/>
              <a:t>winzip</a:t>
            </a:r>
            <a:r>
              <a:rPr lang="en-US" dirty="0"/>
              <a:t>, regarding creating a container location and name.</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37</a:t>
            </a:fld>
            <a:endParaRPr lang="en-US" altLang="en-US"/>
          </a:p>
        </p:txBody>
      </p:sp>
    </p:spTree>
    <p:extLst>
      <p:ext uri="{BB962C8B-B14F-4D97-AF65-F5344CB8AC3E}">
        <p14:creationId xmlns:p14="http://schemas.microsoft.com/office/powerpoint/2010/main" val="55112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the reports to zip and add to the container.</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38</a:t>
            </a:fld>
            <a:endParaRPr lang="en-US" altLang="en-US"/>
          </a:p>
        </p:txBody>
      </p:sp>
    </p:spTree>
    <p:extLst>
      <p:ext uri="{BB962C8B-B14F-4D97-AF65-F5344CB8AC3E}">
        <p14:creationId xmlns:p14="http://schemas.microsoft.com/office/powerpoint/2010/main" val="92896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1117600" y="696913"/>
            <a:ext cx="4646613" cy="3484562"/>
          </a:xfrm>
          <a:ln/>
        </p:spPr>
      </p:sp>
      <p:sp>
        <p:nvSpPr>
          <p:cNvPr id="355331" name="Rectangle 3"/>
          <p:cNvSpPr>
            <a:spLocks noGrp="1" noChangeArrowheads="1"/>
          </p:cNvSpPr>
          <p:nvPr>
            <p:ph type="body" idx="1"/>
          </p:nvPr>
        </p:nvSpPr>
        <p:spPr>
          <a:xfrm>
            <a:off x="688976" y="4410839"/>
            <a:ext cx="5503863" cy="4180860"/>
          </a:xfrm>
          <a:noFill/>
        </p:spPr>
        <p:txBody>
          <a:bodyPr/>
          <a:lstStyle/>
          <a:p>
            <a:r>
              <a:rPr lang="en-US" dirty="0"/>
              <a:t>Q. What if you send the same file twice?</a:t>
            </a:r>
          </a:p>
          <a:p>
            <a:pPr lvl="1"/>
            <a:r>
              <a:rPr lang="en-US" dirty="0"/>
              <a:t>The second one will overlay the first one</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1117600" y="696913"/>
            <a:ext cx="4646613" cy="3484562"/>
          </a:xfrm>
          <a:ln/>
        </p:spPr>
      </p:sp>
      <p:sp>
        <p:nvSpPr>
          <p:cNvPr id="357379" name="Rectangle 3"/>
          <p:cNvSpPr>
            <a:spLocks noGrp="1" noChangeArrowheads="1"/>
          </p:cNvSpPr>
          <p:nvPr>
            <p:ph type="body" idx="1"/>
          </p:nvPr>
        </p:nvSpPr>
        <p:spPr>
          <a:xfrm>
            <a:off x="688976" y="4410839"/>
            <a:ext cx="5503863" cy="4180860"/>
          </a:xfrm>
          <a:noFill/>
        </p:spPr>
        <p:txBody>
          <a:bodyPr/>
          <a:lstStyle/>
          <a:p>
            <a:r>
              <a:rPr lang="en-US"/>
              <a:t>On our side we will split the container you sent us into the individual report files.</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xfrm>
            <a:off x="1117600" y="696913"/>
            <a:ext cx="4646613" cy="3484562"/>
          </a:xfrm>
          <a:ln/>
        </p:spPr>
      </p:sp>
      <p:sp>
        <p:nvSpPr>
          <p:cNvPr id="360451" name="Rectangle 3"/>
          <p:cNvSpPr>
            <a:spLocks noGrp="1" noChangeArrowheads="1"/>
          </p:cNvSpPr>
          <p:nvPr>
            <p:ph type="body" idx="1"/>
          </p:nvPr>
        </p:nvSpPr>
        <p:spPr>
          <a:xfrm>
            <a:off x="688976" y="4410839"/>
            <a:ext cx="5503863" cy="4180860"/>
          </a:xfrm>
          <a:noFill/>
        </p:spPr>
        <p:txBody>
          <a:bodyPr/>
          <a:lstStyle/>
          <a:p>
            <a:r>
              <a:rPr lang="en-US"/>
              <a:t>Go to win zip demo</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VR-370 report.  Please note the reporting month in the header.  This form is generated monthly, and vendors are expected to return it to the appropriate district office by the 15</a:t>
            </a:r>
            <a:r>
              <a:rPr lang="en-US" baseline="30000" dirty="0"/>
              <a:t>th</a:t>
            </a:r>
            <a:r>
              <a:rPr lang="en-US" dirty="0"/>
              <a:t> of each month.  Forms received after the deadline will be processed after those received earlier.  Vendors run the risk of their billing being entered in the following month, and a delay in payment.</a:t>
            </a:r>
          </a:p>
          <a:p>
            <a:endParaRPr lang="en-US" dirty="0"/>
          </a:p>
          <a:p>
            <a:r>
              <a:rPr lang="en-US" dirty="0"/>
              <a:t>The facility’s six-digit ACCES-VR vendor code and agency name and the local district office are also in the header.  For those serving more than one office, the authorizations for each office are grouped together.  The report must be separated by office and pages submitted to the correct district office.</a:t>
            </a:r>
          </a:p>
          <a:p>
            <a:endParaRPr lang="en-US" dirty="0"/>
          </a:p>
          <a:p>
            <a:r>
              <a:rPr lang="en-US" dirty="0"/>
              <a:t>Each service row contains: the client’s name, ID number, authorization number, line number, case service code, authorization start and end dates, units authorized and the remaining unit balance.</a:t>
            </a:r>
          </a:p>
          <a:p>
            <a:r>
              <a:rPr lang="en-US" dirty="0"/>
              <a:t>Then there are spaces for you to record:  the start and end date of service within the reporting month, the units provided, space for a check mark to indicate that the remaining balance of the authorization should be cancelled.  The final two columns are for district offices to record that the program report was received and if the line was approved and processed for payment.</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4</a:t>
            </a:fld>
            <a:endParaRPr lang="en-US" altLang="en-US"/>
          </a:p>
        </p:txBody>
      </p:sp>
    </p:spTree>
    <p:extLst>
      <p:ext uri="{BB962C8B-B14F-4D97-AF65-F5344CB8AC3E}">
        <p14:creationId xmlns:p14="http://schemas.microsoft.com/office/powerpoint/2010/main" val="111479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each district office section there is a page with blank rows.  This is to be used when recording services provided in an earlier month, but not yet billed.  </a:t>
            </a:r>
          </a:p>
          <a:p>
            <a:endParaRPr lang="en-US" dirty="0"/>
          </a:p>
          <a:p>
            <a:r>
              <a:rPr lang="en-US" dirty="0"/>
              <a:t>Record the client’s ID, first three letters from the last name, authorization number, line number, case service code, start and end date of service and the units provided.</a:t>
            </a:r>
          </a:p>
          <a:p>
            <a:endParaRPr lang="en-US" dirty="0"/>
          </a:p>
          <a:p>
            <a:r>
              <a:rPr lang="en-US" dirty="0"/>
              <a:t>At the bottom of the form is an attestation that the information is true and correct and supported by the service provider’s internal records.  This attestation must be signed, and the original sent to the district office.  Failure to sign the form will result in form rejection and payment delays.  Email and fax copies are not acceptable for the VR-370 form.</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5</a:t>
            </a:fld>
            <a:endParaRPr lang="en-US" altLang="en-US"/>
          </a:p>
        </p:txBody>
      </p:sp>
    </p:spTree>
    <p:extLst>
      <p:ext uri="{BB962C8B-B14F-4D97-AF65-F5344CB8AC3E}">
        <p14:creationId xmlns:p14="http://schemas.microsoft.com/office/powerpoint/2010/main" val="16942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vendors, the reporting deadline is the 15</a:t>
            </a:r>
            <a:r>
              <a:rPr lang="en-US" baseline="30000" dirty="0"/>
              <a:t>th</a:t>
            </a:r>
            <a:r>
              <a:rPr lang="en-US" dirty="0"/>
              <a:t> of each month for the VR-370 and all supporting documentation as noted in Attachment D of your contract.  </a:t>
            </a:r>
          </a:p>
          <a:p>
            <a:endParaRPr lang="en-US" dirty="0"/>
          </a:p>
          <a:p>
            <a:r>
              <a:rPr lang="en-US" dirty="0"/>
              <a:t>For example, the March 2019 VR-370 report is due to the local office(s) by April 15, 2019.</a:t>
            </a:r>
          </a:p>
          <a:p>
            <a:endParaRPr lang="en-US" dirty="0"/>
          </a:p>
          <a:p>
            <a:r>
              <a:rPr lang="en-US" dirty="0"/>
              <a:t>Do not send in copies of the VR-370 to the Central Office in Albany.  Questions regarding the form should be directed to your local district office liaison.  </a:t>
            </a:r>
          </a:p>
          <a:p>
            <a:endParaRPr lang="en-US" dirty="0"/>
          </a:p>
          <a:p>
            <a:r>
              <a:rPr lang="en-US" dirty="0"/>
              <a:t>Please keep current on your billing.  We reconcile annually, and all billing for the prior year must be submitted by March 31</a:t>
            </a:r>
            <a:r>
              <a:rPr lang="en-US" baseline="30000" dirty="0"/>
              <a:t>st</a:t>
            </a:r>
            <a:r>
              <a:rPr lang="en-US" dirty="0"/>
              <a:t> annually.  Therefore all billing for 2019 authorizations, including the VR-370 and any related program reports, must be submitted to the local offices by March 31, 2020.  Late submissions will not be honored.  The 2019 authorizations will no longer be displayed on April 2020 reports.</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6</a:t>
            </a:fld>
            <a:endParaRPr lang="en-US" altLang="en-US"/>
          </a:p>
        </p:txBody>
      </p:sp>
    </p:spTree>
    <p:extLst>
      <p:ext uri="{BB962C8B-B14F-4D97-AF65-F5344CB8AC3E}">
        <p14:creationId xmlns:p14="http://schemas.microsoft.com/office/powerpoint/2010/main" val="289797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Reports</a:t>
            </a:r>
          </a:p>
          <a:p>
            <a:endParaRPr lang="en-US" dirty="0"/>
          </a:p>
          <a:p>
            <a:r>
              <a:rPr lang="en-US" dirty="0"/>
              <a:t>Along with the monthly VR-370 report, ACCES-VR issues utilization reports.  A utilization report is a cumulative listing of all authorizations issued to your agency during the open contract year(s).  It provides detailed information including the dates of services and units vouchered and/or cancelled.  See the sample that follows on the next slide.</a:t>
            </a:r>
          </a:p>
          <a:p>
            <a:endParaRPr lang="en-US" dirty="0"/>
          </a:p>
          <a:p>
            <a:r>
              <a:rPr lang="en-US" dirty="0"/>
              <a:t>This report is sent by e-mail to up to six vendor-designated recipients.  Any updates to the recipients for your agency should be sent to CRS2@nysed.gov.  </a:t>
            </a:r>
          </a:p>
          <a:p>
            <a:endParaRPr lang="en-US" dirty="0"/>
          </a:p>
          <a:p>
            <a:r>
              <a:rPr lang="en-US" dirty="0"/>
              <a:t>The report format is being revised for 2019 due to changes in how the contracts were awarded.  We are no longer tracking the percent utilized by units, since units were not awarded for each service this time.  We will instead total up each major cost category for comparisons:  Non-Supported Employment, Supported Employment Intensive, and Supported Employment Extended for Youth.</a:t>
            </a:r>
          </a:p>
          <a:p>
            <a:endParaRPr lang="en-US" dirty="0"/>
          </a:p>
          <a:p>
            <a:r>
              <a:rPr lang="en-US" dirty="0"/>
              <a:t>This report does not capture spending for Group Orientation or Supported Employment Extended Services for Adults, as these services do not receive an authorization for an individual.</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7</a:t>
            </a:fld>
            <a:endParaRPr lang="en-US" altLang="en-US"/>
          </a:p>
        </p:txBody>
      </p:sp>
    </p:spTree>
    <p:extLst>
      <p:ext uri="{BB962C8B-B14F-4D97-AF65-F5344CB8AC3E}">
        <p14:creationId xmlns:p14="http://schemas.microsoft.com/office/powerpoint/2010/main" val="274983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Detail Report Example</a:t>
            </a:r>
          </a:p>
          <a:p>
            <a:endParaRPr lang="en-US" dirty="0"/>
          </a:p>
          <a:p>
            <a:r>
              <a:rPr lang="en-US" dirty="0"/>
              <a:t>This is a cumulative report for the open contract year(s).  Because authorizations cannot cross contract years, and we reconcile annually, authorizations will fall off this report each year after the reconciliation period ends.  The reconciliation process is detailed in Attachment D of your contract.  A reminder will be issued each year in advance of the reconciliation deadline.</a:t>
            </a:r>
          </a:p>
          <a:p>
            <a:endParaRPr lang="en-US" dirty="0"/>
          </a:p>
          <a:p>
            <a:r>
              <a:rPr lang="en-US" dirty="0"/>
              <a:t>This report is grouped by Case Service Code and alphabetical by participant within each group.  For each participant you will see the authorization and line number, the start and end date of the authorization, units authorized, the rate and total amount.  As you bill for services against the authorization, you will see the vouchers recorded with the date it was entered, the start and end date of service (which must be within the authorization start and end dates), units vouchered and amount for each voucher.  Next you will see the balance remaining for that authorization line.  If you indicated that the balance should be cancelled, you will see a cancellation date line, with the units and amount cancelled.</a:t>
            </a:r>
          </a:p>
          <a:p>
            <a:endParaRPr lang="en-US" dirty="0"/>
          </a:p>
          <a:p>
            <a:r>
              <a:rPr lang="en-US" dirty="0"/>
              <a:t>At the very end of this report is a summary for each case service code and services used by each office that has issued an authorization to your contract.  Also, we issue a voucher summary report as a separate document.  No participant data is on this report.  Both summary reports are undergoing changes for the new contract term.  You will receive more information as we get closer to the first billing cycle in February.  Services for January 2019 will be reported by February 15</a:t>
            </a:r>
            <a:r>
              <a:rPr lang="en-US" baseline="30000" dirty="0"/>
              <a:t>th</a:t>
            </a:r>
            <a:r>
              <a:rPr lang="en-US" dirty="0"/>
              <a:t>.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8</a:t>
            </a:fld>
            <a:endParaRPr lang="en-US" altLang="en-US"/>
          </a:p>
        </p:txBody>
      </p:sp>
    </p:spTree>
    <p:extLst>
      <p:ext uri="{BB962C8B-B14F-4D97-AF65-F5344CB8AC3E}">
        <p14:creationId xmlns:p14="http://schemas.microsoft.com/office/powerpoint/2010/main" val="389887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No-Show and Drop-Out billing</a:t>
            </a:r>
          </a:p>
          <a:p>
            <a:endParaRPr lang="en-US" dirty="0"/>
          </a:p>
          <a:p>
            <a:r>
              <a:rPr lang="en-US" dirty="0"/>
              <a:t>Some CRS services allow for no-show and drop-out billing.  Please refer to Attachment B-2 of your contract or the 2019-23 Core Rehabilitation Services Program Guide, which will be posted online soon in the Core Rehabilitation Services section of our website.</a:t>
            </a:r>
          </a:p>
          <a:p>
            <a:endParaRPr lang="en-US" dirty="0"/>
          </a:p>
          <a:p>
            <a:r>
              <a:rPr lang="en-US" dirty="0"/>
              <a:t>Please work with the participant’s ACCES-VR counselor before requesting the no-show/drop-out fee.</a:t>
            </a:r>
          </a:p>
          <a:p>
            <a:endParaRPr lang="en-US" dirty="0"/>
          </a:p>
          <a:p>
            <a:r>
              <a:rPr lang="en-US" dirty="0"/>
              <a:t>For Hourly-rate services when it is agreed that the participant will not receive the service, you may bill for ½ hour for a no-show on the VR-370 and check to cancel the balance of the authorization.  For drop-outs, you may bill for the actual hours provided.</a:t>
            </a:r>
          </a:p>
          <a:p>
            <a:endParaRPr lang="en-US" dirty="0"/>
          </a:p>
          <a:p>
            <a:r>
              <a:rPr lang="en-US" dirty="0"/>
              <a:t>For non-hourly rate services where this is allowed, the original authorization must be cancelled in full.  A new authorization with the primary code (i.e., 110, or a summary code for assessments) with the support code “D” (i.e., 110D) will be created.  This authorization will appear on the next VR-370 form to be billed against.  The fee authorized is $30 .</a:t>
            </a:r>
          </a:p>
        </p:txBody>
      </p:sp>
      <p:sp>
        <p:nvSpPr>
          <p:cNvPr id="4" name="Slide Number Placeholder 3"/>
          <p:cNvSpPr>
            <a:spLocks noGrp="1"/>
          </p:cNvSpPr>
          <p:nvPr>
            <p:ph type="sldNum" sz="quarter" idx="5"/>
          </p:nvPr>
        </p:nvSpPr>
        <p:spPr/>
        <p:txBody>
          <a:bodyPr/>
          <a:lstStyle/>
          <a:p>
            <a:pPr>
              <a:defRPr/>
            </a:pPr>
            <a:fld id="{55F015C7-FC5A-4EF3-86A5-30C73A638D53}" type="slidenum">
              <a:rPr lang="en-US" altLang="en-US" smtClean="0"/>
              <a:pPr>
                <a:defRPr/>
              </a:pPr>
              <a:t>9</a:t>
            </a:fld>
            <a:endParaRPr lang="en-US" altLang="en-US"/>
          </a:p>
        </p:txBody>
      </p:sp>
    </p:spTree>
    <p:extLst>
      <p:ext uri="{BB962C8B-B14F-4D97-AF65-F5344CB8AC3E}">
        <p14:creationId xmlns:p14="http://schemas.microsoft.com/office/powerpoint/2010/main" val="283667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8B12FC6-0267-4D31-A846-C69DB839CEB2}" type="slidenum">
              <a:rPr lang="en-US" altLang="en-US"/>
              <a:pPr>
                <a:defRPr/>
              </a:pPr>
              <a:t>‹#›</a:t>
            </a:fld>
            <a:endParaRPr lang="en-US" altLang="en-US"/>
          </a:p>
        </p:txBody>
      </p:sp>
    </p:spTree>
    <p:extLst>
      <p:ext uri="{BB962C8B-B14F-4D97-AF65-F5344CB8AC3E}">
        <p14:creationId xmlns:p14="http://schemas.microsoft.com/office/powerpoint/2010/main" val="11840217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29FC5BC-A89B-4BEE-B526-FDC6331EF187}" type="slidenum">
              <a:rPr lang="en-US" altLang="en-US"/>
              <a:pPr>
                <a:defRPr/>
              </a:pPr>
              <a:t>‹#›</a:t>
            </a:fld>
            <a:endParaRPr lang="en-US" altLang="en-US"/>
          </a:p>
        </p:txBody>
      </p:sp>
    </p:spTree>
    <p:extLst>
      <p:ext uri="{BB962C8B-B14F-4D97-AF65-F5344CB8AC3E}">
        <p14:creationId xmlns:p14="http://schemas.microsoft.com/office/powerpoint/2010/main" val="64355658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C41DFC0-6AF3-4465-89A6-90648E37333C}"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02206381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normAutofit/>
          </a:bodyPr>
          <a:lstStyle/>
          <a:p>
            <a:pPr lvl="0"/>
            <a:endParaRPr lang="en-US" noProof="0"/>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D7D83D10-240D-496B-8E89-5F4C4AEAB9E6}" type="slidenum">
              <a:rPr lang="en-US" altLang="en-US"/>
              <a:pPr>
                <a:defRPr/>
              </a:pPr>
              <a:t>‹#›</a:t>
            </a:fld>
            <a:endParaRPr lang="en-US" altLang="en-US"/>
          </a:p>
        </p:txBody>
      </p:sp>
    </p:spTree>
    <p:extLst>
      <p:ext uri="{BB962C8B-B14F-4D97-AF65-F5344CB8AC3E}">
        <p14:creationId xmlns:p14="http://schemas.microsoft.com/office/powerpoint/2010/main" val="15766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D6D8A41-2407-475D-935F-C72CAF3A2503}" type="slidenum">
              <a:rPr lang="en-US" altLang="en-US"/>
              <a:pPr>
                <a:defRPr/>
              </a:pPr>
              <a:t>‹#›</a:t>
            </a:fld>
            <a:endParaRPr lang="en-US" altLang="en-US"/>
          </a:p>
        </p:txBody>
      </p:sp>
    </p:spTree>
    <p:extLst>
      <p:ext uri="{BB962C8B-B14F-4D97-AF65-F5344CB8AC3E}">
        <p14:creationId xmlns:p14="http://schemas.microsoft.com/office/powerpoint/2010/main" val="14797406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C539D6-C7FD-4153-9B0B-5B768535AA3E}" type="slidenum">
              <a:rPr lang="en-US" altLang="en-US"/>
              <a:pPr>
                <a:defRPr/>
              </a:pPr>
              <a:t>‹#›</a:t>
            </a:fld>
            <a:endParaRPr lang="en-US" altLang="en-US"/>
          </a:p>
        </p:txBody>
      </p:sp>
    </p:spTree>
    <p:extLst>
      <p:ext uri="{BB962C8B-B14F-4D97-AF65-F5344CB8AC3E}">
        <p14:creationId xmlns:p14="http://schemas.microsoft.com/office/powerpoint/2010/main" val="1333465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A643EA3C-4BD9-491C-A320-F6302D3365BF}" type="slidenum">
              <a:rPr lang="en-US" altLang="en-US"/>
              <a:pPr>
                <a:defRPr/>
              </a:pPr>
              <a:t>‹#›</a:t>
            </a:fld>
            <a:endParaRPr lang="en-US" altLang="en-US"/>
          </a:p>
        </p:txBody>
      </p:sp>
    </p:spTree>
    <p:extLst>
      <p:ext uri="{BB962C8B-B14F-4D97-AF65-F5344CB8AC3E}">
        <p14:creationId xmlns:p14="http://schemas.microsoft.com/office/powerpoint/2010/main" val="12286227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5D686B68-4335-4D91-A0E0-D6E07544CC49}" type="slidenum">
              <a:rPr lang="en-US" altLang="en-US"/>
              <a:pPr>
                <a:defRPr/>
              </a:pPr>
              <a:t>‹#›</a:t>
            </a:fld>
            <a:endParaRPr lang="en-US" altLang="en-US"/>
          </a:p>
        </p:txBody>
      </p:sp>
    </p:spTree>
    <p:extLst>
      <p:ext uri="{BB962C8B-B14F-4D97-AF65-F5344CB8AC3E}">
        <p14:creationId xmlns:p14="http://schemas.microsoft.com/office/powerpoint/2010/main" val="37056288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6A5669F-2FE9-4E1E-A78C-AFA87CDB6820}" type="slidenum">
              <a:rPr lang="en-US" altLang="en-US"/>
              <a:pPr>
                <a:defRPr/>
              </a:pPr>
              <a:t>‹#›</a:t>
            </a:fld>
            <a:endParaRPr lang="en-US" altLang="en-US"/>
          </a:p>
        </p:txBody>
      </p:sp>
    </p:spTree>
    <p:extLst>
      <p:ext uri="{BB962C8B-B14F-4D97-AF65-F5344CB8AC3E}">
        <p14:creationId xmlns:p14="http://schemas.microsoft.com/office/powerpoint/2010/main" val="68011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A1B96F5-26C9-4D8F-92E5-3784E62DC94D}" type="slidenum">
              <a:rPr lang="en-US" altLang="en-US"/>
              <a:pPr>
                <a:defRPr/>
              </a:pPr>
              <a:t>‹#›</a:t>
            </a:fld>
            <a:endParaRPr lang="en-US" altLang="en-US"/>
          </a:p>
        </p:txBody>
      </p:sp>
    </p:spTree>
    <p:extLst>
      <p:ext uri="{BB962C8B-B14F-4D97-AF65-F5344CB8AC3E}">
        <p14:creationId xmlns:p14="http://schemas.microsoft.com/office/powerpoint/2010/main" val="121799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2C88733-63CA-4A7B-833B-1F2E76B30515}"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9544004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5F4A2DD-7CC5-4ED6-AF01-44E7859B3F54}"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0286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E34DA67-6575-4536-A341-AE39414BC3E7}"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794" r:id="rId12"/>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state.ny.us/agencies/forms/ac3253sf.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c.state.ny.us/vendors/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upk.sfs.ny.gov/UPK/VEN101/data/toc.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cces.nysed.gov/vr/core-rehabilitation-services" TargetMode="External"/><Relationship Id="rId7" Type="http://schemas.openxmlformats.org/officeDocument/2006/relationships/hyperlink" Target="mailto:CRS2@nysed.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shannon.schuhle@nysed.gov" TargetMode="External"/><Relationship Id="rId5" Type="http://schemas.openxmlformats.org/officeDocument/2006/relationships/hyperlink" Target="mailto:dana.lebeau@nysed.gov" TargetMode="External"/><Relationship Id="rId4" Type="http://schemas.openxmlformats.org/officeDocument/2006/relationships/hyperlink" Target="http://www.acces.nysed.gov/vr/vr370-liaiso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cces.nysed.gov/vr/crs-2-service-report-forms"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winzip.com/"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iki.nysed.gov/bin/view/VRHelp/TroubleShootingGuide" TargetMode="External"/><Relationship Id="rId2" Type="http://schemas.openxmlformats.org/officeDocument/2006/relationships/hyperlink" Target="https://wiki.nysed.gov/bin/view/VRHelp/StepByStepGuidelines" TargetMode="Externa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hyperlink" Target="https://wiki.nysed.gov/bin/view/VRHelp/FAQ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RS2@nyse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hyperlink" Target="http://www.acces.nysed.gov/vr/core-rehabilitation-servi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n-US" altLang="en-US" sz="5100"/>
              <a:t>BILLING PROCESS</a:t>
            </a:r>
          </a:p>
        </p:txBody>
      </p:sp>
      <p:sp>
        <p:nvSpPr>
          <p:cNvPr id="3074" name="Rectangle 2"/>
          <p:cNvSpPr>
            <a:spLocks noGrp="1" noChangeArrowheads="1"/>
          </p:cNvSpPr>
          <p:nvPr>
            <p:ph type="ctrTitle"/>
          </p:nvPr>
        </p:nvSpPr>
        <p:spPr>
          <a:xfrm>
            <a:off x="1524000" y="838200"/>
            <a:ext cx="6324600" cy="1489075"/>
          </a:xfrm>
        </p:spPr>
        <p:txBody>
          <a:bodyPr>
            <a:normAutofit fontScale="90000"/>
          </a:bodyPr>
          <a:lstStyle/>
          <a:p>
            <a:pPr eaLnBrk="1" fontAlgn="auto" hangingPunct="1">
              <a:spcAft>
                <a:spcPts val="0"/>
              </a:spcAft>
              <a:defRPr/>
            </a:pPr>
            <a:r>
              <a:rPr lang="en-US" altLang="en-US" sz="9500" b="1" dirty="0"/>
              <a:t>CRS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a:solidFill>
                  <a:srgbClr val="7B9899"/>
                </a:solidFill>
              </a:rPr>
              <a:t>Billing for Services to Groups</a:t>
            </a:r>
          </a:p>
        </p:txBody>
      </p:sp>
      <p:sp>
        <p:nvSpPr>
          <p:cNvPr id="2253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D48C5D8B-31CA-4637-8F77-D175B2928524}" type="slidenum">
              <a:rPr lang="en-US" altLang="en-US" smtClean="0"/>
              <a:pPr/>
              <a:t>10</a:t>
            </a:fld>
            <a:endParaRPr lang="en-US" altLang="en-US"/>
          </a:p>
        </p:txBody>
      </p:sp>
      <p:sp>
        <p:nvSpPr>
          <p:cNvPr id="22532" name="Rectangle 3"/>
          <p:cNvSpPr>
            <a:spLocks noGrp="1" noChangeArrowheads="1"/>
          </p:cNvSpPr>
          <p:nvPr>
            <p:ph sz="quarter" idx="4294967295"/>
          </p:nvPr>
        </p:nvSpPr>
        <p:spPr>
          <a:xfrm>
            <a:off x="301625" y="1527175"/>
            <a:ext cx="8504238" cy="4572000"/>
          </a:xfrm>
        </p:spPr>
        <p:txBody>
          <a:bodyPr/>
          <a:lstStyle/>
          <a:p>
            <a:pPr eaLnBrk="1" hangingPunct="1"/>
            <a:r>
              <a:rPr lang="en-US" altLang="en-US" sz="2400" dirty="0"/>
              <a:t>Entry Services 1 – Group Orientation Only</a:t>
            </a:r>
          </a:p>
          <a:p>
            <a:pPr eaLnBrk="1" hangingPunct="1"/>
            <a:r>
              <a:rPr lang="en-US" altLang="en-US" sz="2400" dirty="0"/>
              <a:t>One quarterly AC3253-S “Claim for Payment” with all sessions held during the quarter reported.</a:t>
            </a:r>
          </a:p>
          <a:p>
            <a:pPr eaLnBrk="1" hangingPunct="1"/>
            <a:r>
              <a:rPr lang="en-US" altLang="en-US" sz="2400" dirty="0"/>
              <a:t>Roster(s) of attendees attached to claim.</a:t>
            </a:r>
          </a:p>
          <a:p>
            <a:pPr eaLnBrk="1" hangingPunct="1"/>
            <a:r>
              <a:rPr lang="en-US" altLang="en-US" sz="2400" dirty="0"/>
              <a:t>AC3253-S “Claim for Payment”</a:t>
            </a:r>
          </a:p>
          <a:p>
            <a:pPr lvl="1" eaLnBrk="1" hangingPunct="1"/>
            <a:r>
              <a:rPr lang="en-US" altLang="en-US" sz="2000" dirty="0"/>
              <a:t>Can be downloaded at:</a:t>
            </a:r>
          </a:p>
          <a:p>
            <a:pPr eaLnBrk="1" hangingPunct="1">
              <a:buFont typeface="Wingdings" pitchFamily="2" charset="2"/>
              <a:buNone/>
            </a:pPr>
            <a:r>
              <a:rPr lang="en-US" altLang="en-US" sz="2400" dirty="0"/>
              <a:t>	</a:t>
            </a:r>
            <a:r>
              <a:rPr lang="en-US" altLang="en-US" sz="1800" dirty="0">
                <a:hlinkClick r:id="rId3"/>
              </a:rPr>
              <a:t>http://www.osc.state.ny.us/agencies/forms/ac3253sf.pdf</a:t>
            </a:r>
            <a:endParaRPr lang="en-US" altLang="en-US" sz="1800" dirty="0"/>
          </a:p>
          <a:p>
            <a:pPr eaLnBrk="1" hangingPunct="1">
              <a:buFont typeface="Wingdings" pitchFamily="2" charset="2"/>
              <a:buNone/>
            </a:pPr>
            <a:endParaRPr lang="en-US" altLang="en-US" sz="18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6" descr="Slid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2016802C-86B6-4121-AE22-56B7277D031A}" type="slidenum">
              <a:rPr lang="en-US" altLang="en-US" smtClean="0"/>
              <a:pPr/>
              <a:t>11</a:t>
            </a:fld>
            <a:endParaRPr lang="en-US" altLang="en-US"/>
          </a:p>
        </p:txBody>
      </p:sp>
      <p:sp>
        <p:nvSpPr>
          <p:cNvPr id="14339" name="Rectangle 2"/>
          <p:cNvSpPr>
            <a:spLocks noGrp="1" noChangeArrowheads="1"/>
          </p:cNvSpPr>
          <p:nvPr>
            <p:ph type="title"/>
          </p:nvPr>
        </p:nvSpPr>
        <p:spPr>
          <a:xfrm>
            <a:off x="1143000" y="381000"/>
            <a:ext cx="6858000" cy="579438"/>
          </a:xfrm>
        </p:spPr>
        <p:txBody>
          <a:bodyPr>
            <a:normAutofit fontScale="90000"/>
          </a:bodyPr>
          <a:lstStyle/>
          <a:p>
            <a:pPr eaLnBrk="1" fontAlgn="auto" hangingPunct="1">
              <a:spcAft>
                <a:spcPts val="0"/>
              </a:spcAft>
              <a:defRPr/>
            </a:pPr>
            <a:r>
              <a:rPr lang="en-US" altLang="en-US" dirty="0">
                <a:solidFill>
                  <a:schemeClr val="accent3">
                    <a:shade val="75000"/>
                  </a:schemeClr>
                </a:solidFill>
              </a:rPr>
              <a:t>Claim for Payment Form</a:t>
            </a:r>
          </a:p>
        </p:txBody>
      </p:sp>
      <p:pic>
        <p:nvPicPr>
          <p:cNvPr id="7" name="Picture 6" descr="Image of New York State Claim for Payment form.">
            <a:extLst>
              <a:ext uri="{FF2B5EF4-FFF2-40B4-BE49-F238E27FC236}">
                <a16:creationId xmlns:a16="http://schemas.microsoft.com/office/drawing/2014/main" id="{8A2D52FF-0C2A-441F-873F-01E72ABA1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51" y="1500188"/>
            <a:ext cx="3756762" cy="4861042"/>
          </a:xfrm>
          <a:prstGeom prst="rect">
            <a:avLst/>
          </a:prstGeom>
        </p:spPr>
      </p:pic>
      <p:sp>
        <p:nvSpPr>
          <p:cNvPr id="4" name="TextBox 3"/>
          <p:cNvSpPr txBox="1"/>
          <p:nvPr/>
        </p:nvSpPr>
        <p:spPr>
          <a:xfrm>
            <a:off x="533400" y="2133599"/>
            <a:ext cx="1981200" cy="1938992"/>
          </a:xfrm>
          <a:prstGeom prst="rect">
            <a:avLst/>
          </a:prstGeom>
          <a:noFill/>
        </p:spPr>
        <p:txBody>
          <a:bodyPr wrap="square" rtlCol="0">
            <a:spAutoFit/>
          </a:bodyPr>
          <a:lstStyle/>
          <a:p>
            <a:pPr marL="171450" indent="-171450" algn="l">
              <a:buFont typeface="Arial" panose="020B0604020202020204" pitchFamily="34" charset="0"/>
              <a:buChar char="•"/>
            </a:pPr>
            <a:r>
              <a:rPr lang="en-US" sz="1200" dirty="0">
                <a:solidFill>
                  <a:srgbClr val="00B0F0"/>
                </a:solidFill>
                <a:latin typeface="Tahoma" panose="020B0604030504040204" pitchFamily="34" charset="0"/>
                <a:ea typeface="Tahoma" panose="020B0604030504040204" pitchFamily="34" charset="0"/>
                <a:cs typeface="Tahoma" panose="020B0604030504040204" pitchFamily="34" charset="0"/>
              </a:rPr>
              <a:t>Entry Services 1 and Supported Employment Extended for Adults must be reported on separate claim forms.</a:t>
            </a:r>
          </a:p>
          <a:p>
            <a:pPr algn="l"/>
            <a:endParaRPr lang="en-US" sz="12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en-US" altLang="en-US" sz="1200" dirty="0">
                <a:solidFill>
                  <a:schemeClr val="hlink"/>
                </a:solidFill>
                <a:latin typeface="Tahoma" pitchFamily="34" charset="0"/>
              </a:rPr>
              <a:t>Do not include participant-specific information on the form.</a:t>
            </a:r>
            <a:endParaRPr lang="en-US" sz="12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solidFill>
                  <a:srgbClr val="7B9899"/>
                </a:solidFill>
              </a:rPr>
              <a:t>Billing for Services to Groups (cont.)</a:t>
            </a:r>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2839D438-7AD5-48EE-B338-9701791A04B4}" type="slidenum">
              <a:rPr lang="en-US" altLang="en-US" smtClean="0"/>
              <a:pPr/>
              <a:t>12</a:t>
            </a:fld>
            <a:endParaRPr lang="en-US" altLang="en-US"/>
          </a:p>
        </p:txBody>
      </p:sp>
      <p:sp>
        <p:nvSpPr>
          <p:cNvPr id="24580" name="Rectangle 3"/>
          <p:cNvSpPr>
            <a:spLocks noGrp="1" noChangeArrowheads="1"/>
          </p:cNvSpPr>
          <p:nvPr>
            <p:ph sz="quarter" idx="4294967295"/>
          </p:nvPr>
        </p:nvSpPr>
        <p:spPr>
          <a:xfrm>
            <a:off x="704850" y="1905000"/>
            <a:ext cx="7772400" cy="4114800"/>
          </a:xfrm>
        </p:spPr>
        <p:txBody>
          <a:bodyPr/>
          <a:lstStyle/>
          <a:p>
            <a:pPr eaLnBrk="1" hangingPunct="1">
              <a:lnSpc>
                <a:spcPct val="90000"/>
              </a:lnSpc>
            </a:pPr>
            <a:r>
              <a:rPr lang="en-US" altLang="en-US" dirty="0"/>
              <a:t>The Claim for Payment and Roster of Participants should be sent to the local district office which requested the service</a:t>
            </a:r>
          </a:p>
          <a:p>
            <a:pPr eaLnBrk="1" hangingPunct="1">
              <a:lnSpc>
                <a:spcPct val="90000"/>
              </a:lnSpc>
            </a:pPr>
            <a:r>
              <a:rPr lang="en-US" altLang="en-US" dirty="0"/>
              <a:t>All quarterly claims are due to the district offices by the 15</a:t>
            </a:r>
            <a:r>
              <a:rPr lang="en-US" altLang="en-US" baseline="30000" dirty="0"/>
              <a:t>th</a:t>
            </a:r>
            <a:r>
              <a:rPr lang="en-US" altLang="en-US" dirty="0"/>
              <a:t> of the month following the close of the quarter.</a:t>
            </a:r>
          </a:p>
          <a:p>
            <a:pPr eaLnBrk="1" hangingPunct="1">
              <a:lnSpc>
                <a:spcPct val="90000"/>
              </a:lnSpc>
            </a:pPr>
            <a:r>
              <a:rPr lang="en-US" altLang="en-US" dirty="0"/>
              <a:t>DO will review and forward approved claims and rosters to Fiscal Management for processing </a:t>
            </a:r>
          </a:p>
          <a:p>
            <a:pPr eaLnBrk="1" hangingPunct="1">
              <a:lnSpc>
                <a:spcPct val="90000"/>
              </a:lnSpc>
              <a:buFont typeface="Wingdings" pitchFamily="2" charset="2"/>
              <a:buNone/>
            </a:pPr>
            <a:endParaRPr lang="en-US" altLang="en-US" sz="1600" dirty="0"/>
          </a:p>
          <a:p>
            <a:pPr lvl="1" eaLnBrk="1" hangingPunct="1">
              <a:lnSpc>
                <a:spcPct val="90000"/>
              </a:lnSpc>
              <a:buFont typeface="Wingdings" pitchFamily="2" charset="2"/>
              <a:buNone/>
            </a:pPr>
            <a:endParaRPr lang="en-US" altLang="en-US"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30225"/>
          </a:xfrm>
        </p:spPr>
        <p:txBody>
          <a:bodyPr/>
          <a:lstStyle/>
          <a:p>
            <a:r>
              <a:rPr lang="en-US" sz="3000" dirty="0"/>
              <a:t>Supported Employment Extended Services</a:t>
            </a:r>
          </a:p>
        </p:txBody>
      </p:sp>
      <p:sp>
        <p:nvSpPr>
          <p:cNvPr id="3" name="Content Placeholder 2"/>
          <p:cNvSpPr>
            <a:spLocks noGrp="1"/>
          </p:cNvSpPr>
          <p:nvPr>
            <p:ph sz="quarter" idx="4294967295"/>
          </p:nvPr>
        </p:nvSpPr>
        <p:spPr>
          <a:xfrm>
            <a:off x="301752" y="1527048"/>
            <a:ext cx="8503920" cy="4797552"/>
          </a:xfrm>
        </p:spPr>
        <p:txBody>
          <a:bodyPr/>
          <a:lstStyle/>
          <a:p>
            <a:pPr marL="0" indent="0">
              <a:buNone/>
            </a:pPr>
            <a:r>
              <a:rPr lang="en-US" dirty="0"/>
              <a:t>578X – Extended Supported Employment (Adults)</a:t>
            </a:r>
          </a:p>
          <a:p>
            <a:r>
              <a:rPr lang="en-US" dirty="0"/>
              <a:t>No authorizations for this service at this time.</a:t>
            </a:r>
          </a:p>
          <a:p>
            <a:r>
              <a:rPr lang="en-US" dirty="0"/>
              <a:t>Will include any participants under 25 already in extended services by 12/31/18</a:t>
            </a:r>
          </a:p>
          <a:p>
            <a:r>
              <a:rPr lang="en-US" dirty="0"/>
              <a:t>Vendors must send signed original to ACCES-FAST in Albany and file a copy of the roster with the local district office(s).</a:t>
            </a:r>
          </a:p>
          <a:p>
            <a:endParaRPr lang="en-US" dirty="0"/>
          </a:p>
        </p:txBody>
      </p:sp>
      <p:sp>
        <p:nvSpPr>
          <p:cNvPr id="4" name="Slide Number Placeholder 3"/>
          <p:cNvSpPr>
            <a:spLocks noGrp="1"/>
          </p:cNvSpPr>
          <p:nvPr>
            <p:ph type="sldNum" sz="quarter" idx="12"/>
          </p:nvPr>
        </p:nvSpPr>
        <p:spPr/>
        <p:txBody>
          <a:bodyPr/>
          <a:lstStyle/>
          <a:p>
            <a:pPr>
              <a:defRPr/>
            </a:pPr>
            <a:fld id="{6D6D8A41-2407-475D-935F-C72CAF3A2503}" type="slidenum">
              <a:rPr lang="en-US" altLang="en-US" smtClean="0"/>
              <a:pPr>
                <a:defRPr/>
              </a:pPr>
              <a:t>13</a:t>
            </a:fld>
            <a:endParaRPr lang="en-US" altLang="en-US"/>
          </a:p>
        </p:txBody>
      </p:sp>
    </p:spTree>
    <p:extLst>
      <p:ext uri="{BB962C8B-B14F-4D97-AF65-F5344CB8AC3E}">
        <p14:creationId xmlns:p14="http://schemas.microsoft.com/office/powerpoint/2010/main" val="119276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B2D8-D46B-43DB-A098-B44936CEB283}"/>
              </a:ext>
            </a:extLst>
          </p:cNvPr>
          <p:cNvSpPr>
            <a:spLocks noGrp="1"/>
          </p:cNvSpPr>
          <p:nvPr>
            <p:ph type="title"/>
          </p:nvPr>
        </p:nvSpPr>
        <p:spPr/>
        <p:txBody>
          <a:bodyPr/>
          <a:lstStyle/>
          <a:p>
            <a:r>
              <a:rPr lang="en-US" sz="3200" dirty="0"/>
              <a:t>Supported </a:t>
            </a:r>
            <a:r>
              <a:rPr lang="en-US" sz="3000" dirty="0"/>
              <a:t>Employment</a:t>
            </a:r>
            <a:r>
              <a:rPr lang="en-US" sz="3200" dirty="0"/>
              <a:t> Extended Services</a:t>
            </a:r>
          </a:p>
        </p:txBody>
      </p:sp>
      <p:sp>
        <p:nvSpPr>
          <p:cNvPr id="3" name="Content Placeholder 2">
            <a:extLst>
              <a:ext uri="{FF2B5EF4-FFF2-40B4-BE49-F238E27FC236}">
                <a16:creationId xmlns:a16="http://schemas.microsoft.com/office/drawing/2014/main" id="{2286FABE-1241-4588-AB88-323B46E71F30}"/>
              </a:ext>
            </a:extLst>
          </p:cNvPr>
          <p:cNvSpPr>
            <a:spLocks noGrp="1"/>
          </p:cNvSpPr>
          <p:nvPr>
            <p:ph sz="quarter" idx="4294967295"/>
          </p:nvPr>
        </p:nvSpPr>
        <p:spPr>
          <a:xfrm>
            <a:off x="301752" y="1527048"/>
            <a:ext cx="8503920" cy="4572000"/>
          </a:xfrm>
        </p:spPr>
        <p:txBody>
          <a:bodyPr/>
          <a:lstStyle/>
          <a:p>
            <a:r>
              <a:rPr lang="en-US" dirty="0"/>
              <a:t>One report form for Extended Services for Adults</a:t>
            </a:r>
          </a:p>
          <a:p>
            <a:pPr lvl="1"/>
            <a:r>
              <a:rPr lang="en-US" dirty="0"/>
              <a:t>ACCES-VR Funded only - OPWDD 2003 Transfers have been folded into ACCES-VR Funded totals, with the same rate.</a:t>
            </a:r>
          </a:p>
          <a:p>
            <a:r>
              <a:rPr lang="en-US" dirty="0"/>
              <a:t>Form calculates allowable reimbursement based on participants receiving two visits per month, with both dates recorded on the forms.</a:t>
            </a:r>
          </a:p>
          <a:p>
            <a:r>
              <a:rPr lang="en-US" dirty="0"/>
              <a:t>Transfer quarterly total to Claim for Payment form and send with Extended Service Report forms to Central Office.</a:t>
            </a:r>
          </a:p>
        </p:txBody>
      </p:sp>
      <p:sp>
        <p:nvSpPr>
          <p:cNvPr id="4" name="Slide Number Placeholder 3">
            <a:extLst>
              <a:ext uri="{FF2B5EF4-FFF2-40B4-BE49-F238E27FC236}">
                <a16:creationId xmlns:a16="http://schemas.microsoft.com/office/drawing/2014/main" id="{725DDC6A-E34F-4303-803D-6F780DEC4963}"/>
              </a:ext>
            </a:extLst>
          </p:cNvPr>
          <p:cNvSpPr>
            <a:spLocks noGrp="1"/>
          </p:cNvSpPr>
          <p:nvPr>
            <p:ph type="sldNum" sz="quarter" idx="12"/>
          </p:nvPr>
        </p:nvSpPr>
        <p:spPr/>
        <p:txBody>
          <a:bodyPr/>
          <a:lstStyle/>
          <a:p>
            <a:pPr>
              <a:defRPr/>
            </a:pPr>
            <a:fld id="{6D6D8A41-2407-475D-935F-C72CAF3A2503}" type="slidenum">
              <a:rPr lang="en-US" altLang="en-US" smtClean="0"/>
              <a:pPr>
                <a:defRPr/>
              </a:pPr>
              <a:t>14</a:t>
            </a:fld>
            <a:endParaRPr lang="en-US" altLang="en-US"/>
          </a:p>
        </p:txBody>
      </p:sp>
    </p:spTree>
    <p:extLst>
      <p:ext uri="{BB962C8B-B14F-4D97-AF65-F5344CB8AC3E}">
        <p14:creationId xmlns:p14="http://schemas.microsoft.com/office/powerpoint/2010/main" val="338378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6425"/>
          </a:xfrm>
        </p:spPr>
        <p:txBody>
          <a:bodyPr/>
          <a:lstStyle/>
          <a:p>
            <a:r>
              <a:rPr lang="en-US" sz="3000" dirty="0"/>
              <a:t>Supported Employment Extended Services</a:t>
            </a:r>
          </a:p>
        </p:txBody>
      </p:sp>
      <p:sp>
        <p:nvSpPr>
          <p:cNvPr id="4" name="Slide Number Placeholder 3"/>
          <p:cNvSpPr>
            <a:spLocks noGrp="1"/>
          </p:cNvSpPr>
          <p:nvPr>
            <p:ph type="sldNum" sz="quarter" idx="12"/>
          </p:nvPr>
        </p:nvSpPr>
        <p:spPr/>
        <p:txBody>
          <a:bodyPr/>
          <a:lstStyle/>
          <a:p>
            <a:pPr>
              <a:defRPr/>
            </a:pPr>
            <a:fld id="{6D6D8A41-2407-475D-935F-C72CAF3A2503}" type="slidenum">
              <a:rPr lang="en-US" altLang="en-US" smtClean="0"/>
              <a:pPr>
                <a:defRPr/>
              </a:pPr>
              <a:t>15</a:t>
            </a:fld>
            <a:endParaRPr lang="en-US" altLang="en-US"/>
          </a:p>
        </p:txBody>
      </p:sp>
      <p:pic>
        <p:nvPicPr>
          <p:cNvPr id="8" name="Content Placeholder 7" descr="Image of Supported Employment - Extended Support Services Monthly Report of Services Provided which is referred to as the monthly roster.">
            <a:extLst>
              <a:ext uri="{FF2B5EF4-FFF2-40B4-BE49-F238E27FC236}">
                <a16:creationId xmlns:a16="http://schemas.microsoft.com/office/drawing/2014/main" id="{2B51BA3B-1B42-4F88-8868-D89236D038E2}"/>
              </a:ext>
            </a:extLst>
          </p:cNvP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632697" y="1535558"/>
            <a:ext cx="5916705" cy="4572000"/>
          </a:xfrm>
        </p:spPr>
      </p:pic>
    </p:spTree>
    <p:extLst>
      <p:ext uri="{BB962C8B-B14F-4D97-AF65-F5344CB8AC3E}">
        <p14:creationId xmlns:p14="http://schemas.microsoft.com/office/powerpoint/2010/main" val="168128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06425"/>
          </a:xfrm>
        </p:spPr>
        <p:txBody>
          <a:bodyPr/>
          <a:lstStyle/>
          <a:p>
            <a:r>
              <a:rPr lang="en-US" sz="3000" dirty="0"/>
              <a:t>Supported Employment Extended Services</a:t>
            </a:r>
          </a:p>
        </p:txBody>
      </p:sp>
      <p:sp>
        <p:nvSpPr>
          <p:cNvPr id="4" name="Slide Number Placeholder 3"/>
          <p:cNvSpPr>
            <a:spLocks noGrp="1"/>
          </p:cNvSpPr>
          <p:nvPr>
            <p:ph type="sldNum" sz="quarter" idx="12"/>
          </p:nvPr>
        </p:nvSpPr>
        <p:spPr/>
        <p:txBody>
          <a:bodyPr/>
          <a:lstStyle/>
          <a:p>
            <a:pPr>
              <a:defRPr/>
            </a:pPr>
            <a:fld id="{6D6D8A41-2407-475D-935F-C72CAF3A2503}" type="slidenum">
              <a:rPr lang="en-US" altLang="en-US" smtClean="0"/>
              <a:pPr>
                <a:defRPr/>
              </a:pPr>
              <a:t>16</a:t>
            </a:fld>
            <a:endParaRPr lang="en-US" altLang="en-US"/>
          </a:p>
        </p:txBody>
      </p:sp>
      <p:sp>
        <p:nvSpPr>
          <p:cNvPr id="6" name="Content Placeholder 5">
            <a:extLst>
              <a:ext uri="{FF2B5EF4-FFF2-40B4-BE49-F238E27FC236}">
                <a16:creationId xmlns:a16="http://schemas.microsoft.com/office/drawing/2014/main" id="{6F00DF84-04F9-441C-B57A-2F3F63648391}"/>
              </a:ext>
            </a:extLst>
          </p:cNvPr>
          <p:cNvSpPr>
            <a:spLocks noGrp="1"/>
          </p:cNvSpPr>
          <p:nvPr>
            <p:ph sz="quarter" idx="4294967295"/>
          </p:nvPr>
        </p:nvSpPr>
        <p:spPr>
          <a:xfrm>
            <a:off x="301752" y="1527048"/>
            <a:ext cx="8503920" cy="4572000"/>
          </a:xfrm>
        </p:spPr>
        <p:txBody>
          <a:bodyPr/>
          <a:lstStyle/>
          <a:p>
            <a:r>
              <a:rPr lang="en-US" dirty="0"/>
              <a:t>Supported Employment Extended for Youth</a:t>
            </a:r>
          </a:p>
          <a:p>
            <a:pPr lvl="1"/>
            <a:r>
              <a:rPr lang="en-US" dirty="0"/>
              <a:t>Eligible participants transitioning to extended services after 1/1/19 will receive an authorization for 582X.</a:t>
            </a:r>
          </a:p>
          <a:p>
            <a:pPr lvl="1"/>
            <a:r>
              <a:rPr lang="en-US" dirty="0"/>
              <a:t>Program Reporting and billing for 582X will follow the same process as any other participant service</a:t>
            </a:r>
          </a:p>
          <a:p>
            <a:pPr lvl="2"/>
            <a:r>
              <a:rPr lang="en-US" dirty="0"/>
              <a:t>VR-370</a:t>
            </a:r>
          </a:p>
          <a:p>
            <a:pPr lvl="3"/>
            <a:r>
              <a:rPr lang="en-US" dirty="0"/>
              <a:t>1 unit/</a:t>
            </a:r>
            <a:r>
              <a:rPr lang="en-US" dirty="0" err="1"/>
              <a:t>mo</a:t>
            </a:r>
            <a:r>
              <a:rPr lang="en-US" dirty="0"/>
              <a:t> for each participant receiving 2 face-to-face contacts</a:t>
            </a:r>
          </a:p>
          <a:p>
            <a:pPr lvl="2"/>
            <a:r>
              <a:rPr lang="en-US" dirty="0"/>
              <a:t>VR-582</a:t>
            </a:r>
          </a:p>
          <a:p>
            <a:pPr lvl="3"/>
            <a:r>
              <a:rPr lang="en-US" dirty="0"/>
              <a:t>Record the monthly activity with the participant</a:t>
            </a:r>
          </a:p>
        </p:txBody>
      </p:sp>
    </p:spTree>
    <p:extLst>
      <p:ext uri="{BB962C8B-B14F-4D97-AF65-F5344CB8AC3E}">
        <p14:creationId xmlns:p14="http://schemas.microsoft.com/office/powerpoint/2010/main" val="361175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339C-D9A7-4ABD-8270-B9A612B4941F}"/>
              </a:ext>
            </a:extLst>
          </p:cNvPr>
          <p:cNvSpPr>
            <a:spLocks noGrp="1"/>
          </p:cNvSpPr>
          <p:nvPr>
            <p:ph type="title"/>
          </p:nvPr>
        </p:nvSpPr>
        <p:spPr/>
        <p:txBody>
          <a:bodyPr/>
          <a:lstStyle/>
          <a:p>
            <a:r>
              <a:rPr lang="en-US" dirty="0"/>
              <a:t>Vendor Resources</a:t>
            </a:r>
          </a:p>
        </p:txBody>
      </p:sp>
      <p:sp>
        <p:nvSpPr>
          <p:cNvPr id="3" name="Content Placeholder 2">
            <a:extLst>
              <a:ext uri="{FF2B5EF4-FFF2-40B4-BE49-F238E27FC236}">
                <a16:creationId xmlns:a16="http://schemas.microsoft.com/office/drawing/2014/main" id="{0F1C9FBA-78F4-42F7-90C3-E8FE489F37F7}"/>
              </a:ext>
            </a:extLst>
          </p:cNvPr>
          <p:cNvSpPr>
            <a:spLocks noGrp="1"/>
          </p:cNvSpPr>
          <p:nvPr>
            <p:ph sz="quarter" idx="4294967295"/>
          </p:nvPr>
        </p:nvSpPr>
        <p:spPr>
          <a:xfrm>
            <a:off x="301752" y="1527048"/>
            <a:ext cx="8503920" cy="4572000"/>
          </a:xfrm>
        </p:spPr>
        <p:txBody>
          <a:bodyPr/>
          <a:lstStyle/>
          <a:p>
            <a:r>
              <a:rPr lang="en-US" dirty="0"/>
              <a:t>Vendors can access payment information through the NYS Financial System (SFS).</a:t>
            </a:r>
          </a:p>
          <a:p>
            <a:endParaRPr lang="en-US" dirty="0"/>
          </a:p>
          <a:p>
            <a:r>
              <a:rPr lang="en-US" dirty="0"/>
              <a:t>NYS OSC State Vendors main page:  </a:t>
            </a:r>
            <a:r>
              <a:rPr lang="en-US" u="sng" dirty="0">
                <a:hlinkClick r:id="rId3"/>
              </a:rPr>
              <a:t>https://www.osc.state.ny.us/vendors/index.htm</a:t>
            </a:r>
            <a:endParaRPr lang="en-US" dirty="0"/>
          </a:p>
          <a:p>
            <a:pPr marL="0" indent="0">
              <a:buNone/>
            </a:pPr>
            <a:endParaRPr lang="en-US" dirty="0"/>
          </a:p>
          <a:p>
            <a:r>
              <a:rPr lang="en-US" dirty="0"/>
              <a:t>SFS Training for Vendors:  </a:t>
            </a:r>
            <a:r>
              <a:rPr lang="en-US" u="sng" dirty="0">
                <a:hlinkClick r:id="rId4"/>
              </a:rPr>
              <a:t>https://upk.sfs.ny.gov/UPK/VEN101/data/toc.html</a:t>
            </a:r>
            <a:endParaRPr lang="en-US" dirty="0"/>
          </a:p>
          <a:p>
            <a:endParaRPr lang="en-US" dirty="0"/>
          </a:p>
        </p:txBody>
      </p:sp>
      <p:sp>
        <p:nvSpPr>
          <p:cNvPr id="4" name="Slide Number Placeholder 3">
            <a:extLst>
              <a:ext uri="{FF2B5EF4-FFF2-40B4-BE49-F238E27FC236}">
                <a16:creationId xmlns:a16="http://schemas.microsoft.com/office/drawing/2014/main" id="{BF0F2351-ECBE-42DE-BB55-27C9BAA3EDA2}"/>
              </a:ext>
            </a:extLst>
          </p:cNvPr>
          <p:cNvSpPr>
            <a:spLocks noGrp="1"/>
          </p:cNvSpPr>
          <p:nvPr>
            <p:ph type="sldNum" sz="quarter" idx="12"/>
          </p:nvPr>
        </p:nvSpPr>
        <p:spPr/>
        <p:txBody>
          <a:bodyPr/>
          <a:lstStyle/>
          <a:p>
            <a:pPr>
              <a:defRPr/>
            </a:pPr>
            <a:fld id="{6D6D8A41-2407-475D-935F-C72CAF3A2503}" type="slidenum">
              <a:rPr lang="en-US" altLang="en-US" smtClean="0"/>
              <a:pPr>
                <a:defRPr/>
              </a:pPr>
              <a:t>17</a:t>
            </a:fld>
            <a:endParaRPr lang="en-US" altLang="en-US"/>
          </a:p>
        </p:txBody>
      </p:sp>
    </p:spTree>
    <p:extLst>
      <p:ext uri="{BB962C8B-B14F-4D97-AF65-F5344CB8AC3E}">
        <p14:creationId xmlns:p14="http://schemas.microsoft.com/office/powerpoint/2010/main" val="254533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FB79-C1BC-4806-8429-6B76347CF4BE}"/>
              </a:ext>
            </a:extLst>
          </p:cNvPr>
          <p:cNvSpPr>
            <a:spLocks noGrp="1"/>
          </p:cNvSpPr>
          <p:nvPr>
            <p:ph type="title"/>
          </p:nvPr>
        </p:nvSpPr>
        <p:spPr/>
        <p:txBody>
          <a:bodyPr/>
          <a:lstStyle/>
          <a:p>
            <a:r>
              <a:rPr lang="en-US" dirty="0"/>
              <a:t>SFS Training for Vendors</a:t>
            </a:r>
          </a:p>
        </p:txBody>
      </p:sp>
      <p:pic>
        <p:nvPicPr>
          <p:cNvPr id="6" name="Content Placeholder 5" descr="Screenshot of SFS Training for Vendors expended Table of Contents and Course Overview.  Link to training on previous slide.">
            <a:extLst>
              <a:ext uri="{FF2B5EF4-FFF2-40B4-BE49-F238E27FC236}">
                <a16:creationId xmlns:a16="http://schemas.microsoft.com/office/drawing/2014/main" id="{B12EDC16-2F9C-4C50-BC9E-DBBA0E3FEA99}"/>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47228" y="1527175"/>
            <a:ext cx="8407192" cy="4568826"/>
          </a:xfrm>
        </p:spPr>
      </p:pic>
      <p:sp>
        <p:nvSpPr>
          <p:cNvPr id="4" name="Slide Number Placeholder 3">
            <a:extLst>
              <a:ext uri="{FF2B5EF4-FFF2-40B4-BE49-F238E27FC236}">
                <a16:creationId xmlns:a16="http://schemas.microsoft.com/office/drawing/2014/main" id="{BC462AF8-7826-48CA-8BBA-47805C0D9EA8}"/>
              </a:ext>
            </a:extLst>
          </p:cNvPr>
          <p:cNvSpPr>
            <a:spLocks noGrp="1"/>
          </p:cNvSpPr>
          <p:nvPr>
            <p:ph type="sldNum" sz="quarter" idx="12"/>
          </p:nvPr>
        </p:nvSpPr>
        <p:spPr/>
        <p:txBody>
          <a:bodyPr/>
          <a:lstStyle/>
          <a:p>
            <a:pPr>
              <a:defRPr/>
            </a:pPr>
            <a:fld id="{6D6D8A41-2407-475D-935F-C72CAF3A2503}" type="slidenum">
              <a:rPr lang="en-US" altLang="en-US" smtClean="0"/>
              <a:pPr>
                <a:defRPr/>
              </a:pPr>
              <a:t>18</a:t>
            </a:fld>
            <a:endParaRPr lang="en-US" altLang="en-US"/>
          </a:p>
        </p:txBody>
      </p:sp>
    </p:spTree>
    <p:extLst>
      <p:ext uri="{BB962C8B-B14F-4D97-AF65-F5344CB8AC3E}">
        <p14:creationId xmlns:p14="http://schemas.microsoft.com/office/powerpoint/2010/main" val="389958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A186-9052-48CC-9B74-E3AC5354AFA9}"/>
              </a:ext>
            </a:extLst>
          </p:cNvPr>
          <p:cNvSpPr>
            <a:spLocks noGrp="1"/>
          </p:cNvSpPr>
          <p:nvPr>
            <p:ph type="title"/>
          </p:nvPr>
        </p:nvSpPr>
        <p:spPr/>
        <p:txBody>
          <a:bodyPr/>
          <a:lstStyle/>
          <a:p>
            <a:r>
              <a:rPr lang="en-US" dirty="0"/>
              <a:t>Deciphering the Invoice field</a:t>
            </a:r>
          </a:p>
        </p:txBody>
      </p:sp>
      <p:sp>
        <p:nvSpPr>
          <p:cNvPr id="3" name="Content Placeholder 2">
            <a:extLst>
              <a:ext uri="{FF2B5EF4-FFF2-40B4-BE49-F238E27FC236}">
                <a16:creationId xmlns:a16="http://schemas.microsoft.com/office/drawing/2014/main" id="{E07DF699-C053-4173-B497-EC2897A4D125}"/>
              </a:ext>
            </a:extLst>
          </p:cNvPr>
          <p:cNvSpPr>
            <a:spLocks noGrp="1"/>
          </p:cNvSpPr>
          <p:nvPr>
            <p:ph sz="quarter" idx="4294967295"/>
          </p:nvPr>
        </p:nvSpPr>
        <p:spPr>
          <a:xfrm>
            <a:off x="301752" y="1527048"/>
            <a:ext cx="8503920" cy="4572000"/>
          </a:xfrm>
        </p:spPr>
        <p:txBody>
          <a:bodyPr/>
          <a:lstStyle/>
          <a:p>
            <a:r>
              <a:rPr lang="en-US" dirty="0"/>
              <a:t>Standardized Invoice Field on payment record for Individually-Authorized Services</a:t>
            </a:r>
          </a:p>
          <a:p>
            <a:pPr lvl="1"/>
            <a:r>
              <a:rPr lang="en-US" dirty="0"/>
              <a:t>Example:  2621234561571XPWILX9999021819</a:t>
            </a:r>
          </a:p>
          <a:p>
            <a:pPr lvl="1"/>
            <a:r>
              <a:rPr lang="en-US" dirty="0"/>
              <a:t>Break it down: </a:t>
            </a:r>
          </a:p>
          <a:p>
            <a:pPr lvl="2"/>
            <a:r>
              <a:rPr lang="en-US" dirty="0"/>
              <a:t>26 = District Office #</a:t>
            </a:r>
          </a:p>
          <a:p>
            <a:pPr lvl="2"/>
            <a:r>
              <a:rPr lang="en-US" dirty="0"/>
              <a:t>2123456 = Authorization #</a:t>
            </a:r>
          </a:p>
          <a:p>
            <a:pPr lvl="2"/>
            <a:r>
              <a:rPr lang="en-US" dirty="0"/>
              <a:t>1 = Authorization Line #</a:t>
            </a:r>
          </a:p>
          <a:p>
            <a:pPr lvl="2"/>
            <a:r>
              <a:rPr lang="en-US" dirty="0"/>
              <a:t>571X = Case Service Code</a:t>
            </a:r>
          </a:p>
          <a:p>
            <a:pPr lvl="2"/>
            <a:r>
              <a:rPr lang="en-US" dirty="0"/>
              <a:t>PWIL = 1</a:t>
            </a:r>
            <a:r>
              <a:rPr lang="en-US" baseline="30000" dirty="0"/>
              <a:t>st</a:t>
            </a:r>
            <a:r>
              <a:rPr lang="en-US" dirty="0"/>
              <a:t> Letter of Participant’s first name, 1</a:t>
            </a:r>
            <a:r>
              <a:rPr lang="en-US" baseline="30000" dirty="0"/>
              <a:t>st</a:t>
            </a:r>
            <a:r>
              <a:rPr lang="en-US" dirty="0"/>
              <a:t> three of last name</a:t>
            </a:r>
          </a:p>
          <a:p>
            <a:pPr lvl="2"/>
            <a:r>
              <a:rPr lang="en-US" dirty="0"/>
              <a:t>X9999 = ACCES-VR schedule #</a:t>
            </a:r>
          </a:p>
          <a:p>
            <a:pPr lvl="2"/>
            <a:r>
              <a:rPr lang="en-US" dirty="0"/>
              <a:t>021819 = ACCES-VR District Office Invoice Entry Date </a:t>
            </a:r>
          </a:p>
          <a:p>
            <a:endParaRPr lang="en-US" dirty="0"/>
          </a:p>
        </p:txBody>
      </p:sp>
      <p:sp>
        <p:nvSpPr>
          <p:cNvPr id="4" name="Slide Number Placeholder 3">
            <a:extLst>
              <a:ext uri="{FF2B5EF4-FFF2-40B4-BE49-F238E27FC236}">
                <a16:creationId xmlns:a16="http://schemas.microsoft.com/office/drawing/2014/main" id="{D4343B85-4154-4AF0-BF42-11E9B63DB3E4}"/>
              </a:ext>
            </a:extLst>
          </p:cNvPr>
          <p:cNvSpPr>
            <a:spLocks noGrp="1"/>
          </p:cNvSpPr>
          <p:nvPr>
            <p:ph type="sldNum" sz="quarter" idx="12"/>
          </p:nvPr>
        </p:nvSpPr>
        <p:spPr/>
        <p:txBody>
          <a:bodyPr/>
          <a:lstStyle/>
          <a:p>
            <a:pPr>
              <a:defRPr/>
            </a:pPr>
            <a:fld id="{6D6D8A41-2407-475D-935F-C72CAF3A2503}" type="slidenum">
              <a:rPr lang="en-US" altLang="en-US" smtClean="0"/>
              <a:pPr>
                <a:defRPr/>
              </a:pPr>
              <a:t>19</a:t>
            </a:fld>
            <a:endParaRPr lang="en-US" altLang="en-US"/>
          </a:p>
        </p:txBody>
      </p:sp>
    </p:spTree>
    <p:extLst>
      <p:ext uri="{BB962C8B-B14F-4D97-AF65-F5344CB8AC3E}">
        <p14:creationId xmlns:p14="http://schemas.microsoft.com/office/powerpoint/2010/main" val="377387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descr="Slid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D2655BCD-6F5D-49BE-8602-44ECF1219E4A}" type="slidenum">
              <a:rPr lang="en-US" altLang="en-US" smtClean="0"/>
              <a:pPr/>
              <a:t>2</a:t>
            </a:fld>
            <a:endParaRPr lang="en-US" altLang="en-US"/>
          </a:p>
        </p:txBody>
      </p:sp>
      <p:sp>
        <p:nvSpPr>
          <p:cNvPr id="14338" name="Rectangle 10"/>
          <p:cNvSpPr>
            <a:spLocks noGrp="1" noChangeArrowheads="1"/>
          </p:cNvSpPr>
          <p:nvPr>
            <p:ph type="title"/>
          </p:nvPr>
        </p:nvSpPr>
        <p:spPr>
          <a:xfrm>
            <a:off x="304800" y="228600"/>
            <a:ext cx="8534400" cy="911225"/>
          </a:xfrm>
        </p:spPr>
        <p:txBody>
          <a:bodyPr/>
          <a:lstStyle/>
          <a:p>
            <a:pPr eaLnBrk="1" hangingPunct="1"/>
            <a:r>
              <a:rPr lang="en-US" altLang="en-US" sz="3000">
                <a:solidFill>
                  <a:srgbClr val="7B9899"/>
                </a:solidFill>
              </a:rPr>
              <a:t>Individual Consumer Services From Authorization to Payment</a:t>
            </a:r>
          </a:p>
        </p:txBody>
      </p:sp>
      <p:pic>
        <p:nvPicPr>
          <p:cNvPr id="10" name="Picture 9" descr="Flowchart taking you from authorization to payment:&#10;Authorization for one or more services is written by the counselor and sent to the vendor&#10;Monthly, a snapshot of open authorizations is taken to create the monthly VR-370 billing form&#10;In the first five days of the month, the VR-370s are mailed from Central Office in Albany to each vendor&#10;After services are provided, vendors record the actual services provided and units on the authorization to cancel on the VR-370&#10;The completed VR-370 pages are mailed to the district office(s). &#10;The VR-370 reports and individual participant reports are reviewed&#10;If there are services that are not approved, the vendor is notified, and that data is not entered into our system for payment (vouchered).&#10;All reported services that are approved for payment are vouchered.&#10;Vouchers entered at the local offices are scooped nightly and transmitted to Fiscal Management for processing.&#10;At least once per month, the scooped vouchers are batched and sent to the Office of the State Comptroller for payment issuance.&#10;Payment completed by ACH (direct deposit).  Please set up ACH payments through the Comptroller’s office if you have not done so already.  This is a requirement of the contract.&#10;&#10;">
            <a:extLst>
              <a:ext uri="{FF2B5EF4-FFF2-40B4-BE49-F238E27FC236}">
                <a16:creationId xmlns:a16="http://schemas.microsoft.com/office/drawing/2014/main" id="{2B659914-B2D9-4CF2-8A2D-9A5B74914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9" y="1676400"/>
            <a:ext cx="7724301" cy="457849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365B-60F5-4B15-9CD5-4D386B43F6F5}"/>
              </a:ext>
            </a:extLst>
          </p:cNvPr>
          <p:cNvSpPr>
            <a:spLocks noGrp="1"/>
          </p:cNvSpPr>
          <p:nvPr>
            <p:ph type="title"/>
          </p:nvPr>
        </p:nvSpPr>
        <p:spPr/>
        <p:txBody>
          <a:bodyPr/>
          <a:lstStyle/>
          <a:p>
            <a:r>
              <a:rPr lang="en-US" dirty="0"/>
              <a:t>Deciphering the Invoice Field (cont’d)</a:t>
            </a:r>
          </a:p>
        </p:txBody>
      </p:sp>
      <p:sp>
        <p:nvSpPr>
          <p:cNvPr id="3" name="Content Placeholder 2">
            <a:extLst>
              <a:ext uri="{FF2B5EF4-FFF2-40B4-BE49-F238E27FC236}">
                <a16:creationId xmlns:a16="http://schemas.microsoft.com/office/drawing/2014/main" id="{EC1EEDFC-E660-4E92-92DE-7AA2C8CC8FA2}"/>
              </a:ext>
            </a:extLst>
          </p:cNvPr>
          <p:cNvSpPr>
            <a:spLocks noGrp="1"/>
          </p:cNvSpPr>
          <p:nvPr>
            <p:ph sz="quarter" idx="4294967295"/>
          </p:nvPr>
        </p:nvSpPr>
        <p:spPr>
          <a:xfrm>
            <a:off x="301752" y="1527048"/>
            <a:ext cx="8503920" cy="4572000"/>
          </a:xfrm>
        </p:spPr>
        <p:txBody>
          <a:bodyPr/>
          <a:lstStyle/>
          <a:p>
            <a:r>
              <a:rPr lang="en-US" dirty="0"/>
              <a:t>Supported Employment Extended Services for Adults</a:t>
            </a:r>
          </a:p>
          <a:p>
            <a:pPr lvl="1"/>
            <a:r>
              <a:rPr lang="en-US" dirty="0"/>
              <a:t>Example: C013346 1-3/19 Q1 SEP EXT CRS</a:t>
            </a:r>
          </a:p>
          <a:p>
            <a:r>
              <a:rPr lang="en-US" dirty="0"/>
              <a:t>Entry Services I – Group Orientation</a:t>
            </a:r>
          </a:p>
          <a:p>
            <a:pPr lvl="1"/>
            <a:r>
              <a:rPr lang="en-US" dirty="0"/>
              <a:t>Example:  C013346 JAN-MAR 19 ESI CRS</a:t>
            </a:r>
          </a:p>
          <a:p>
            <a:r>
              <a:rPr lang="en-US" dirty="0"/>
              <a:t>Break it down:</a:t>
            </a:r>
          </a:p>
          <a:p>
            <a:pPr lvl="2"/>
            <a:r>
              <a:rPr lang="en-US" dirty="0"/>
              <a:t>Contract #</a:t>
            </a:r>
          </a:p>
          <a:p>
            <a:pPr lvl="2"/>
            <a:r>
              <a:rPr lang="en-US" dirty="0"/>
              <a:t>Time Period (Months &amp; Quarter#)</a:t>
            </a:r>
          </a:p>
          <a:p>
            <a:pPr lvl="2"/>
            <a:r>
              <a:rPr lang="en-US" dirty="0"/>
              <a:t>Service type (Supported Employment Extended – Core Rehabilitation Services)</a:t>
            </a:r>
          </a:p>
          <a:p>
            <a:pPr lvl="1"/>
            <a:endParaRPr lang="en-US" dirty="0"/>
          </a:p>
        </p:txBody>
      </p:sp>
      <p:sp>
        <p:nvSpPr>
          <p:cNvPr id="4" name="Slide Number Placeholder 3">
            <a:extLst>
              <a:ext uri="{FF2B5EF4-FFF2-40B4-BE49-F238E27FC236}">
                <a16:creationId xmlns:a16="http://schemas.microsoft.com/office/drawing/2014/main" id="{AA862BC9-9625-4648-B8AE-63964D9B5098}"/>
              </a:ext>
            </a:extLst>
          </p:cNvPr>
          <p:cNvSpPr>
            <a:spLocks noGrp="1"/>
          </p:cNvSpPr>
          <p:nvPr>
            <p:ph type="sldNum" sz="quarter" idx="12"/>
          </p:nvPr>
        </p:nvSpPr>
        <p:spPr/>
        <p:txBody>
          <a:bodyPr/>
          <a:lstStyle/>
          <a:p>
            <a:pPr>
              <a:defRPr/>
            </a:pPr>
            <a:fld id="{6D6D8A41-2407-475D-935F-C72CAF3A2503}" type="slidenum">
              <a:rPr lang="en-US" altLang="en-US" smtClean="0"/>
              <a:pPr>
                <a:defRPr/>
              </a:pPr>
              <a:t>20</a:t>
            </a:fld>
            <a:endParaRPr lang="en-US" altLang="en-US"/>
          </a:p>
        </p:txBody>
      </p:sp>
    </p:spTree>
    <p:extLst>
      <p:ext uri="{BB962C8B-B14F-4D97-AF65-F5344CB8AC3E}">
        <p14:creationId xmlns:p14="http://schemas.microsoft.com/office/powerpoint/2010/main" val="93097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187D-D8A5-48E9-914E-1DFDCD0702E7}"/>
              </a:ext>
            </a:extLst>
          </p:cNvPr>
          <p:cNvSpPr>
            <a:spLocks noGrp="1"/>
          </p:cNvSpPr>
          <p:nvPr>
            <p:ph type="title"/>
          </p:nvPr>
        </p:nvSpPr>
        <p:spPr/>
        <p:txBody>
          <a:bodyPr/>
          <a:lstStyle/>
          <a:p>
            <a:r>
              <a:rPr lang="en-US" dirty="0"/>
              <a:t>District Office Codes</a:t>
            </a:r>
          </a:p>
        </p:txBody>
      </p:sp>
      <p:sp>
        <p:nvSpPr>
          <p:cNvPr id="3" name="Content Placeholder 2">
            <a:extLst>
              <a:ext uri="{FF2B5EF4-FFF2-40B4-BE49-F238E27FC236}">
                <a16:creationId xmlns:a16="http://schemas.microsoft.com/office/drawing/2014/main" id="{730A3405-E6C7-4422-A38A-1FD3E87996BD}"/>
              </a:ext>
            </a:extLst>
          </p:cNvPr>
          <p:cNvSpPr>
            <a:spLocks noGrp="1"/>
          </p:cNvSpPr>
          <p:nvPr>
            <p:ph sz="quarter" idx="4294967295"/>
          </p:nvPr>
        </p:nvSpPr>
        <p:spPr>
          <a:xfrm>
            <a:off x="301752" y="1527048"/>
            <a:ext cx="8503920" cy="4572000"/>
          </a:xfrm>
        </p:spPr>
        <p:txBody>
          <a:bodyPr/>
          <a:lstStyle/>
          <a:p>
            <a:pPr marL="0" indent="0">
              <a:buNone/>
            </a:pPr>
            <a:endParaRPr lang="en-US" dirty="0"/>
          </a:p>
          <a:p>
            <a:pPr marL="0" indent="0">
              <a:buNone/>
            </a:pPr>
            <a:r>
              <a:rPr lang="en-US" dirty="0"/>
              <a:t>01:  Albany DO			20:  Bronx DO</a:t>
            </a:r>
          </a:p>
          <a:p>
            <a:pPr marL="0" indent="0">
              <a:buNone/>
            </a:pPr>
            <a:r>
              <a:rPr lang="en-US" dirty="0"/>
              <a:t>02:  Southern Tier DO		21:  Queens DO</a:t>
            </a:r>
          </a:p>
          <a:p>
            <a:pPr marL="0" indent="0">
              <a:buNone/>
            </a:pPr>
            <a:r>
              <a:rPr lang="en-US" dirty="0"/>
              <a:t>03:  Buffalo DO			22:  Brooklyn DO</a:t>
            </a:r>
          </a:p>
          <a:p>
            <a:pPr marL="0" indent="0">
              <a:buNone/>
            </a:pPr>
            <a:r>
              <a:rPr lang="en-US" dirty="0"/>
              <a:t>05:  Syracuse DO			24:  Hauppauge DO</a:t>
            </a:r>
          </a:p>
          <a:p>
            <a:pPr marL="0" indent="0">
              <a:buNone/>
            </a:pPr>
            <a:r>
              <a:rPr lang="en-US" dirty="0"/>
              <a:t>06:  Malone DO			25:  Garden City DO</a:t>
            </a:r>
          </a:p>
          <a:p>
            <a:pPr marL="0" indent="0">
              <a:buNone/>
            </a:pPr>
            <a:r>
              <a:rPr lang="en-US" dirty="0"/>
              <a:t>07:  Utica DO			26:  White Plains DO</a:t>
            </a:r>
          </a:p>
          <a:p>
            <a:pPr marL="0" indent="0">
              <a:buNone/>
            </a:pPr>
            <a:r>
              <a:rPr lang="en-US" dirty="0"/>
              <a:t>08:  Mid Hudson DO		27:  Manhattan DO</a:t>
            </a:r>
          </a:p>
          <a:p>
            <a:pPr marL="0" indent="0">
              <a:buNone/>
            </a:pPr>
            <a:r>
              <a:rPr lang="en-US" dirty="0"/>
              <a:t>09:  Rochester DO 		</a:t>
            </a:r>
          </a:p>
        </p:txBody>
      </p:sp>
      <p:sp>
        <p:nvSpPr>
          <p:cNvPr id="4" name="Slide Number Placeholder 3">
            <a:extLst>
              <a:ext uri="{FF2B5EF4-FFF2-40B4-BE49-F238E27FC236}">
                <a16:creationId xmlns:a16="http://schemas.microsoft.com/office/drawing/2014/main" id="{F0CFF17F-1279-429E-B079-B827E9EF44E6}"/>
              </a:ext>
            </a:extLst>
          </p:cNvPr>
          <p:cNvSpPr>
            <a:spLocks noGrp="1"/>
          </p:cNvSpPr>
          <p:nvPr>
            <p:ph type="sldNum" sz="quarter" idx="12"/>
          </p:nvPr>
        </p:nvSpPr>
        <p:spPr/>
        <p:txBody>
          <a:bodyPr/>
          <a:lstStyle/>
          <a:p>
            <a:pPr>
              <a:defRPr/>
            </a:pPr>
            <a:fld id="{6D6D8A41-2407-475D-935F-C72CAF3A2503}" type="slidenum">
              <a:rPr lang="en-US" altLang="en-US" smtClean="0"/>
              <a:pPr>
                <a:defRPr/>
              </a:pPr>
              <a:t>21</a:t>
            </a:fld>
            <a:endParaRPr lang="en-US" altLang="en-US"/>
          </a:p>
        </p:txBody>
      </p:sp>
    </p:spTree>
    <p:extLst>
      <p:ext uri="{BB962C8B-B14F-4D97-AF65-F5344CB8AC3E}">
        <p14:creationId xmlns:p14="http://schemas.microsoft.com/office/powerpoint/2010/main" val="85279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solidFill>
                  <a:srgbClr val="7B9899"/>
                </a:solidFill>
              </a:rPr>
              <a:t>Contact Information</a:t>
            </a:r>
          </a:p>
        </p:txBody>
      </p:sp>
      <p:sp>
        <p:nvSpPr>
          <p:cNvPr id="256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C2D6A6E8-07FB-4615-870C-BEED80458363}" type="slidenum">
              <a:rPr lang="en-US" altLang="en-US" smtClean="0"/>
              <a:pPr/>
              <a:t>22</a:t>
            </a:fld>
            <a:endParaRPr lang="en-US" altLang="en-US"/>
          </a:p>
        </p:txBody>
      </p:sp>
      <p:sp>
        <p:nvSpPr>
          <p:cNvPr id="25604" name="Rectangle 3"/>
          <p:cNvSpPr>
            <a:spLocks noGrp="1" noChangeArrowheads="1"/>
          </p:cNvSpPr>
          <p:nvPr>
            <p:ph sz="quarter" idx="4294967295"/>
          </p:nvPr>
        </p:nvSpPr>
        <p:spPr>
          <a:xfrm>
            <a:off x="609600" y="1676400"/>
            <a:ext cx="8077200" cy="4495800"/>
          </a:xfrm>
        </p:spPr>
        <p:txBody>
          <a:bodyPr/>
          <a:lstStyle/>
          <a:p>
            <a:pPr eaLnBrk="1" hangingPunct="1">
              <a:lnSpc>
                <a:spcPct val="80000"/>
              </a:lnSpc>
            </a:pPr>
            <a:r>
              <a:rPr lang="en-US" altLang="en-US" sz="1800" dirty="0"/>
              <a:t>Vendors will be instructed to reach out to their district office liaison for questions regarding the VR370s and the billing process.  The current contact list will be updated and posted on the Core Rehabilitation Services page:</a:t>
            </a:r>
          </a:p>
          <a:p>
            <a:pPr marL="548640" lvl="1" indent="-274320" eaLnBrk="1" fontAlgn="auto" hangingPunct="1">
              <a:spcAft>
                <a:spcPts val="0"/>
              </a:spcAft>
              <a:buFont typeface="Wingdings"/>
              <a:buChar char=""/>
              <a:defRPr/>
            </a:pPr>
            <a:r>
              <a:rPr lang="en-US" altLang="en-US" sz="1800" dirty="0">
                <a:hlinkClick r:id="rId3"/>
              </a:rPr>
              <a:t>http://www.acces.nysed.gov/vr/core-rehabilitation-services</a:t>
            </a:r>
            <a:endParaRPr lang="en-US" altLang="en-US" sz="1800" dirty="0"/>
          </a:p>
          <a:p>
            <a:pPr marL="548640" lvl="1" indent="-274320" eaLnBrk="1" fontAlgn="auto" hangingPunct="1">
              <a:spcAft>
                <a:spcPts val="0"/>
              </a:spcAft>
              <a:buFont typeface="Wingdings"/>
              <a:buChar char=""/>
              <a:defRPr/>
            </a:pPr>
            <a:r>
              <a:rPr lang="en-US" altLang="en-US" sz="1800" dirty="0"/>
              <a:t>2014-18 contact list:  </a:t>
            </a:r>
            <a:r>
              <a:rPr lang="en-US" altLang="en-US" sz="1800" dirty="0">
                <a:hlinkClick r:id="rId4"/>
              </a:rPr>
              <a:t>http://www.acces.nysed.gov/vr/vr370-liaisons</a:t>
            </a:r>
            <a:endParaRPr lang="en-US" altLang="en-US" sz="1800" dirty="0"/>
          </a:p>
          <a:p>
            <a:pPr lvl="1" eaLnBrk="1" hangingPunct="1">
              <a:lnSpc>
                <a:spcPct val="80000"/>
              </a:lnSpc>
              <a:buFont typeface="Wingdings" pitchFamily="2" charset="2"/>
              <a:buNone/>
            </a:pPr>
            <a:endParaRPr lang="en-US" altLang="en-US" sz="1800" dirty="0"/>
          </a:p>
          <a:p>
            <a:pPr eaLnBrk="1" hangingPunct="1">
              <a:lnSpc>
                <a:spcPct val="80000"/>
              </a:lnSpc>
            </a:pPr>
            <a:r>
              <a:rPr lang="en-US" altLang="en-US" sz="1800" dirty="0"/>
              <a:t>The Central Office FAST contact information for VR-370 Mailing address changes and Utilization Report email contact changes:</a:t>
            </a:r>
          </a:p>
          <a:p>
            <a:pPr eaLnBrk="1" hangingPunct="1">
              <a:lnSpc>
                <a:spcPct val="80000"/>
              </a:lnSpc>
              <a:buFont typeface="Wingdings" pitchFamily="2" charset="2"/>
              <a:buNone/>
            </a:pPr>
            <a:r>
              <a:rPr lang="en-US" altLang="en-US" sz="2000" dirty="0"/>
              <a:t>	</a:t>
            </a:r>
            <a:r>
              <a:rPr lang="en-US" altLang="en-US" sz="1200" dirty="0">
                <a:cs typeface="Times New Roman" pitchFamily="18" charset="0"/>
              </a:rPr>
              <a:t>Dana LeBeau - </a:t>
            </a:r>
            <a:r>
              <a:rPr lang="en-US" altLang="en-US" sz="1200" dirty="0">
                <a:cs typeface="Times New Roman" pitchFamily="18" charset="0"/>
                <a:hlinkClick r:id="rId5"/>
              </a:rPr>
              <a:t>dana.lebeau@nysed.gov</a:t>
            </a:r>
            <a:endParaRPr lang="en-US" altLang="en-US" sz="1200" dirty="0">
              <a:cs typeface="Times New Roman" pitchFamily="18" charset="0"/>
            </a:endParaRPr>
          </a:p>
          <a:p>
            <a:pPr eaLnBrk="1" hangingPunct="1">
              <a:lnSpc>
                <a:spcPct val="80000"/>
              </a:lnSpc>
              <a:buFont typeface="Wingdings" pitchFamily="2" charset="2"/>
              <a:buNone/>
            </a:pPr>
            <a:r>
              <a:rPr lang="en-US" altLang="en-US" sz="1200" dirty="0">
                <a:cs typeface="Times New Roman" pitchFamily="18" charset="0"/>
              </a:rPr>
              <a:t>	Shannon </a:t>
            </a:r>
            <a:r>
              <a:rPr lang="en-US" altLang="en-US" sz="1200" dirty="0" err="1">
                <a:cs typeface="Times New Roman" pitchFamily="18" charset="0"/>
              </a:rPr>
              <a:t>Schühle</a:t>
            </a:r>
            <a:r>
              <a:rPr lang="en-US" altLang="en-US" sz="1200" dirty="0">
                <a:cs typeface="Times New Roman" pitchFamily="18" charset="0"/>
              </a:rPr>
              <a:t> - </a:t>
            </a:r>
            <a:r>
              <a:rPr lang="en-US" altLang="en-US" sz="1200" dirty="0">
                <a:cs typeface="Times New Roman" pitchFamily="18" charset="0"/>
                <a:hlinkClick r:id="rId6"/>
              </a:rPr>
              <a:t>shannon.schuhle@nysed.gov</a:t>
            </a:r>
            <a:r>
              <a:rPr lang="en-US" altLang="en-US" sz="1200" dirty="0">
                <a:cs typeface="Times New Roman" pitchFamily="18" charset="0"/>
              </a:rPr>
              <a:t> </a:t>
            </a:r>
          </a:p>
          <a:p>
            <a:pPr eaLnBrk="1" hangingPunct="1">
              <a:lnSpc>
                <a:spcPct val="80000"/>
              </a:lnSpc>
              <a:buFont typeface="Wingdings" pitchFamily="2" charset="2"/>
              <a:buNone/>
            </a:pPr>
            <a:r>
              <a:rPr lang="en-US" altLang="en-US" sz="1200" dirty="0">
                <a:cs typeface="Times New Roman" pitchFamily="18" charset="0"/>
              </a:rPr>
              <a:t>	</a:t>
            </a:r>
            <a:r>
              <a:rPr lang="en-US" altLang="en-US" sz="1200" dirty="0">
                <a:cs typeface="Times New Roman" pitchFamily="18" charset="0"/>
                <a:hlinkClick r:id="rId7"/>
              </a:rPr>
              <a:t>CRS2@nysed.gov</a:t>
            </a:r>
            <a:r>
              <a:rPr lang="en-US" altLang="en-US" sz="1200" dirty="0">
                <a:cs typeface="Times New Roman" pitchFamily="18" charset="0"/>
              </a:rPr>
              <a:t> – preferred contact for vendors to use		</a:t>
            </a:r>
          </a:p>
          <a:p>
            <a:pPr eaLnBrk="1" hangingPunct="1">
              <a:lnSpc>
                <a:spcPct val="80000"/>
              </a:lnSpc>
              <a:buFont typeface="Wingdings" pitchFamily="2" charset="2"/>
              <a:buNone/>
            </a:pPr>
            <a:r>
              <a:rPr lang="en-US" altLang="en-US" sz="1200" dirty="0">
                <a:cs typeface="Times New Roman" pitchFamily="18" charset="0"/>
              </a:rPr>
              <a:t>	(518) 486-6585		</a:t>
            </a:r>
          </a:p>
          <a:p>
            <a:pPr eaLnBrk="1" hangingPunct="1">
              <a:lnSpc>
                <a:spcPct val="80000"/>
              </a:lnSpc>
              <a:buFont typeface="Wingdings" pitchFamily="2" charset="2"/>
              <a:buNone/>
            </a:pPr>
            <a:r>
              <a:rPr lang="en-US" altLang="en-US" sz="1200" dirty="0">
                <a:cs typeface="Times New Roman" pitchFamily="18" charset="0"/>
              </a:rPr>
              <a:t>	Mailing address:  NYSED ACCES-FAST, 89 Washington Ave., Room 560 EBA, Albany, NY 12234</a:t>
            </a:r>
            <a:endParaRPr lang="en-US" altLang="en-US" sz="1200" dirty="0"/>
          </a:p>
          <a:p>
            <a:pPr eaLnBrk="1" hangingPunct="1">
              <a:lnSpc>
                <a:spcPct val="80000"/>
              </a:lnSpc>
              <a:buFont typeface="Wingdings" pitchFamily="2" charset="2"/>
              <a:buNone/>
            </a:pPr>
            <a:endParaRPr lang="en-US" altLang="en-US" sz="1200" dirty="0"/>
          </a:p>
          <a:p>
            <a:pPr eaLnBrk="1" hangingPunct="1">
              <a:lnSpc>
                <a:spcPct val="80000"/>
              </a:lnSpc>
            </a:pPr>
            <a:r>
              <a:rPr lang="en-US" altLang="en-US" sz="1800" dirty="0"/>
              <a:t>CRS Information Online:</a:t>
            </a:r>
          </a:p>
          <a:p>
            <a:pPr marL="548640" lvl="1" indent="-274320" eaLnBrk="1" fontAlgn="auto" hangingPunct="1">
              <a:spcAft>
                <a:spcPts val="0"/>
              </a:spcAft>
              <a:buFont typeface="Wingdings"/>
              <a:buChar char=""/>
              <a:defRPr/>
            </a:pPr>
            <a:r>
              <a:rPr lang="en-US" altLang="en-US" sz="1800" dirty="0"/>
              <a:t>General: </a:t>
            </a:r>
            <a:r>
              <a:rPr lang="en-US" altLang="en-US" sz="1800" dirty="0">
                <a:hlinkClick r:id="rId3"/>
              </a:rPr>
              <a:t>http://www.acces.nysed.gov/vr/core-rehabilitation-services</a:t>
            </a:r>
            <a:endParaRPr lang="en-US" altLang="en-US" sz="1800" dirty="0"/>
          </a:p>
          <a:p>
            <a:pPr marL="0" indent="0" eaLnBrk="1" hangingPunct="1">
              <a:lnSpc>
                <a:spcPct val="80000"/>
              </a:lnSpc>
              <a:buNone/>
            </a:pPr>
            <a:endParaRPr lang="en-US" altLang="en-US" sz="1800" dirty="0"/>
          </a:p>
          <a:p>
            <a:pPr lvl="1" eaLnBrk="1" hangingPunct="1">
              <a:lnSpc>
                <a:spcPct val="80000"/>
              </a:lnSpc>
            </a:pPr>
            <a:endParaRPr lang="en-US" altLang="en-US" sz="20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AD9FDEE-354D-42AA-97D1-FBABF39CDB3F}" type="slidenum">
              <a:rPr lang="en-US" altLang="en-US"/>
              <a:pPr>
                <a:defRPr/>
              </a:pPr>
              <a:t>23</a:t>
            </a:fld>
            <a:endParaRPr lang="en-US" altLang="en-US"/>
          </a:p>
        </p:txBody>
      </p:sp>
      <p:sp>
        <p:nvSpPr>
          <p:cNvPr id="329730" name="Rectangle 2"/>
          <p:cNvSpPr>
            <a:spLocks noGrp="1"/>
          </p:cNvSpPr>
          <p:nvPr>
            <p:ph type="title" idx="4294967295"/>
          </p:nvPr>
        </p:nvSpPr>
        <p:spPr/>
        <p:txBody>
          <a:bodyPr/>
          <a:lstStyle/>
          <a:p>
            <a:r>
              <a:rPr lang="en-US" b="1" dirty="0">
                <a:solidFill>
                  <a:schemeClr val="tx1"/>
                </a:solidFill>
                <a:latin typeface="Georgia" pitchFamily="18" charset="0"/>
              </a:rPr>
              <a:t>CRS Electronic Reporting</a:t>
            </a:r>
          </a:p>
        </p:txBody>
      </p:sp>
      <p:sp>
        <p:nvSpPr>
          <p:cNvPr id="329731" name="Rectangle 3"/>
          <p:cNvSpPr>
            <a:spLocks noGrp="1"/>
          </p:cNvSpPr>
          <p:nvPr>
            <p:ph type="body" idx="4294967295"/>
          </p:nvPr>
        </p:nvSpPr>
        <p:spPr>
          <a:xfrm>
            <a:off x="301625" y="1524000"/>
            <a:ext cx="8534400" cy="4724400"/>
          </a:xfrm>
        </p:spPr>
        <p:txBody>
          <a:bodyPr/>
          <a:lstStyle/>
          <a:p>
            <a:r>
              <a:rPr lang="en-US" sz="2800" dirty="0">
                <a:latin typeface="Georgia" pitchFamily="18" charset="0"/>
              </a:rPr>
              <a:t>Technology Requirements</a:t>
            </a:r>
          </a:p>
          <a:p>
            <a:r>
              <a:rPr lang="en-US" sz="2800" dirty="0">
                <a:latin typeface="Georgia" pitchFamily="18" charset="0"/>
              </a:rPr>
              <a:t>Confidentiality</a:t>
            </a:r>
          </a:p>
          <a:p>
            <a:r>
              <a:rPr lang="en-US" sz="2800" dirty="0">
                <a:latin typeface="Georgia" pitchFamily="18" charset="0"/>
              </a:rPr>
              <a:t>Conceptual Overview</a:t>
            </a:r>
          </a:p>
          <a:p>
            <a:r>
              <a:rPr lang="en-US" sz="2800" dirty="0">
                <a:latin typeface="Georgia" pitchFamily="18" charset="0"/>
              </a:rPr>
              <a:t>Electronic Reporting</a:t>
            </a:r>
          </a:p>
          <a:p>
            <a:r>
              <a:rPr lang="en-US" sz="2800" dirty="0">
                <a:latin typeface="Georgia" pitchFamily="18" charset="0"/>
              </a:rPr>
              <a:t>Win-Zip</a:t>
            </a:r>
          </a:p>
          <a:p>
            <a:r>
              <a:rPr lang="en-US" sz="2800" dirty="0">
                <a:latin typeface="Georgia" pitchFamily="18" charset="0"/>
              </a:rPr>
              <a:t>Sending Reports</a:t>
            </a:r>
          </a:p>
          <a:p>
            <a:r>
              <a:rPr lang="en-US" sz="2800" dirty="0">
                <a:latin typeface="Georgia" pitchFamily="18" charset="0"/>
              </a:rPr>
              <a:t>Confirmation of Reports Received</a:t>
            </a:r>
          </a:p>
          <a:p>
            <a:r>
              <a:rPr lang="en-US" sz="2800" dirty="0">
                <a:latin typeface="Georgia" pitchFamily="18" charset="0"/>
              </a:rPr>
              <a:t>Organizing Files and Containers</a:t>
            </a:r>
          </a:p>
          <a:p>
            <a:r>
              <a:rPr lang="en-US" sz="2800" dirty="0">
                <a:latin typeface="Georgia" pitchFamily="18" charset="0"/>
              </a:rPr>
              <a:t>Additional Resources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CCC28C-AE31-4650-8349-402F4677BA8A}" type="slidenum">
              <a:rPr lang="en-US" altLang="en-US"/>
              <a:pPr>
                <a:defRPr/>
              </a:pPr>
              <a:t>24</a:t>
            </a:fld>
            <a:endParaRPr lang="en-US" altLang="en-US"/>
          </a:p>
        </p:txBody>
      </p:sp>
      <p:sp>
        <p:nvSpPr>
          <p:cNvPr id="368642" name="Rectangle 2"/>
          <p:cNvSpPr>
            <a:spLocks noGrp="1"/>
          </p:cNvSpPr>
          <p:nvPr>
            <p:ph type="title" idx="4294967295"/>
          </p:nvPr>
        </p:nvSpPr>
        <p:spPr/>
        <p:txBody>
          <a:bodyPr/>
          <a:lstStyle/>
          <a:p>
            <a:r>
              <a:rPr lang="en-US" b="1">
                <a:solidFill>
                  <a:schemeClr val="tx1"/>
                </a:solidFill>
                <a:latin typeface="Georgia" pitchFamily="18" charset="0"/>
              </a:rPr>
              <a:t>Technology Requirement</a:t>
            </a:r>
          </a:p>
        </p:txBody>
      </p:sp>
      <p:sp>
        <p:nvSpPr>
          <p:cNvPr id="368643" name="Rectangle 3"/>
          <p:cNvSpPr>
            <a:spLocks noGrp="1"/>
          </p:cNvSpPr>
          <p:nvPr>
            <p:ph type="body" idx="4294967295"/>
          </p:nvPr>
        </p:nvSpPr>
        <p:spPr/>
        <p:txBody>
          <a:bodyPr/>
          <a:lstStyle/>
          <a:p>
            <a:r>
              <a:rPr lang="en-US" dirty="0">
                <a:latin typeface="Georgia" pitchFamily="18" charset="0"/>
              </a:rPr>
              <a:t>Technology Requirement refers to the capacity to provide electronic reports.</a:t>
            </a:r>
          </a:p>
          <a:p>
            <a:endParaRPr lang="en-US" dirty="0">
              <a:latin typeface="Georgia" pitchFamily="18" charset="0"/>
            </a:endParaRPr>
          </a:p>
          <a:p>
            <a:r>
              <a:rPr lang="en-US" dirty="0">
                <a:latin typeface="Georgia" pitchFamily="18" charset="0"/>
              </a:rPr>
              <a:t>Using encryption software that must be compatible with ACCES-VR.  </a:t>
            </a:r>
          </a:p>
          <a:p>
            <a:pPr>
              <a:buFont typeface="Wingdings 2" pitchFamily="18" charset="2"/>
              <a:buNone/>
            </a:pPr>
            <a:endParaRPr lang="en-US" dirty="0">
              <a:latin typeface="Georgia" pitchFamily="18" charset="0"/>
            </a:endParaRPr>
          </a:p>
          <a:p>
            <a:r>
              <a:rPr lang="en-US" dirty="0">
                <a:latin typeface="Georgia" pitchFamily="18" charset="0"/>
              </a:rPr>
              <a:t>Technology requirements are subject to change during the five-year contract term.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25"/>
          <p:cNvSpPr>
            <a:spLocks noGrp="1"/>
          </p:cNvSpPr>
          <p:nvPr>
            <p:ph type="sldNum" sz="quarter" idx="12"/>
          </p:nvPr>
        </p:nvSpPr>
        <p:spPr/>
        <p:txBody>
          <a:bodyPr/>
          <a:lstStyle/>
          <a:p>
            <a:pPr>
              <a:defRPr/>
            </a:pPr>
            <a:fld id="{D4AC39F5-C661-4A5A-8424-DB0382FDF9F3}" type="slidenum">
              <a:rPr lang="en-US" altLang="en-US"/>
              <a:pPr>
                <a:defRPr/>
              </a:pPr>
              <a:t>25</a:t>
            </a:fld>
            <a:endParaRPr lang="en-US" altLang="en-US"/>
          </a:p>
        </p:txBody>
      </p:sp>
      <p:sp>
        <p:nvSpPr>
          <p:cNvPr id="370690" name="Rectangle 2"/>
          <p:cNvSpPr>
            <a:spLocks noGrp="1"/>
          </p:cNvSpPr>
          <p:nvPr>
            <p:ph type="title" idx="4294967295"/>
          </p:nvPr>
        </p:nvSpPr>
        <p:spPr/>
        <p:txBody>
          <a:bodyPr/>
          <a:lstStyle/>
          <a:p>
            <a:r>
              <a:rPr lang="en-US" b="1">
                <a:solidFill>
                  <a:schemeClr val="tx1"/>
                </a:solidFill>
                <a:latin typeface="Georgia" pitchFamily="18" charset="0"/>
              </a:rPr>
              <a:t>Confidentiality</a:t>
            </a:r>
          </a:p>
        </p:txBody>
      </p:sp>
      <p:sp>
        <p:nvSpPr>
          <p:cNvPr id="370691" name="Rectangle 3"/>
          <p:cNvSpPr>
            <a:spLocks noGrp="1"/>
          </p:cNvSpPr>
          <p:nvPr>
            <p:ph type="body" idx="4294967295"/>
          </p:nvPr>
        </p:nvSpPr>
        <p:spPr/>
        <p:txBody>
          <a:bodyPr/>
          <a:lstStyle/>
          <a:p>
            <a:pPr>
              <a:buFont typeface="Wingdings" pitchFamily="2" charset="2"/>
              <a:buChar char=""/>
            </a:pPr>
            <a:r>
              <a:rPr lang="en-US" dirty="0">
                <a:latin typeface="Georgia" pitchFamily="18" charset="0"/>
              </a:rPr>
              <a:t>All devices (e.g., laptops, flash drives or any other electronic storage devices) that store SED information/data MUST be encrypted.</a:t>
            </a:r>
          </a:p>
          <a:p>
            <a:pPr>
              <a:buFont typeface="Wingdings" pitchFamily="2" charset="2"/>
              <a:buChar char=""/>
            </a:pPr>
            <a:endParaRPr lang="en-US" dirty="0">
              <a:latin typeface="Georgia" pitchFamily="18" charset="0"/>
            </a:endParaRPr>
          </a:p>
          <a:p>
            <a:pPr>
              <a:buFont typeface="Wingdings" pitchFamily="2" charset="2"/>
              <a:buChar char=""/>
            </a:pPr>
            <a:endParaRPr lang="en-US" dirty="0">
              <a:latin typeface="Georgia" pitchFamily="18" charset="0"/>
            </a:endParaRPr>
          </a:p>
          <a:p>
            <a:pPr>
              <a:buFont typeface="Wingdings" pitchFamily="2" charset="2"/>
              <a:buChar char=""/>
            </a:pPr>
            <a:endParaRPr lang="en-US" dirty="0">
              <a:latin typeface="Georgia" pitchFamily="18" charset="0"/>
            </a:endParaRPr>
          </a:p>
          <a:p>
            <a:pPr>
              <a:buFont typeface="Wingdings" pitchFamily="2" charset="2"/>
              <a:buChar char=""/>
            </a:pPr>
            <a:endParaRPr lang="en-US" dirty="0">
              <a:latin typeface="Georgia" pitchFamily="18" charset="0"/>
            </a:endParaRPr>
          </a:p>
          <a:p>
            <a:pPr>
              <a:buFont typeface="Wingdings" pitchFamily="2" charset="2"/>
              <a:buChar char=""/>
            </a:pPr>
            <a:endParaRPr lang="en-US" dirty="0">
              <a:latin typeface="Georgia" pitchFamily="18" charset="0"/>
            </a:endParaRPr>
          </a:p>
          <a:p>
            <a:endParaRPr lang="en-US" dirty="0">
              <a:latin typeface="Georgia" pitchFamily="18" charset="0"/>
            </a:endParaRPr>
          </a:p>
        </p:txBody>
      </p:sp>
      <p:pic>
        <p:nvPicPr>
          <p:cNvPr id="370693" name="Picture 5">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2514600" y="2971800"/>
            <a:ext cx="4114800" cy="29305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descr="Slide 26">
            <a:extLst>
              <a:ext uri="{FF2B5EF4-FFF2-40B4-BE49-F238E27FC236}">
                <a16:creationId xmlns:a16="http://schemas.microsoft.com/office/drawing/2014/main" id="{A5F6627C-76FD-4DA5-8980-1AFABEB641F7}"/>
              </a:ext>
            </a:extLst>
          </p:cNvPr>
          <p:cNvSpPr>
            <a:spLocks noGrp="1"/>
          </p:cNvSpPr>
          <p:nvPr>
            <p:ph type="sldNum" sz="quarter" idx="12"/>
          </p:nvPr>
        </p:nvSpPr>
        <p:spPr/>
        <p:txBody>
          <a:bodyPr/>
          <a:lstStyle/>
          <a:p>
            <a:pPr>
              <a:defRPr/>
            </a:pPr>
            <a:fld id="{6D6D8A41-2407-475D-935F-C72CAF3A2503}" type="slidenum">
              <a:rPr lang="en-US" altLang="en-US" smtClean="0"/>
              <a:pPr>
                <a:defRPr/>
              </a:pPr>
              <a:t>26</a:t>
            </a:fld>
            <a:endParaRPr lang="en-US" altLang="en-US"/>
          </a:p>
        </p:txBody>
      </p:sp>
      <p:sp>
        <p:nvSpPr>
          <p:cNvPr id="5" name="Rectangle 2">
            <a:extLst>
              <a:ext uri="{FF2B5EF4-FFF2-40B4-BE49-F238E27FC236}">
                <a16:creationId xmlns:a16="http://schemas.microsoft.com/office/drawing/2014/main" id="{5FCD0B43-468E-4773-B562-CB422C98A747}"/>
              </a:ext>
            </a:extLst>
          </p:cNvPr>
          <p:cNvSpPr>
            <a:spLocks noGrp="1"/>
          </p:cNvSpPr>
          <p:nvPr>
            <p:ph type="title"/>
          </p:nvPr>
        </p:nvSpPr>
        <p:spPr>
          <a:xfrm>
            <a:off x="304800" y="228600"/>
            <a:ext cx="8458200" cy="953017"/>
          </a:xfrm>
        </p:spPr>
        <p:txBody>
          <a:bodyPr/>
          <a:lstStyle/>
          <a:p>
            <a:r>
              <a:rPr lang="en-US" b="1" dirty="0">
                <a:solidFill>
                  <a:schemeClr val="tx1"/>
                </a:solidFill>
                <a:latin typeface="Georgia" pitchFamily="18" charset="0"/>
              </a:rPr>
              <a:t>CRS Electronic Reporting</a:t>
            </a:r>
            <a:br>
              <a:rPr lang="en-US" b="1" dirty="0">
                <a:solidFill>
                  <a:schemeClr val="tx1"/>
                </a:solidFill>
                <a:latin typeface="Georgia" pitchFamily="18" charset="0"/>
              </a:rPr>
            </a:br>
            <a:r>
              <a:rPr lang="en-US" sz="2900" b="1" dirty="0">
                <a:solidFill>
                  <a:schemeClr val="tx1"/>
                </a:solidFill>
                <a:latin typeface="Georgia" pitchFamily="18" charset="0"/>
              </a:rPr>
              <a:t>Conceptual Overview</a:t>
            </a:r>
          </a:p>
        </p:txBody>
      </p:sp>
      <p:pic>
        <p:nvPicPr>
          <p:cNvPr id="4" name="Picture 3" descr="Flowchart of Report Process  -&#10;Providers need to create their CRS Monthly Service reports as individual files.  Word is our preferred choice.  &#10;Using WinZip then zip the individual files and create a “container”&#10;Provider staff will email a zipped container of CRS service delivery reports to an E mail box in ACCES-VR central office&#10;The service delivery reports will need to follow certain naming formats&#10;The E-mail subject will need to follow certain naming formats as well&#10;A program will scan the Email box at CO looking for new Emails&#10;It will unzip the container and separate out the individual service reports&#10;Using the individual file names it will look them up in our database&#10;It will move them to the server at the associated District office and send an email to the counselor telling them the CRS service delivery reports are in.  The VRC can look at the report and take action at that time.&#10;Email the provider that the service delivery reports have been received and list a “success” or “failure”&#10; status for each report.&#10;When the VR370 is received in the district office, finance staff will compare the completed VR370 lines to the reports received.  For each payment, finance staff will look to see if the report has been received and if it has, they will voucher the VR370 entry.  If a service delivery report for a consumer has not been received, finance staff will record a ‘No’ on the VR370.&#10;A copy of the VR370 showing what was paid will be sent to the provider.  &#10;">
            <a:extLst>
              <a:ext uri="{FF2B5EF4-FFF2-40B4-BE49-F238E27FC236}">
                <a16:creationId xmlns:a16="http://schemas.microsoft.com/office/drawing/2014/main" id="{7B632D01-4090-4FFE-A044-5886ADF78776}"/>
              </a:ext>
            </a:extLst>
          </p:cNvPr>
          <p:cNvPicPr>
            <a:picLocks noChangeAspect="1"/>
          </p:cNvPicPr>
          <p:nvPr/>
        </p:nvPicPr>
        <p:blipFill>
          <a:blip r:embed="rId3"/>
          <a:stretch>
            <a:fillRect/>
          </a:stretch>
        </p:blipFill>
        <p:spPr>
          <a:xfrm>
            <a:off x="747208" y="1868983"/>
            <a:ext cx="7230483" cy="4029805"/>
          </a:xfrm>
          <a:prstGeom prst="rect">
            <a:avLst/>
          </a:prstGeom>
        </p:spPr>
      </p:pic>
    </p:spTree>
    <p:extLst>
      <p:ext uri="{BB962C8B-B14F-4D97-AF65-F5344CB8AC3E}">
        <p14:creationId xmlns:p14="http://schemas.microsoft.com/office/powerpoint/2010/main" val="251733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27"/>
          <p:cNvSpPr>
            <a:spLocks noGrp="1"/>
          </p:cNvSpPr>
          <p:nvPr>
            <p:ph type="sldNum" sz="quarter" idx="12"/>
          </p:nvPr>
        </p:nvSpPr>
        <p:spPr/>
        <p:txBody>
          <a:bodyPr/>
          <a:lstStyle/>
          <a:p>
            <a:pPr>
              <a:defRPr/>
            </a:pPr>
            <a:fld id="{31FC3352-20B1-4240-80BE-4FDEA454CDAF}" type="slidenum">
              <a:rPr lang="en-US" altLang="en-US"/>
              <a:pPr>
                <a:defRPr/>
              </a:pPr>
              <a:t>27</a:t>
            </a:fld>
            <a:endParaRPr lang="en-US" altLang="en-US"/>
          </a:p>
        </p:txBody>
      </p:sp>
      <p:sp>
        <p:nvSpPr>
          <p:cNvPr id="335874" name="Rectangle 2"/>
          <p:cNvSpPr>
            <a:spLocks noGrp="1"/>
          </p:cNvSpPr>
          <p:nvPr>
            <p:ph type="title" idx="4294967295"/>
          </p:nvPr>
        </p:nvSpPr>
        <p:spPr>
          <a:xfrm>
            <a:off x="301625" y="228600"/>
            <a:ext cx="8534400" cy="677863"/>
          </a:xfrm>
        </p:spPr>
        <p:txBody>
          <a:bodyPr/>
          <a:lstStyle/>
          <a:p>
            <a:r>
              <a:rPr lang="en-US" sz="2800" b="1" dirty="0">
                <a:solidFill>
                  <a:schemeClr val="tx1"/>
                </a:solidFill>
                <a:latin typeface="Georgia" pitchFamily="18" charset="0"/>
              </a:rPr>
              <a:t>CRS Electronic Reporting Guidelines</a:t>
            </a:r>
          </a:p>
        </p:txBody>
      </p:sp>
      <p:sp>
        <p:nvSpPr>
          <p:cNvPr id="335875" name="Rectangle 3"/>
          <p:cNvSpPr>
            <a:spLocks noGrp="1" noChangeArrowheads="1"/>
          </p:cNvSpPr>
          <p:nvPr>
            <p:ph type="body" idx="4294967295"/>
          </p:nvPr>
        </p:nvSpPr>
        <p:spPr>
          <a:xfrm>
            <a:off x="457200" y="1371600"/>
            <a:ext cx="8153400" cy="1828800"/>
          </a:xfrm>
          <a:noFill/>
        </p:spPr>
        <p:txBody>
          <a:bodyPr/>
          <a:lstStyle/>
          <a:p>
            <a:r>
              <a:rPr lang="en-US" sz="2300" b="1" dirty="0">
                <a:latin typeface="Georgia" pitchFamily="18" charset="0"/>
              </a:rPr>
              <a:t>Are located at: https://wiki.nysed.gov/bin/view/VRHelp/StepByStepGuidelines</a:t>
            </a:r>
          </a:p>
        </p:txBody>
      </p:sp>
      <p:pic>
        <p:nvPicPr>
          <p:cNvPr id="335876" name="Picture 4" descr="screen shot of the webpage: https://wiki.nysed.gov/bin/view/VRHelp/StepByStepGuidelines"/>
          <p:cNvPicPr>
            <a:picLocks noChangeAspect="1" noChangeArrowheads="1"/>
          </p:cNvPicPr>
          <p:nvPr/>
        </p:nvPicPr>
        <p:blipFill>
          <a:blip r:embed="rId3"/>
          <a:srcRect/>
          <a:stretch>
            <a:fillRect/>
          </a:stretch>
        </p:blipFill>
        <p:spPr bwMode="auto">
          <a:xfrm>
            <a:off x="1219200" y="2514600"/>
            <a:ext cx="7391400" cy="3994150"/>
          </a:xfrm>
          <a:prstGeom prst="rect">
            <a:avLst/>
          </a:prstGeom>
          <a:noFill/>
          <a:ln w="9525">
            <a:noFill/>
            <a:miter lim="800000"/>
            <a:headEnd/>
            <a:tailEnd/>
          </a:ln>
        </p:spPr>
      </p:pic>
      <p:sp>
        <p:nvSpPr>
          <p:cNvPr id="2" name="TextBox 1">
            <a:extLst>
              <a:ext uri="{FF2B5EF4-FFF2-40B4-BE49-F238E27FC236}">
                <a16:creationId xmlns:a16="http://schemas.microsoft.com/office/drawing/2014/main" id="{66A5CFC6-A86D-41FC-A993-021122C68B8B}"/>
              </a:ext>
            </a:extLst>
          </p:cNvPr>
          <p:cNvSpPr txBox="1"/>
          <p:nvPr/>
        </p:nvSpPr>
        <p:spPr>
          <a:xfrm>
            <a:off x="6344265" y="4654520"/>
            <a:ext cx="1600200" cy="400110"/>
          </a:xfrm>
          <a:prstGeom prst="rect">
            <a:avLst/>
          </a:prstGeom>
          <a:solidFill>
            <a:schemeClr val="accent2">
              <a:lumMod val="20000"/>
              <a:lumOff val="80000"/>
            </a:schemeClr>
          </a:solidFill>
        </p:spPr>
        <p:txBody>
          <a:bodyPr wrap="square" rtlCol="0">
            <a:spAutoFit/>
          </a:bodyPr>
          <a:lstStyle/>
          <a:p>
            <a:r>
              <a:rPr lang="en-US" sz="1000" dirty="0">
                <a:solidFill>
                  <a:srgbClr val="0070C0"/>
                </a:solidFill>
                <a:latin typeface="Arial" panose="020B0604020202020204" pitchFamily="34" charset="0"/>
                <a:cs typeface="Arial" panose="020B0604020202020204" pitchFamily="34" charset="0"/>
              </a:rPr>
              <a:t>Note new email address:  </a:t>
            </a:r>
            <a:r>
              <a:rPr lang="en-US" sz="1000" u="sng" dirty="0">
                <a:solidFill>
                  <a:srgbClr val="0070C0"/>
                </a:solidFill>
                <a:latin typeface="Arial" panose="020B0604020202020204" pitchFamily="34" charset="0"/>
                <a:cs typeface="Arial" panose="020B0604020202020204" pitchFamily="34" charset="0"/>
              </a:rPr>
              <a:t>vrcontracts@nysed.gov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descr="Slide 28"/>
          <p:cNvSpPr>
            <a:spLocks noGrp="1"/>
          </p:cNvSpPr>
          <p:nvPr>
            <p:ph type="sldNum" sz="quarter" idx="12"/>
          </p:nvPr>
        </p:nvSpPr>
        <p:spPr/>
        <p:txBody>
          <a:bodyPr/>
          <a:lstStyle/>
          <a:p>
            <a:pPr>
              <a:defRPr/>
            </a:pPr>
            <a:fld id="{2B33C592-47D1-4284-B9C7-2C3CBC2E9975}" type="slidenum">
              <a:rPr lang="en-US" altLang="en-US"/>
              <a:pPr>
                <a:defRPr/>
              </a:pPr>
              <a:t>28</a:t>
            </a:fld>
            <a:endParaRPr lang="en-US" altLang="en-US"/>
          </a:p>
        </p:txBody>
      </p:sp>
      <p:sp>
        <p:nvSpPr>
          <p:cNvPr id="337922" name="Rectangle 2"/>
          <p:cNvSpPr>
            <a:spLocks noGrp="1"/>
          </p:cNvSpPr>
          <p:nvPr>
            <p:ph type="title" idx="4294967295"/>
          </p:nvPr>
        </p:nvSpPr>
        <p:spPr/>
        <p:txBody>
          <a:bodyPr/>
          <a:lstStyle/>
          <a:p>
            <a:r>
              <a:rPr lang="en-US" b="1" dirty="0">
                <a:solidFill>
                  <a:schemeClr val="tx1"/>
                </a:solidFill>
                <a:latin typeface="Georgia" pitchFamily="18" charset="0"/>
              </a:rPr>
              <a:t>CRS Electronic Reporting</a:t>
            </a:r>
          </a:p>
        </p:txBody>
      </p:sp>
      <p:sp>
        <p:nvSpPr>
          <p:cNvPr id="337923" name="Rectangle 3" descr="Electronic reports must be submitted for individually-authorized CRS services provided.&#10;&#10;Electronic reports are not required for:&#10;Entry Services I – Group Orientation&#10;Supported Employment Extended Services for Adults &#10;&#10;Must use our report forms.  &#10;"/>
          <p:cNvSpPr>
            <a:spLocks noGrp="1"/>
          </p:cNvSpPr>
          <p:nvPr>
            <p:ph type="body" idx="4294967295"/>
          </p:nvPr>
        </p:nvSpPr>
        <p:spPr/>
        <p:txBody>
          <a:bodyPr/>
          <a:lstStyle/>
          <a:p>
            <a:r>
              <a:rPr lang="en-US" sz="2400" dirty="0">
                <a:latin typeface="Georgia" pitchFamily="18" charset="0"/>
              </a:rPr>
              <a:t>Electronic reports must be submitted for individually-authorized CRS services provided.</a:t>
            </a:r>
          </a:p>
          <a:p>
            <a:r>
              <a:rPr lang="en-US" sz="2400" dirty="0">
                <a:latin typeface="Georgia" pitchFamily="18" charset="0"/>
              </a:rPr>
              <a:t>Electronic reports are not required for:</a:t>
            </a:r>
            <a:endParaRPr lang="en-US" sz="2400" b="1" dirty="0">
              <a:solidFill>
                <a:schemeClr val="tx1"/>
              </a:solidFill>
              <a:latin typeface="Georgia" pitchFamily="18" charset="0"/>
            </a:endParaRPr>
          </a:p>
          <a:p>
            <a:pPr lvl="1"/>
            <a:r>
              <a:rPr lang="en-US" sz="2400" b="1" dirty="0">
                <a:solidFill>
                  <a:schemeClr val="tx1"/>
                </a:solidFill>
                <a:latin typeface="Georgia" pitchFamily="18" charset="0"/>
              </a:rPr>
              <a:t>Entry Services I – Group Orientation</a:t>
            </a:r>
          </a:p>
          <a:p>
            <a:pPr lvl="1"/>
            <a:r>
              <a:rPr lang="en-US" sz="2400" b="1" dirty="0">
                <a:solidFill>
                  <a:schemeClr val="tx1"/>
                </a:solidFill>
                <a:latin typeface="Georgia" pitchFamily="18" charset="0"/>
              </a:rPr>
              <a:t>Supported Employment Extended Services for Adults </a:t>
            </a:r>
          </a:p>
          <a:p>
            <a:r>
              <a:rPr lang="en-US" sz="2400" dirty="0">
                <a:latin typeface="Georgia" pitchFamily="18" charset="0"/>
              </a:rPr>
              <a:t>Must use our report forms.  </a:t>
            </a:r>
          </a:p>
          <a:p>
            <a:r>
              <a:rPr lang="en-US" sz="2400" dirty="0">
                <a:latin typeface="Georgia" pitchFamily="18" charset="0"/>
              </a:rPr>
              <a:t>Attachments need to be combined with the report form so that each service has one file for electronic submission. (i.e. Detailed Assessment reports, wage verification, additional pages listing job development contacts for the MPAR and MPSE)</a:t>
            </a:r>
          </a:p>
          <a:p>
            <a:endParaRPr lang="en-US" sz="2300" dirty="0">
              <a:latin typeface="Georgi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C183-9796-487D-848D-9821B377D197}"/>
              </a:ext>
            </a:extLst>
          </p:cNvPr>
          <p:cNvSpPr>
            <a:spLocks noGrp="1"/>
          </p:cNvSpPr>
          <p:nvPr>
            <p:ph type="title"/>
          </p:nvPr>
        </p:nvSpPr>
        <p:spPr/>
        <p:txBody>
          <a:bodyPr/>
          <a:lstStyle/>
          <a:p>
            <a:r>
              <a:rPr lang="en-US" b="1" dirty="0">
                <a:solidFill>
                  <a:schemeClr val="tx1"/>
                </a:solidFill>
                <a:latin typeface="Georgia" pitchFamily="18" charset="0"/>
              </a:rPr>
              <a:t>Signatures Required</a:t>
            </a:r>
            <a:endParaRPr lang="en-US" dirty="0"/>
          </a:p>
        </p:txBody>
      </p:sp>
      <p:sp>
        <p:nvSpPr>
          <p:cNvPr id="3" name="Slide Number Placeholder 2">
            <a:extLst>
              <a:ext uri="{FF2B5EF4-FFF2-40B4-BE49-F238E27FC236}">
                <a16:creationId xmlns:a16="http://schemas.microsoft.com/office/drawing/2014/main" id="{967FD6DE-FEA4-4480-A188-22A825D05A75}"/>
              </a:ext>
            </a:extLst>
          </p:cNvPr>
          <p:cNvSpPr>
            <a:spLocks noGrp="1"/>
          </p:cNvSpPr>
          <p:nvPr>
            <p:ph type="sldNum" sz="quarter" idx="12"/>
          </p:nvPr>
        </p:nvSpPr>
        <p:spPr/>
        <p:txBody>
          <a:bodyPr/>
          <a:lstStyle/>
          <a:p>
            <a:pPr>
              <a:defRPr/>
            </a:pPr>
            <a:fld id="{6D6D8A41-2407-475D-935F-C72CAF3A2503}" type="slidenum">
              <a:rPr lang="en-US" altLang="en-US" smtClean="0"/>
              <a:pPr>
                <a:defRPr/>
              </a:pPr>
              <a:t>29</a:t>
            </a:fld>
            <a:endParaRPr lang="en-US" altLang="en-US"/>
          </a:p>
        </p:txBody>
      </p:sp>
      <p:sp>
        <p:nvSpPr>
          <p:cNvPr id="4" name="Rectangle 3">
            <a:extLst>
              <a:ext uri="{FF2B5EF4-FFF2-40B4-BE49-F238E27FC236}">
                <a16:creationId xmlns:a16="http://schemas.microsoft.com/office/drawing/2014/main" id="{115DA92C-31AB-445B-9C5F-62B636672762}"/>
              </a:ext>
            </a:extLst>
          </p:cNvPr>
          <p:cNvSpPr/>
          <p:nvPr/>
        </p:nvSpPr>
        <p:spPr>
          <a:xfrm>
            <a:off x="301625" y="1600200"/>
            <a:ext cx="8004175" cy="3108543"/>
          </a:xfrm>
          <a:prstGeom prst="rect">
            <a:avLst/>
          </a:prstGeom>
        </p:spPr>
        <p:txBody>
          <a:bodyPr wrap="square">
            <a:spAutoFit/>
          </a:bodyPr>
          <a:lstStyle/>
          <a:p>
            <a:pPr marL="285750" indent="-285750" algn="l">
              <a:buFont typeface="Arial" panose="020B0604020202020204" pitchFamily="34" charset="0"/>
              <a:buChar char="•"/>
            </a:pPr>
            <a:r>
              <a:rPr lang="en-US" sz="2800" b="1" dirty="0">
                <a:latin typeface="Georgia" pitchFamily="18" charset="0"/>
              </a:rPr>
              <a:t>Reports must be physically signed </a:t>
            </a:r>
            <a:r>
              <a:rPr lang="en-US" sz="2800" dirty="0">
                <a:latin typeface="Georgia" pitchFamily="18" charset="0"/>
              </a:rPr>
              <a:t>and scanned so that they can be submitted. ACCES-VR will not accept electronic signatures (typed) for the reports submitted. Original handwritten signatures are required for the reports.</a:t>
            </a:r>
          </a:p>
          <a:p>
            <a:pPr marL="285750" indent="-285750" algn="l">
              <a:buFont typeface="Arial" panose="020B0604020202020204" pitchFamily="34" charset="0"/>
              <a:buChar char="•"/>
            </a:pPr>
            <a:r>
              <a:rPr lang="en-US" sz="2800" dirty="0">
                <a:latin typeface="Georgia" pitchFamily="18" charset="0"/>
              </a:rPr>
              <a:t>The hardcopy with original signature should be maintained in the provider record </a:t>
            </a:r>
          </a:p>
        </p:txBody>
      </p:sp>
    </p:spTree>
    <p:extLst>
      <p:ext uri="{BB962C8B-B14F-4D97-AF65-F5344CB8AC3E}">
        <p14:creationId xmlns:p14="http://schemas.microsoft.com/office/powerpoint/2010/main" val="10445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604838"/>
          </a:xfrm>
        </p:spPr>
        <p:txBody>
          <a:bodyPr/>
          <a:lstStyle/>
          <a:p>
            <a:pPr eaLnBrk="1" hangingPunct="1"/>
            <a:r>
              <a:rPr lang="en-US" altLang="en-US">
                <a:solidFill>
                  <a:srgbClr val="7B9899"/>
                </a:solidFill>
              </a:rPr>
              <a:t>Billing for Individually Authorized Services</a:t>
            </a:r>
          </a:p>
        </p:txBody>
      </p:sp>
      <p:sp>
        <p:nvSpPr>
          <p:cNvPr id="153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EC0FB966-848A-4722-8062-03E70AE640EB}" type="slidenum">
              <a:rPr lang="en-US" altLang="en-US" smtClean="0"/>
              <a:pPr/>
              <a:t>3</a:t>
            </a:fld>
            <a:endParaRPr lang="en-US" altLang="en-US"/>
          </a:p>
        </p:txBody>
      </p:sp>
      <p:sp>
        <p:nvSpPr>
          <p:cNvPr id="15364" name="Rectangle 3"/>
          <p:cNvSpPr>
            <a:spLocks noGrp="1" noChangeArrowheads="1"/>
          </p:cNvSpPr>
          <p:nvPr>
            <p:ph sz="quarter" idx="4294967295"/>
          </p:nvPr>
        </p:nvSpPr>
        <p:spPr>
          <a:xfrm>
            <a:off x="301625" y="1527175"/>
            <a:ext cx="8504238" cy="4572000"/>
          </a:xfrm>
        </p:spPr>
        <p:txBody>
          <a:bodyPr/>
          <a:lstStyle/>
          <a:p>
            <a:pPr marL="609600" indent="-609600" eaLnBrk="1" hangingPunct="1">
              <a:lnSpc>
                <a:spcPct val="90000"/>
              </a:lnSpc>
              <a:buFont typeface="Wingdings" pitchFamily="2" charset="2"/>
              <a:buAutoNum type="arabicPeriod"/>
            </a:pPr>
            <a:r>
              <a:rPr lang="en-US" altLang="en-US" dirty="0"/>
              <a:t>The monthly VR-370 form lists all authorized services and must be used. No individual invoices.</a:t>
            </a:r>
          </a:p>
          <a:p>
            <a:pPr marL="609600" indent="-609600" eaLnBrk="1" hangingPunct="1">
              <a:lnSpc>
                <a:spcPct val="90000"/>
              </a:lnSpc>
              <a:buFont typeface="Wingdings" pitchFamily="2" charset="2"/>
              <a:buAutoNum type="arabicPeriod"/>
            </a:pPr>
            <a:r>
              <a:rPr lang="en-US" altLang="en-US" dirty="0"/>
              <a:t>Complete the VR-370 report &amp; mail to each appropriate district office every month for individual participant services.</a:t>
            </a:r>
          </a:p>
          <a:p>
            <a:pPr marL="609600" indent="-609600" eaLnBrk="1" hangingPunct="1">
              <a:lnSpc>
                <a:spcPct val="90000"/>
              </a:lnSpc>
              <a:buFont typeface="Wingdings" pitchFamily="2" charset="2"/>
              <a:buAutoNum type="arabicPeriod"/>
            </a:pPr>
            <a:r>
              <a:rPr lang="en-US" altLang="en-US" dirty="0"/>
              <a:t>District Office reviews and enters approved units onto centralized data system.</a:t>
            </a:r>
          </a:p>
          <a:p>
            <a:pPr marL="609600" indent="-609600" eaLnBrk="1" hangingPunct="1">
              <a:lnSpc>
                <a:spcPct val="90000"/>
              </a:lnSpc>
              <a:buFont typeface="Wingdings" pitchFamily="2" charset="2"/>
              <a:buAutoNum type="arabicPeriod"/>
            </a:pPr>
            <a:r>
              <a:rPr lang="en-US" altLang="en-US" dirty="0"/>
              <a:t>Data is “scooped” and transferred to Fiscal Management for payment</a:t>
            </a:r>
          </a:p>
          <a:p>
            <a:pPr marL="609600" indent="-609600" eaLnBrk="1" hangingPunct="1">
              <a:lnSpc>
                <a:spcPct val="90000"/>
              </a:lnSpc>
              <a:buFont typeface="Wingdings" pitchFamily="2" charset="2"/>
              <a:buAutoNum type="arabicPeriod"/>
            </a:pPr>
            <a:r>
              <a:rPr lang="en-US" altLang="en-US" dirty="0"/>
              <a:t>Batched payment request sent to OSC for processing.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29"/>
          <p:cNvSpPr>
            <a:spLocks noGrp="1"/>
          </p:cNvSpPr>
          <p:nvPr>
            <p:ph type="sldNum" sz="quarter" idx="12"/>
          </p:nvPr>
        </p:nvSpPr>
        <p:spPr/>
        <p:txBody>
          <a:bodyPr/>
          <a:lstStyle/>
          <a:p>
            <a:pPr>
              <a:defRPr/>
            </a:pPr>
            <a:fld id="{AB985C7E-AF6F-4D4B-8848-7A31796D3D15}" type="slidenum">
              <a:rPr lang="en-US" altLang="en-US"/>
              <a:pPr>
                <a:defRPr/>
              </a:pPr>
              <a:t>30</a:t>
            </a:fld>
            <a:endParaRPr lang="en-US" altLang="en-US"/>
          </a:p>
        </p:txBody>
      </p:sp>
      <p:sp>
        <p:nvSpPr>
          <p:cNvPr id="339970" name="Rectangle 2"/>
          <p:cNvSpPr>
            <a:spLocks noGrp="1"/>
          </p:cNvSpPr>
          <p:nvPr>
            <p:ph type="title" idx="4294967295"/>
          </p:nvPr>
        </p:nvSpPr>
        <p:spPr/>
        <p:txBody>
          <a:bodyPr/>
          <a:lstStyle/>
          <a:p>
            <a:r>
              <a:rPr lang="en-US" sz="3200">
                <a:solidFill>
                  <a:schemeClr val="tx1"/>
                </a:solidFill>
                <a:latin typeface="Georgia" pitchFamily="18" charset="0"/>
              </a:rPr>
              <a:t>CRS Report Forms</a:t>
            </a:r>
          </a:p>
        </p:txBody>
      </p:sp>
      <p:sp>
        <p:nvSpPr>
          <p:cNvPr id="339971" name="Rectangle 3"/>
          <p:cNvSpPr>
            <a:spLocks noGrp="1"/>
          </p:cNvSpPr>
          <p:nvPr>
            <p:ph type="body" idx="4294967295"/>
          </p:nvPr>
        </p:nvSpPr>
        <p:spPr>
          <a:xfrm>
            <a:off x="454024" y="1600200"/>
            <a:ext cx="8308975" cy="758825"/>
          </a:xfrm>
        </p:spPr>
        <p:txBody>
          <a:bodyPr/>
          <a:lstStyle/>
          <a:p>
            <a:pPr>
              <a:lnSpc>
                <a:spcPct val="90000"/>
              </a:lnSpc>
            </a:pPr>
            <a:r>
              <a:rPr lang="en-US" sz="2300" dirty="0">
                <a:latin typeface="Georgia" pitchFamily="18" charset="0"/>
              </a:rPr>
              <a:t>Are located at:</a:t>
            </a:r>
          </a:p>
          <a:p>
            <a:pPr lvl="1">
              <a:lnSpc>
                <a:spcPct val="90000"/>
              </a:lnSpc>
            </a:pPr>
            <a:r>
              <a:rPr lang="en-US" sz="1800" dirty="0">
                <a:latin typeface="Georgia" pitchFamily="18" charset="0"/>
                <a:hlinkClick r:id="rId3"/>
              </a:rPr>
              <a:t>http://www.acces.nysed.gov/vr/crs-2-service-report-forms</a:t>
            </a:r>
            <a:r>
              <a:rPr lang="en-US" sz="1800" dirty="0">
                <a:latin typeface="Georgia" pitchFamily="18" charset="0"/>
              </a:rPr>
              <a:t> </a:t>
            </a:r>
          </a:p>
        </p:txBody>
      </p:sp>
      <p:pic>
        <p:nvPicPr>
          <p:cNvPr id="2" name="Picture 1" descr="Screen shot of the NYSED ACCES webpage: ">
            <a:extLst>
              <a:ext uri="{FF2B5EF4-FFF2-40B4-BE49-F238E27FC236}">
                <a16:creationId xmlns:a16="http://schemas.microsoft.com/office/drawing/2014/main" id="{888F181B-9AFA-4F62-8265-057C7419EA27}"/>
              </a:ext>
            </a:extLst>
          </p:cNvPr>
          <p:cNvPicPr>
            <a:picLocks noChangeAspect="1"/>
          </p:cNvPicPr>
          <p:nvPr/>
        </p:nvPicPr>
        <p:blipFill>
          <a:blip r:embed="rId4"/>
          <a:stretch>
            <a:fillRect/>
          </a:stretch>
        </p:blipFill>
        <p:spPr>
          <a:xfrm>
            <a:off x="301625" y="2439352"/>
            <a:ext cx="8618853" cy="36566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descr="Slide 30"/>
          <p:cNvSpPr txBox="1">
            <a:spLocks noGrp="1"/>
          </p:cNvSpPr>
          <p:nvPr/>
        </p:nvSpPr>
        <p:spPr>
          <a:xfrm>
            <a:off x="4343400" y="1039813"/>
            <a:ext cx="457200" cy="441325"/>
          </a:xfrm>
          <a:prstGeom prst="rect">
            <a:avLst/>
          </a:prstGeom>
          <a:noFill/>
        </p:spPr>
        <p:txBody>
          <a:bodyPr lIns="45720" rIns="45720" anchor="ctr">
            <a:normAutofit/>
          </a:bodyPr>
          <a:lstStyle/>
          <a:p>
            <a:pPr algn="ctr">
              <a:defRPr/>
            </a:pPr>
            <a:fld id="{46786F08-87A3-439C-80B2-5483E5D81941}" type="slidenum">
              <a:rPr lang="en-US" altLang="en-US" sz="1600">
                <a:solidFill>
                  <a:schemeClr val="accent3">
                    <a:shade val="75000"/>
                  </a:schemeClr>
                </a:solidFill>
                <a:cs typeface="+mn-cs"/>
              </a:rPr>
              <a:pPr algn="ctr">
                <a:defRPr/>
              </a:pPr>
              <a:t>31</a:t>
            </a:fld>
            <a:endParaRPr lang="en-US" altLang="en-US" sz="1600">
              <a:solidFill>
                <a:schemeClr val="accent3">
                  <a:shade val="75000"/>
                </a:schemeClr>
              </a:solidFill>
              <a:cs typeface="+mn-cs"/>
            </a:endParaRPr>
          </a:p>
        </p:txBody>
      </p:sp>
      <p:sp>
        <p:nvSpPr>
          <p:cNvPr id="417795" name="Rectangle 2"/>
          <p:cNvSpPr>
            <a:spLocks noGrp="1"/>
          </p:cNvSpPr>
          <p:nvPr>
            <p:ph type="title" idx="4294967295"/>
          </p:nvPr>
        </p:nvSpPr>
        <p:spPr>
          <a:xfrm>
            <a:off x="304800" y="304800"/>
            <a:ext cx="8531225" cy="914400"/>
          </a:xfrm>
        </p:spPr>
        <p:txBody>
          <a:bodyPr/>
          <a:lstStyle/>
          <a:p>
            <a:r>
              <a:rPr lang="en-US" sz="3200" b="1" dirty="0">
                <a:solidFill>
                  <a:schemeClr val="tx1"/>
                </a:solidFill>
                <a:latin typeface="Georgia" pitchFamily="18" charset="0"/>
              </a:rPr>
              <a:t>CRS Service Delivery </a:t>
            </a:r>
            <a:br>
              <a:rPr lang="en-US" sz="3200" b="1" dirty="0">
                <a:solidFill>
                  <a:schemeClr val="tx1"/>
                </a:solidFill>
                <a:latin typeface="Georgia" pitchFamily="18" charset="0"/>
              </a:rPr>
            </a:br>
            <a:r>
              <a:rPr lang="en-US" sz="3200" b="1" dirty="0">
                <a:solidFill>
                  <a:schemeClr val="tx1"/>
                </a:solidFill>
                <a:latin typeface="Georgia" pitchFamily="18" charset="0"/>
              </a:rPr>
              <a:t>Report File Names</a:t>
            </a:r>
          </a:p>
        </p:txBody>
      </p:sp>
      <p:sp>
        <p:nvSpPr>
          <p:cNvPr id="5" name="Slide Number Placeholder 5" hidden="1"/>
          <p:cNvSpPr>
            <a:spLocks noGrp="1"/>
          </p:cNvSpPr>
          <p:nvPr>
            <p:ph type="sldNum" sz="quarter" idx="12"/>
          </p:nvPr>
        </p:nvSpPr>
        <p:spPr/>
        <p:txBody>
          <a:bodyPr/>
          <a:lstStyle/>
          <a:p>
            <a:pPr>
              <a:defRPr/>
            </a:pPr>
            <a:fld id="{1DBC4BE3-F6E7-415E-8D4B-3A522236FFB3}" type="slidenum">
              <a:rPr lang="en-US" altLang="en-US"/>
              <a:pPr>
                <a:defRPr/>
              </a:pPr>
              <a:t>31</a:t>
            </a:fld>
            <a:endParaRPr lang="en-US" altLang="en-US"/>
          </a:p>
        </p:txBody>
      </p:sp>
      <p:sp>
        <p:nvSpPr>
          <p:cNvPr id="93188" name="Rectangle 3"/>
          <p:cNvSpPr>
            <a:spLocks noGrp="1"/>
          </p:cNvSpPr>
          <p:nvPr>
            <p:ph type="body" idx="4294967295"/>
          </p:nvPr>
        </p:nvSpPr>
        <p:spPr>
          <a:xfrm>
            <a:off x="301625" y="1798638"/>
            <a:ext cx="8534400" cy="4324350"/>
          </a:xfrm>
        </p:spPr>
        <p:txBody>
          <a:bodyPr/>
          <a:lstStyle/>
          <a:p>
            <a:pPr>
              <a:lnSpc>
                <a:spcPct val="80000"/>
              </a:lnSpc>
              <a:buFont typeface="Wingdings 2" pitchFamily="18" charset="2"/>
              <a:buNone/>
              <a:defRPr/>
            </a:pPr>
            <a:r>
              <a:rPr lang="en-US" sz="3200" dirty="0">
                <a:latin typeface="Georgia" pitchFamily="18" charset="0"/>
              </a:rPr>
              <a:t>The Format </a:t>
            </a:r>
            <a:r>
              <a:rPr lang="en-US" sz="3200" u="sng" dirty="0">
                <a:latin typeface="Georgia" pitchFamily="18" charset="0"/>
              </a:rPr>
              <a:t>MUST</a:t>
            </a:r>
            <a:r>
              <a:rPr lang="en-US" sz="3200" dirty="0">
                <a:latin typeface="Georgia" pitchFamily="18" charset="0"/>
              </a:rPr>
              <a:t> be:</a:t>
            </a:r>
          </a:p>
          <a:p>
            <a:pPr>
              <a:lnSpc>
                <a:spcPct val="80000"/>
              </a:lnSpc>
              <a:buFont typeface="Wingdings 2" pitchFamily="18" charset="2"/>
              <a:buNone/>
              <a:defRPr/>
            </a:pPr>
            <a:r>
              <a:rPr lang="en-US" dirty="0">
                <a:latin typeface="Georgia" pitchFamily="18" charset="0"/>
              </a:rPr>
              <a:t>Authorization# CSCX MMM YY.docx</a:t>
            </a:r>
          </a:p>
          <a:p>
            <a:pPr>
              <a:lnSpc>
                <a:spcPct val="80000"/>
              </a:lnSpc>
              <a:buFont typeface="Wingdings 2" pitchFamily="18" charset="2"/>
              <a:buNone/>
              <a:defRPr/>
            </a:pPr>
            <a:endParaRPr lang="en-US" sz="2300" dirty="0">
              <a:latin typeface="Georgia" pitchFamily="18" charset="0"/>
            </a:endParaRPr>
          </a:p>
          <a:p>
            <a:pPr>
              <a:lnSpc>
                <a:spcPct val="80000"/>
              </a:lnSpc>
              <a:buFont typeface="Wingdings 2" pitchFamily="18" charset="2"/>
              <a:buNone/>
              <a:defRPr/>
            </a:pPr>
            <a:r>
              <a:rPr lang="en-US" sz="2300" dirty="0">
                <a:latin typeface="Georgia" pitchFamily="18" charset="0"/>
              </a:rPr>
              <a:t>Ex. 2100021 931X Jan 19.docx</a:t>
            </a:r>
          </a:p>
          <a:p>
            <a:pPr>
              <a:lnSpc>
                <a:spcPct val="80000"/>
              </a:lnSpc>
              <a:buFont typeface="Wingdings 2" pitchFamily="18" charset="2"/>
              <a:buNone/>
              <a:defRPr/>
            </a:pPr>
            <a:r>
              <a:rPr lang="en-US" sz="2000" dirty="0">
                <a:latin typeface="Georgia" pitchFamily="18" charset="0"/>
                <a:sym typeface="Wingdings" pitchFamily="2" charset="2"/>
              </a:rPr>
              <a:t></a:t>
            </a:r>
            <a:r>
              <a:rPr lang="en-US" sz="2000" dirty="0">
                <a:latin typeface="Georgia" pitchFamily="18" charset="0"/>
              </a:rPr>
              <a:t>The CRS Report file names are used to identify the participant, authorizing office, service and counselor.</a:t>
            </a:r>
          </a:p>
          <a:p>
            <a:pPr>
              <a:lnSpc>
                <a:spcPct val="80000"/>
              </a:lnSpc>
              <a:buFont typeface="Wingdings" pitchFamily="2" charset="2"/>
              <a:buChar char="à"/>
              <a:defRPr/>
            </a:pPr>
            <a:r>
              <a:rPr lang="en-US" sz="2000" dirty="0">
                <a:latin typeface="Georgia" pitchFamily="18" charset="0"/>
                <a:sym typeface="Wingdings" pitchFamily="2" charset="2"/>
              </a:rPr>
              <a:t>A</a:t>
            </a:r>
            <a:r>
              <a:rPr lang="en-US" sz="2000" dirty="0">
                <a:latin typeface="Georgia" pitchFamily="18" charset="0"/>
              </a:rPr>
              <a:t>ny variations in the format will cause delivery to fail.</a:t>
            </a:r>
          </a:p>
          <a:p>
            <a:pPr lvl="1">
              <a:lnSpc>
                <a:spcPct val="80000"/>
              </a:lnSpc>
              <a:buFont typeface="Wingdings" pitchFamily="2" charset="2"/>
              <a:buChar char="à"/>
              <a:defRPr/>
            </a:pPr>
            <a:r>
              <a:rPr lang="en-US" sz="1800" dirty="0">
                <a:solidFill>
                  <a:schemeClr val="tx1"/>
                </a:solidFill>
                <a:latin typeface="Georgia" pitchFamily="18" charset="0"/>
              </a:rPr>
              <a:t>there must be 3 spaces as indicated</a:t>
            </a:r>
          </a:p>
          <a:p>
            <a:pPr lvl="1">
              <a:lnSpc>
                <a:spcPct val="80000"/>
              </a:lnSpc>
              <a:buFont typeface="Wingdings" pitchFamily="2" charset="2"/>
              <a:buChar char="à"/>
              <a:defRPr/>
            </a:pPr>
            <a:r>
              <a:rPr lang="en-US" sz="1800" dirty="0">
                <a:solidFill>
                  <a:schemeClr val="tx1"/>
                </a:solidFill>
                <a:latin typeface="Georgia" pitchFamily="18" charset="0"/>
              </a:rPr>
              <a:t>4 character case service code</a:t>
            </a:r>
          </a:p>
          <a:p>
            <a:pPr lvl="1">
              <a:lnSpc>
                <a:spcPct val="80000"/>
              </a:lnSpc>
              <a:buFont typeface="Wingdings" pitchFamily="2" charset="2"/>
              <a:buChar char="à"/>
              <a:defRPr/>
            </a:pPr>
            <a:r>
              <a:rPr lang="en-US" sz="1800" dirty="0">
                <a:solidFill>
                  <a:schemeClr val="tx1"/>
                </a:solidFill>
                <a:latin typeface="Georgia" pitchFamily="18" charset="0"/>
              </a:rPr>
              <a:t>3 character month</a:t>
            </a:r>
          </a:p>
          <a:p>
            <a:pPr lvl="1">
              <a:lnSpc>
                <a:spcPct val="80000"/>
              </a:lnSpc>
              <a:buFont typeface="Wingdings" pitchFamily="2" charset="2"/>
              <a:buChar char="à"/>
              <a:defRPr/>
            </a:pPr>
            <a:r>
              <a:rPr lang="en-US" sz="1800" dirty="0">
                <a:solidFill>
                  <a:schemeClr val="tx1"/>
                </a:solidFill>
                <a:latin typeface="Georgia" pitchFamily="18" charset="0"/>
              </a:rPr>
              <a:t>2 digit year</a:t>
            </a:r>
          </a:p>
          <a:p>
            <a:pPr marL="0" indent="0">
              <a:lnSpc>
                <a:spcPct val="80000"/>
              </a:lnSpc>
              <a:buFont typeface="Wingdings 2" pitchFamily="18" charset="2"/>
              <a:buNone/>
              <a:defRPr/>
            </a:pPr>
            <a:endParaRPr lang="en-US" sz="2000" dirty="0">
              <a:latin typeface="Georg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CD291C7-FB2E-4A7B-91B6-D6B9233B4C4D}" type="slidenum">
              <a:rPr lang="en-US" altLang="en-US"/>
              <a:pPr>
                <a:defRPr/>
              </a:pPr>
              <a:t>32</a:t>
            </a:fld>
            <a:endParaRPr lang="en-US" altLang="en-US"/>
          </a:p>
        </p:txBody>
      </p:sp>
      <p:sp>
        <p:nvSpPr>
          <p:cNvPr id="418819" name="Rectangle 2"/>
          <p:cNvSpPr>
            <a:spLocks noGrp="1"/>
          </p:cNvSpPr>
          <p:nvPr>
            <p:ph type="title" idx="4294967295"/>
          </p:nvPr>
        </p:nvSpPr>
        <p:spPr/>
        <p:txBody>
          <a:bodyPr/>
          <a:lstStyle/>
          <a:p>
            <a:r>
              <a:rPr lang="en-US" sz="3200" b="1">
                <a:solidFill>
                  <a:schemeClr val="tx1"/>
                </a:solidFill>
                <a:latin typeface="Georgia" pitchFamily="18" charset="0"/>
              </a:rPr>
              <a:t>One more time!</a:t>
            </a:r>
          </a:p>
        </p:txBody>
      </p:sp>
      <p:sp>
        <p:nvSpPr>
          <p:cNvPr id="10" name="Slide Number Placeholder 5" descr="Slide 31" hidden="1"/>
          <p:cNvSpPr txBox="1">
            <a:spLocks noGrp="1"/>
          </p:cNvSpPr>
          <p:nvPr/>
        </p:nvSpPr>
        <p:spPr>
          <a:xfrm>
            <a:off x="4343400" y="1039813"/>
            <a:ext cx="457200" cy="441325"/>
          </a:xfrm>
          <a:prstGeom prst="rect">
            <a:avLst/>
          </a:prstGeom>
          <a:noFill/>
        </p:spPr>
        <p:txBody>
          <a:bodyPr lIns="45720" rIns="45720" anchor="ctr">
            <a:normAutofit/>
          </a:bodyPr>
          <a:lstStyle/>
          <a:p>
            <a:pPr algn="ctr">
              <a:defRPr/>
            </a:pPr>
            <a:fld id="{655525B9-0563-4F45-9FC7-812769F764FD}" type="slidenum">
              <a:rPr lang="en-US" altLang="en-US" sz="1600">
                <a:solidFill>
                  <a:schemeClr val="accent3">
                    <a:shade val="75000"/>
                  </a:schemeClr>
                </a:solidFill>
                <a:cs typeface="+mn-cs"/>
              </a:rPr>
              <a:pPr algn="ctr">
                <a:defRPr/>
              </a:pPr>
              <a:t>32</a:t>
            </a:fld>
            <a:endParaRPr lang="en-US" altLang="en-US" sz="1600">
              <a:solidFill>
                <a:schemeClr val="accent3">
                  <a:shade val="75000"/>
                </a:schemeClr>
              </a:solidFill>
              <a:cs typeface="+mn-cs"/>
            </a:endParaRPr>
          </a:p>
        </p:txBody>
      </p:sp>
      <p:sp>
        <p:nvSpPr>
          <p:cNvPr id="418820" name="Rectangle 3" descr="CRS Service Delivery Report Names consist of Seven Digit Authorization number, followed by the case service code; and completed by the Service Delivery Date - 3 character month, 2 digit year  and &quot;.docx&quot; file extension."/>
          <p:cNvSpPr>
            <a:spLocks noGrp="1"/>
          </p:cNvSpPr>
          <p:nvPr>
            <p:ph type="body" idx="4294967295"/>
          </p:nvPr>
        </p:nvSpPr>
        <p:spPr/>
        <p:txBody>
          <a:bodyPr/>
          <a:lstStyle/>
          <a:p>
            <a:pPr>
              <a:buFont typeface="Wingdings 2" pitchFamily="18" charset="2"/>
              <a:buNone/>
            </a:pPr>
            <a:r>
              <a:rPr lang="en-US" sz="2300" dirty="0">
                <a:latin typeface="Georgia" pitchFamily="18" charset="0"/>
              </a:rPr>
              <a:t>CRS Service Delivery Report Names </a:t>
            </a:r>
            <a:r>
              <a:rPr lang="en-US" sz="2300" u="sng" dirty="0">
                <a:latin typeface="Georgia" pitchFamily="18" charset="0"/>
              </a:rPr>
              <a:t>Must</a:t>
            </a:r>
            <a:r>
              <a:rPr lang="en-US" sz="2300" dirty="0">
                <a:latin typeface="Georgia" pitchFamily="18" charset="0"/>
              </a:rPr>
              <a:t> be:</a:t>
            </a:r>
          </a:p>
          <a:p>
            <a:pPr>
              <a:buFont typeface="Wingdings 2" pitchFamily="18" charset="2"/>
              <a:buNone/>
            </a:pPr>
            <a:endParaRPr lang="en-US" sz="2300" dirty="0">
              <a:latin typeface="Georgia" pitchFamily="18" charset="0"/>
            </a:endParaRPr>
          </a:p>
          <a:p>
            <a:pPr>
              <a:buFont typeface="Wingdings 2" pitchFamily="18" charset="2"/>
              <a:buNone/>
            </a:pPr>
            <a:r>
              <a:rPr lang="en-US" dirty="0">
                <a:latin typeface="Georgia" pitchFamily="18" charset="0"/>
              </a:rPr>
              <a:t>2594671 929X Jan 19.docx</a:t>
            </a:r>
          </a:p>
        </p:txBody>
      </p:sp>
      <p:sp>
        <p:nvSpPr>
          <p:cNvPr id="418821" name="Line 4">
            <a:extLst>
              <a:ext uri="{C183D7F6-B498-43B3-948B-1728B52AA6E4}">
                <adec:decorative xmlns:adec="http://schemas.microsoft.com/office/drawing/2017/decorative" val="1"/>
              </a:ext>
            </a:extLst>
          </p:cNvPr>
          <p:cNvSpPr>
            <a:spLocks noChangeShapeType="1"/>
          </p:cNvSpPr>
          <p:nvPr/>
        </p:nvSpPr>
        <p:spPr bwMode="auto">
          <a:xfrm flipH="1" flipV="1">
            <a:off x="1638298" y="2895600"/>
            <a:ext cx="685800" cy="1371600"/>
          </a:xfrm>
          <a:prstGeom prst="line">
            <a:avLst/>
          </a:prstGeom>
          <a:noFill/>
          <a:ln w="9525">
            <a:solidFill>
              <a:schemeClr val="tx1"/>
            </a:solidFill>
            <a:round/>
            <a:headEnd/>
            <a:tailEnd type="triangle" w="med" len="med"/>
          </a:ln>
          <a:effectLst/>
        </p:spPr>
        <p:txBody>
          <a:bodyPr/>
          <a:lstStyle/>
          <a:p>
            <a:endParaRPr lang="en-US"/>
          </a:p>
        </p:txBody>
      </p:sp>
      <p:sp>
        <p:nvSpPr>
          <p:cNvPr id="418822" name="Rectangle 5">
            <a:extLst>
              <a:ext uri="{C183D7F6-B498-43B3-948B-1728B52AA6E4}">
                <adec:decorative xmlns:adec="http://schemas.microsoft.com/office/drawing/2017/decorative" val="1"/>
              </a:ext>
            </a:extLst>
          </p:cNvPr>
          <p:cNvSpPr>
            <a:spLocks noChangeArrowheads="1"/>
          </p:cNvSpPr>
          <p:nvPr/>
        </p:nvSpPr>
        <p:spPr bwMode="auto">
          <a:xfrm>
            <a:off x="609598" y="4233862"/>
            <a:ext cx="2743201" cy="261938"/>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en-US" dirty="0">
                <a:latin typeface="Arial" charset="0"/>
              </a:rPr>
              <a:t>Seven Digit Authorization #</a:t>
            </a:r>
          </a:p>
        </p:txBody>
      </p:sp>
      <p:sp>
        <p:nvSpPr>
          <p:cNvPr id="418823" name="Rectangle 6">
            <a:extLst>
              <a:ext uri="{C183D7F6-B498-43B3-948B-1728B52AA6E4}">
                <adec:decorative xmlns:adec="http://schemas.microsoft.com/office/drawing/2017/decorative" val="1"/>
              </a:ext>
            </a:extLst>
          </p:cNvPr>
          <p:cNvSpPr>
            <a:spLocks noChangeArrowheads="1"/>
          </p:cNvSpPr>
          <p:nvPr/>
        </p:nvSpPr>
        <p:spPr bwMode="auto">
          <a:xfrm>
            <a:off x="3124200" y="4800600"/>
            <a:ext cx="1981200" cy="3048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en-US" dirty="0">
                <a:latin typeface="Arial" charset="0"/>
              </a:rPr>
              <a:t>Case Service Code</a:t>
            </a:r>
          </a:p>
        </p:txBody>
      </p:sp>
      <p:sp>
        <p:nvSpPr>
          <p:cNvPr id="418824" name="Rectangle 7">
            <a:extLst>
              <a:ext uri="{C183D7F6-B498-43B3-948B-1728B52AA6E4}">
                <adec:decorative xmlns:adec="http://schemas.microsoft.com/office/drawing/2017/decorative" val="1"/>
              </a:ext>
            </a:extLst>
          </p:cNvPr>
          <p:cNvSpPr>
            <a:spLocks noChangeArrowheads="1"/>
          </p:cNvSpPr>
          <p:nvPr/>
        </p:nvSpPr>
        <p:spPr bwMode="auto">
          <a:xfrm>
            <a:off x="4191000" y="5562600"/>
            <a:ext cx="4648200" cy="3810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en-US">
                <a:latin typeface="Arial" charset="0"/>
              </a:rPr>
              <a:t>MMM &lt;space&gt; YY the Service was Delivered</a:t>
            </a:r>
          </a:p>
        </p:txBody>
      </p:sp>
      <p:sp>
        <p:nvSpPr>
          <p:cNvPr id="418825" name="Line 8">
            <a:extLst>
              <a:ext uri="{C183D7F6-B498-43B3-948B-1728B52AA6E4}">
                <adec:decorative xmlns:adec="http://schemas.microsoft.com/office/drawing/2017/decorative" val="1"/>
              </a:ext>
            </a:extLst>
          </p:cNvPr>
          <p:cNvSpPr>
            <a:spLocks noChangeShapeType="1"/>
          </p:cNvSpPr>
          <p:nvPr/>
        </p:nvSpPr>
        <p:spPr bwMode="auto">
          <a:xfrm flipH="1" flipV="1">
            <a:off x="2363784" y="2944811"/>
            <a:ext cx="1901825" cy="1828800"/>
          </a:xfrm>
          <a:prstGeom prst="line">
            <a:avLst/>
          </a:prstGeom>
          <a:noFill/>
          <a:ln w="9525">
            <a:solidFill>
              <a:schemeClr val="tx1"/>
            </a:solidFill>
            <a:round/>
            <a:headEnd/>
            <a:tailEnd type="triangle" w="med" len="med"/>
          </a:ln>
          <a:effectLst/>
        </p:spPr>
        <p:txBody>
          <a:bodyPr/>
          <a:lstStyle/>
          <a:p>
            <a:endParaRPr lang="en-US"/>
          </a:p>
        </p:txBody>
      </p:sp>
      <p:sp>
        <p:nvSpPr>
          <p:cNvPr id="418826" name="Line 9">
            <a:extLst>
              <a:ext uri="{C183D7F6-B498-43B3-948B-1728B52AA6E4}">
                <adec:decorative xmlns:adec="http://schemas.microsoft.com/office/drawing/2017/decorative" val="1"/>
              </a:ext>
            </a:extLst>
          </p:cNvPr>
          <p:cNvSpPr>
            <a:spLocks noChangeShapeType="1"/>
          </p:cNvSpPr>
          <p:nvPr/>
        </p:nvSpPr>
        <p:spPr bwMode="auto">
          <a:xfrm flipH="1" flipV="1">
            <a:off x="4114799" y="3124199"/>
            <a:ext cx="1751011" cy="190182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descr="Slide 32"/>
          <p:cNvSpPr txBox="1">
            <a:spLocks noGrp="1"/>
          </p:cNvSpPr>
          <p:nvPr/>
        </p:nvSpPr>
        <p:spPr>
          <a:xfrm>
            <a:off x="4343400" y="1039813"/>
            <a:ext cx="457200" cy="441325"/>
          </a:xfrm>
          <a:prstGeom prst="rect">
            <a:avLst/>
          </a:prstGeom>
          <a:noFill/>
        </p:spPr>
        <p:txBody>
          <a:bodyPr lIns="45720" rIns="45720" anchor="ctr">
            <a:normAutofit/>
          </a:bodyPr>
          <a:lstStyle/>
          <a:p>
            <a:pPr algn="ctr">
              <a:defRPr/>
            </a:pPr>
            <a:fld id="{293AAFA5-DFCF-4A18-B5A8-AFC90C6B8E1A}" type="slidenum">
              <a:rPr lang="en-US" altLang="en-US" sz="1600">
                <a:solidFill>
                  <a:schemeClr val="accent3">
                    <a:shade val="75000"/>
                  </a:schemeClr>
                </a:solidFill>
                <a:cs typeface="+mn-cs"/>
              </a:rPr>
              <a:pPr algn="ctr">
                <a:defRPr/>
              </a:pPr>
              <a:t>33</a:t>
            </a:fld>
            <a:endParaRPr lang="en-US" altLang="en-US" sz="1600">
              <a:solidFill>
                <a:schemeClr val="accent3">
                  <a:shade val="75000"/>
                </a:schemeClr>
              </a:solidFill>
              <a:cs typeface="+mn-cs"/>
            </a:endParaRPr>
          </a:p>
        </p:txBody>
      </p:sp>
      <p:sp>
        <p:nvSpPr>
          <p:cNvPr id="420867" name="Rectangle 2"/>
          <p:cNvSpPr>
            <a:spLocks noGrp="1"/>
          </p:cNvSpPr>
          <p:nvPr>
            <p:ph type="title" idx="4294967295"/>
          </p:nvPr>
        </p:nvSpPr>
        <p:spPr/>
        <p:txBody>
          <a:bodyPr/>
          <a:lstStyle/>
          <a:p>
            <a:r>
              <a:rPr lang="en-US" sz="3200" b="1">
                <a:solidFill>
                  <a:schemeClr val="tx1"/>
                </a:solidFill>
                <a:latin typeface="Georgia" pitchFamily="18" charset="0"/>
              </a:rPr>
              <a:t>Report Names - Examples</a:t>
            </a:r>
          </a:p>
        </p:txBody>
      </p:sp>
      <p:sp>
        <p:nvSpPr>
          <p:cNvPr id="5" name="Slide Number Placeholder 5" hidden="1"/>
          <p:cNvSpPr>
            <a:spLocks noGrp="1"/>
          </p:cNvSpPr>
          <p:nvPr>
            <p:ph type="sldNum" sz="quarter" idx="12"/>
          </p:nvPr>
        </p:nvSpPr>
        <p:spPr/>
        <p:txBody>
          <a:bodyPr/>
          <a:lstStyle/>
          <a:p>
            <a:pPr>
              <a:defRPr/>
            </a:pPr>
            <a:fld id="{310476AC-3F19-4C77-8774-8B74B530C7E8}" type="slidenum">
              <a:rPr lang="en-US" altLang="en-US"/>
              <a:pPr>
                <a:defRPr/>
              </a:pPr>
              <a:t>33</a:t>
            </a:fld>
            <a:endParaRPr lang="en-US" altLang="en-US"/>
          </a:p>
        </p:txBody>
      </p:sp>
      <p:sp>
        <p:nvSpPr>
          <p:cNvPr id="420868" name="Rectangle 3" descr="Examples of report names - Seven Digit Authorization number, followed by the case service code; and completed by the Service Delivery Date - 3 character month, 2 digit year  and the file extension:&#10;2867549 110X May 19.docx;&#10;2875320 790X Apr 19.docx;&#10;2867453 929X Jan 19.docx;&#10;2867453 RESU Jan 19.docx;&#10;2867453 MPAR Feb 19.docx;&#10;2671202 165X Jun 19.pdf;&#10;"/>
          <p:cNvSpPr>
            <a:spLocks noGrp="1"/>
          </p:cNvSpPr>
          <p:nvPr>
            <p:ph type="body" idx="4294967295"/>
          </p:nvPr>
        </p:nvSpPr>
        <p:spPr/>
        <p:txBody>
          <a:bodyPr/>
          <a:lstStyle/>
          <a:p>
            <a:r>
              <a:rPr lang="en-US" sz="3600" dirty="0">
                <a:latin typeface="Georgia" pitchFamily="18" charset="0"/>
              </a:rPr>
              <a:t>2867549 110X May 19.docx</a:t>
            </a:r>
          </a:p>
          <a:p>
            <a:r>
              <a:rPr lang="en-US" sz="3600" dirty="0">
                <a:latin typeface="Georgia" pitchFamily="18" charset="0"/>
              </a:rPr>
              <a:t>2875320 790X Apr 19.docx </a:t>
            </a:r>
          </a:p>
          <a:p>
            <a:r>
              <a:rPr lang="en-US" sz="3600" dirty="0">
                <a:latin typeface="Georgia" pitchFamily="18" charset="0"/>
              </a:rPr>
              <a:t>2867453 929X Jan 19.docx</a:t>
            </a:r>
          </a:p>
          <a:p>
            <a:r>
              <a:rPr lang="en-US" sz="3600" dirty="0">
                <a:latin typeface="Georgia" pitchFamily="18" charset="0"/>
              </a:rPr>
              <a:t>2867453 RESU Jan 19.docx</a:t>
            </a:r>
          </a:p>
          <a:p>
            <a:r>
              <a:rPr lang="en-US" sz="3600" dirty="0">
                <a:latin typeface="Georgia" pitchFamily="18" charset="0"/>
              </a:rPr>
              <a:t>2867453 MPAR Feb 19.docx</a:t>
            </a:r>
          </a:p>
          <a:p>
            <a:r>
              <a:rPr lang="en-US" sz="3600" dirty="0">
                <a:latin typeface="Georgia" pitchFamily="18" charset="0"/>
              </a:rPr>
              <a:t>2671202 165X Jun 19.pdf</a:t>
            </a:r>
          </a:p>
          <a:p>
            <a:endParaRPr lang="en-US" sz="3600" dirty="0">
              <a:latin typeface="Georg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33"/>
          <p:cNvSpPr>
            <a:spLocks noGrp="1"/>
          </p:cNvSpPr>
          <p:nvPr>
            <p:ph type="sldNum" sz="quarter" idx="12"/>
          </p:nvPr>
        </p:nvSpPr>
        <p:spPr/>
        <p:txBody>
          <a:bodyPr/>
          <a:lstStyle/>
          <a:p>
            <a:pPr>
              <a:defRPr/>
            </a:pPr>
            <a:fld id="{28D79AB5-0904-4E1F-8A94-836A8DD326C8}" type="slidenum">
              <a:rPr lang="en-US" altLang="en-US"/>
              <a:pPr>
                <a:defRPr/>
              </a:pPr>
              <a:t>34</a:t>
            </a:fld>
            <a:endParaRPr lang="en-US" altLang="en-US"/>
          </a:p>
        </p:txBody>
      </p:sp>
      <p:sp>
        <p:nvSpPr>
          <p:cNvPr id="421890" name="Rectangle 2"/>
          <p:cNvSpPr>
            <a:spLocks noGrp="1"/>
          </p:cNvSpPr>
          <p:nvPr>
            <p:ph type="ctrTitle" idx="4294967295"/>
          </p:nvPr>
        </p:nvSpPr>
        <p:spPr>
          <a:xfrm>
            <a:off x="609600" y="228600"/>
            <a:ext cx="7772400" cy="838200"/>
          </a:xfrm>
        </p:spPr>
        <p:txBody>
          <a:bodyPr/>
          <a:lstStyle/>
          <a:p>
            <a:r>
              <a:rPr lang="en-US" sz="2800" b="1">
                <a:solidFill>
                  <a:schemeClr val="tx1"/>
                </a:solidFill>
                <a:latin typeface="Georgia" pitchFamily="18" charset="0"/>
              </a:rPr>
              <a:t>Job Placement - 929X, 935X and 572X</a:t>
            </a:r>
          </a:p>
        </p:txBody>
      </p:sp>
      <p:sp>
        <p:nvSpPr>
          <p:cNvPr id="421891" name="Rectangle 3"/>
          <p:cNvSpPr>
            <a:spLocks noGrp="1"/>
          </p:cNvSpPr>
          <p:nvPr>
            <p:ph type="subTitle" idx="4294967295"/>
          </p:nvPr>
        </p:nvSpPr>
        <p:spPr>
          <a:xfrm>
            <a:off x="304800" y="1524000"/>
            <a:ext cx="8458200" cy="4724400"/>
          </a:xfrm>
        </p:spPr>
        <p:txBody>
          <a:bodyPr/>
          <a:lstStyle/>
          <a:p>
            <a:pPr marL="609600" indent="-609600"/>
            <a:r>
              <a:rPr lang="en-US" sz="2500" dirty="0">
                <a:latin typeface="Georgia" pitchFamily="18" charset="0"/>
              </a:rPr>
              <a:t>Month 1 - Submit VR-929X/VR-935X – Job Placement Services report form</a:t>
            </a:r>
          </a:p>
          <a:p>
            <a:pPr marL="609600" indent="-609600"/>
            <a:r>
              <a:rPr lang="en-US" sz="2500" dirty="0">
                <a:latin typeface="Georgia" pitchFamily="18" charset="0"/>
              </a:rPr>
              <a:t>Month 2, 3, 4 - Submit VR-MPAR – Placement Activity Monthly Report form</a:t>
            </a:r>
          </a:p>
          <a:p>
            <a:pPr marL="609600" indent="-609600"/>
            <a:r>
              <a:rPr lang="en-US" sz="2500" dirty="0">
                <a:latin typeface="Georgia" pitchFamily="18" charset="0"/>
              </a:rPr>
              <a:t>A resume must be submitted for payment of either 929X or 935X, in the same file container. </a:t>
            </a:r>
          </a:p>
          <a:p>
            <a:pPr marL="609600" indent="-609600"/>
            <a:r>
              <a:rPr lang="en-US" sz="2500" dirty="0">
                <a:latin typeface="Georgia" pitchFamily="18" charset="0"/>
              </a:rPr>
              <a:t>Monthly, after 572X, Submit VR-MPAR – Job Development Monthly Report</a:t>
            </a:r>
          </a:p>
          <a:p>
            <a:pPr marL="609600" indent="-609600"/>
            <a:endParaRPr lang="en-US" sz="2500" dirty="0">
              <a:latin typeface="Georgia" pitchFamily="18" charset="0"/>
            </a:endParaRPr>
          </a:p>
          <a:p>
            <a:pPr marL="609600" indent="-609600">
              <a:buFont typeface="Wingdings 2" pitchFamily="18" charset="2"/>
              <a:buNone/>
            </a:pPr>
            <a:endParaRPr lang="en-US" sz="4200" dirty="0">
              <a:latin typeface="Georgia" pitchFamily="18" charset="0"/>
            </a:endParaRPr>
          </a:p>
        </p:txBody>
      </p:sp>
      <p:pic>
        <p:nvPicPr>
          <p:cNvPr id="421892" name="Picture 4">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7543800" y="2133600"/>
            <a:ext cx="1066800" cy="120292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FD996A1-86D5-4980-A973-6CA87B3B8394}" type="slidenum">
              <a:rPr lang="en-US" altLang="en-US"/>
              <a:pPr>
                <a:defRPr/>
              </a:pPr>
              <a:t>35</a:t>
            </a:fld>
            <a:endParaRPr lang="en-US" altLang="en-US"/>
          </a:p>
        </p:txBody>
      </p:sp>
      <p:sp>
        <p:nvSpPr>
          <p:cNvPr id="346114" name="Rectangle 2"/>
          <p:cNvSpPr>
            <a:spLocks noGrp="1"/>
          </p:cNvSpPr>
          <p:nvPr>
            <p:ph type="title" idx="4294967295"/>
          </p:nvPr>
        </p:nvSpPr>
        <p:spPr>
          <a:xfrm>
            <a:off x="301625" y="228599"/>
            <a:ext cx="8534400" cy="811213"/>
          </a:xfrm>
        </p:spPr>
        <p:txBody>
          <a:bodyPr/>
          <a:lstStyle/>
          <a:p>
            <a:r>
              <a:rPr lang="en-US" sz="2800" b="1" dirty="0">
                <a:solidFill>
                  <a:schemeClr val="tx1"/>
                </a:solidFill>
                <a:latin typeface="Georgia" pitchFamily="18" charset="0"/>
              </a:rPr>
              <a:t>WinZip</a:t>
            </a:r>
            <a:endParaRPr lang="en-US" sz="2900" dirty="0">
              <a:latin typeface="Georgia" pitchFamily="18" charset="0"/>
            </a:endParaRPr>
          </a:p>
        </p:txBody>
      </p:sp>
      <p:sp>
        <p:nvSpPr>
          <p:cNvPr id="346115" name="Rectangle 3"/>
          <p:cNvSpPr>
            <a:spLocks noGrp="1"/>
          </p:cNvSpPr>
          <p:nvPr>
            <p:ph type="body" idx="4294967295"/>
          </p:nvPr>
        </p:nvSpPr>
        <p:spPr>
          <a:xfrm>
            <a:off x="609600" y="1600200"/>
            <a:ext cx="8229600" cy="4906963"/>
          </a:xfrm>
        </p:spPr>
        <p:txBody>
          <a:bodyPr/>
          <a:lstStyle/>
          <a:p>
            <a:r>
              <a:rPr lang="en-US" sz="6900" dirty="0">
                <a:latin typeface="Georgia" pitchFamily="18" charset="0"/>
              </a:rPr>
              <a:t>WinZip </a:t>
            </a:r>
            <a:r>
              <a:rPr lang="en-US" sz="2000" dirty="0">
                <a:latin typeface="Georgia" pitchFamily="18" charset="0"/>
              </a:rPr>
              <a:t>(Windows PC)</a:t>
            </a:r>
          </a:p>
          <a:p>
            <a:r>
              <a:rPr lang="en-US" dirty="0">
                <a:latin typeface="Georgia" pitchFamily="18" charset="0"/>
              </a:rPr>
              <a:t>can be purchased via the website </a:t>
            </a:r>
            <a:r>
              <a:rPr lang="en-US" dirty="0">
                <a:latin typeface="Georgia" pitchFamily="18" charset="0"/>
                <a:hlinkClick r:id="rId3"/>
              </a:rPr>
              <a:t>www.winzip.com</a:t>
            </a:r>
            <a:r>
              <a:rPr lang="en-US" dirty="0">
                <a:latin typeface="Georgia" pitchFamily="18" charset="0"/>
              </a:rPr>
              <a:t> </a:t>
            </a:r>
            <a:endParaRPr lang="en-US" sz="2000" dirty="0">
              <a:latin typeface="Georgia" pitchFamily="18" charset="0"/>
            </a:endParaRPr>
          </a:p>
          <a:p>
            <a:pPr>
              <a:buFont typeface="Wingdings 2" pitchFamily="18" charset="2"/>
              <a:buNone/>
            </a:pPr>
            <a:r>
              <a:rPr lang="en-US" sz="6900" dirty="0">
                <a:latin typeface="Georgia" pitchFamily="18" charset="0"/>
              </a:rPr>
              <a:t>             or </a:t>
            </a:r>
          </a:p>
          <a:p>
            <a:r>
              <a:rPr lang="en-US" sz="6900" dirty="0">
                <a:latin typeface="Georgia" pitchFamily="18" charset="0"/>
              </a:rPr>
              <a:t>STUFFIT </a:t>
            </a:r>
            <a:r>
              <a:rPr lang="en-US" sz="2000" dirty="0">
                <a:latin typeface="Georgia" pitchFamily="18" charset="0"/>
              </a:rPr>
              <a:t>(Macintosh PC)</a:t>
            </a:r>
          </a:p>
          <a:p>
            <a:endParaRPr lang="en-US" dirty="0">
              <a:latin typeface="Georgi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35"/>
          <p:cNvSpPr>
            <a:spLocks noGrp="1"/>
          </p:cNvSpPr>
          <p:nvPr>
            <p:ph type="sldNum" sz="quarter" idx="12"/>
          </p:nvPr>
        </p:nvSpPr>
        <p:spPr/>
        <p:txBody>
          <a:bodyPr/>
          <a:lstStyle/>
          <a:p>
            <a:pPr>
              <a:defRPr/>
            </a:pPr>
            <a:fld id="{02E6A883-99A5-4CC3-9C4A-1572654C0AD0}" type="slidenum">
              <a:rPr lang="en-US" altLang="en-US"/>
              <a:pPr>
                <a:defRPr/>
              </a:pPr>
              <a:t>36</a:t>
            </a:fld>
            <a:endParaRPr lang="en-US" altLang="en-US"/>
          </a:p>
        </p:txBody>
      </p:sp>
      <p:sp>
        <p:nvSpPr>
          <p:cNvPr id="347138" name="Rectangle 2"/>
          <p:cNvSpPr>
            <a:spLocks noGrp="1"/>
          </p:cNvSpPr>
          <p:nvPr>
            <p:ph type="title" idx="4294967295"/>
          </p:nvPr>
        </p:nvSpPr>
        <p:spPr>
          <a:xfrm>
            <a:off x="301625" y="228600"/>
            <a:ext cx="8534400" cy="627063"/>
          </a:xfrm>
        </p:spPr>
        <p:txBody>
          <a:bodyPr/>
          <a:lstStyle/>
          <a:p>
            <a:r>
              <a:rPr lang="en-US" sz="3200" b="1">
                <a:solidFill>
                  <a:schemeClr val="tx1"/>
                </a:solidFill>
                <a:latin typeface="Georgia" pitchFamily="18" charset="0"/>
              </a:rPr>
              <a:t>Using WinZip</a:t>
            </a:r>
          </a:p>
        </p:txBody>
      </p:sp>
      <p:sp>
        <p:nvSpPr>
          <p:cNvPr id="347140" name="Rectangle 4"/>
          <p:cNvSpPr>
            <a:spLocks noChangeArrowheads="1"/>
          </p:cNvSpPr>
          <p:nvPr/>
        </p:nvSpPr>
        <p:spPr bwMode="auto">
          <a:xfrm>
            <a:off x="1905000" y="1447800"/>
            <a:ext cx="5715000" cy="915988"/>
          </a:xfrm>
          <a:prstGeom prst="rect">
            <a:avLst/>
          </a:prstGeom>
          <a:noFill/>
          <a:ln w="9525">
            <a:noFill/>
            <a:miter lim="800000"/>
            <a:headEnd/>
            <a:tailEnd/>
          </a:ln>
          <a:effectLst/>
        </p:spPr>
        <p:txBody>
          <a:bodyPr>
            <a:spAutoFit/>
          </a:bodyPr>
          <a:lstStyle/>
          <a:p>
            <a:pPr marL="342900" indent="-342900">
              <a:buFontTx/>
              <a:buAutoNum type="arabicPeriod"/>
            </a:pPr>
            <a:r>
              <a:rPr lang="en-US">
                <a:effectLst>
                  <a:outerShdw blurRad="38100" dist="38100" dir="2700000" algn="tl">
                    <a:srgbClr val="FFFFFF"/>
                  </a:outerShdw>
                </a:effectLst>
                <a:latin typeface="Arial" charset="0"/>
              </a:rPr>
              <a:t>Run WinZip</a:t>
            </a:r>
          </a:p>
          <a:p>
            <a:pPr marL="342900" indent="-342900">
              <a:buFontTx/>
              <a:buAutoNum type="arabicPeriod"/>
            </a:pPr>
            <a:r>
              <a:rPr lang="en-US">
                <a:effectLst>
                  <a:outerShdw blurRad="38100" dist="38100" dir="2700000" algn="tl">
                    <a:srgbClr val="FFFFFF"/>
                  </a:outerShdw>
                </a:effectLst>
                <a:latin typeface="Arial" charset="0"/>
              </a:rPr>
              <a:t>Click “File” then </a:t>
            </a:r>
          </a:p>
          <a:p>
            <a:pPr marL="342900" indent="-342900">
              <a:buFontTx/>
              <a:buAutoNum type="arabicPeriod"/>
            </a:pPr>
            <a:r>
              <a:rPr lang="en-US">
                <a:effectLst>
                  <a:outerShdw blurRad="38100" dist="38100" dir="2700000" algn="tl">
                    <a:srgbClr val="FFFFFF"/>
                  </a:outerShdw>
                </a:effectLst>
                <a:latin typeface="Arial" charset="0"/>
              </a:rPr>
              <a:t>“New Archive” (or click the “Zip My Files” button)</a:t>
            </a:r>
          </a:p>
        </p:txBody>
      </p:sp>
      <p:pic>
        <p:nvPicPr>
          <p:cNvPr id="347139" name="Picture 3" descr="Screen shot of WinZip. &#10;"/>
          <p:cNvPicPr>
            <a:picLocks noGrp="1" noChangeAspect="1" noChangeArrowheads="1"/>
          </p:cNvPicPr>
          <p:nvPr>
            <p:ph type="body" idx="4294967295"/>
          </p:nvPr>
        </p:nvPicPr>
        <p:blipFill>
          <a:blip r:embed="rId3"/>
          <a:srcRect r="42514" b="59798"/>
          <a:stretch>
            <a:fillRect/>
          </a:stretch>
        </p:blipFill>
        <p:spPr>
          <a:xfrm>
            <a:off x="2751138" y="2917825"/>
            <a:ext cx="3724275" cy="291782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ED701AB-2BA1-4967-933F-4F48A8461614}" type="slidenum">
              <a:rPr lang="en-US" altLang="en-US"/>
              <a:pPr>
                <a:defRPr/>
              </a:pPr>
              <a:t>37</a:t>
            </a:fld>
            <a:endParaRPr lang="en-US" altLang="en-US"/>
          </a:p>
        </p:txBody>
      </p:sp>
      <p:sp>
        <p:nvSpPr>
          <p:cNvPr id="348162" name="Rectangle 2"/>
          <p:cNvSpPr>
            <a:spLocks noGrp="1"/>
          </p:cNvSpPr>
          <p:nvPr>
            <p:ph type="title" idx="4294967295"/>
          </p:nvPr>
        </p:nvSpPr>
        <p:spPr>
          <a:xfrm>
            <a:off x="0" y="457200"/>
            <a:ext cx="9144000" cy="627063"/>
          </a:xfrm>
        </p:spPr>
        <p:txBody>
          <a:bodyPr/>
          <a:lstStyle/>
          <a:p>
            <a:r>
              <a:rPr lang="en-US" sz="2800" b="1">
                <a:solidFill>
                  <a:schemeClr val="tx1"/>
                </a:solidFill>
                <a:latin typeface="Georgia" pitchFamily="18" charset="0"/>
              </a:rPr>
              <a:t>Creating a Location and Container </a:t>
            </a:r>
            <a:br>
              <a:rPr lang="en-US" sz="2800" b="1">
                <a:solidFill>
                  <a:schemeClr val="tx1"/>
                </a:solidFill>
                <a:latin typeface="Georgia" pitchFamily="18" charset="0"/>
              </a:rPr>
            </a:br>
            <a:r>
              <a:rPr lang="en-US" sz="2800" b="1">
                <a:solidFill>
                  <a:schemeClr val="tx1"/>
                </a:solidFill>
                <a:latin typeface="Georgia" pitchFamily="18" charset="0"/>
              </a:rPr>
              <a:t>to Hold the Zipped Files</a:t>
            </a:r>
          </a:p>
        </p:txBody>
      </p:sp>
      <p:sp>
        <p:nvSpPr>
          <p:cNvPr id="348163" name="Rectangle 3"/>
          <p:cNvSpPr>
            <a:spLocks noGrp="1"/>
          </p:cNvSpPr>
          <p:nvPr>
            <p:ph type="body" sz="half" idx="4294967295"/>
          </p:nvPr>
        </p:nvSpPr>
        <p:spPr>
          <a:xfrm>
            <a:off x="304800" y="5029200"/>
            <a:ext cx="8534400" cy="1270000"/>
          </a:xfrm>
        </p:spPr>
        <p:txBody>
          <a:bodyPr/>
          <a:lstStyle/>
          <a:p>
            <a:pPr>
              <a:lnSpc>
                <a:spcPct val="80000"/>
              </a:lnSpc>
            </a:pPr>
            <a:r>
              <a:rPr lang="en-US" sz="1800" b="1" dirty="0">
                <a:latin typeface="Georgia" pitchFamily="18" charset="0"/>
              </a:rPr>
              <a:t>Select a location for the zipped container</a:t>
            </a:r>
          </a:p>
          <a:p>
            <a:pPr>
              <a:lnSpc>
                <a:spcPct val="80000"/>
              </a:lnSpc>
            </a:pPr>
            <a:r>
              <a:rPr lang="en-US" sz="1800" b="1" dirty="0">
                <a:latin typeface="Georgia" pitchFamily="18" charset="0"/>
              </a:rPr>
              <a:t>Enter a Container (file) name and click “OK”.  (ex.20140105.sed)</a:t>
            </a:r>
          </a:p>
          <a:p>
            <a:pPr>
              <a:lnSpc>
                <a:spcPct val="80000"/>
              </a:lnSpc>
            </a:pPr>
            <a:r>
              <a:rPr lang="en-US" sz="1800" b="1" dirty="0">
                <a:latin typeface="Georgia" pitchFamily="18" charset="0"/>
                <a:sym typeface="Wingdings" pitchFamily="2" charset="2"/>
              </a:rPr>
              <a:t></a:t>
            </a:r>
            <a:r>
              <a:rPr lang="en-US" sz="1800" b="1" dirty="0">
                <a:latin typeface="Georgia" pitchFamily="18" charset="0"/>
              </a:rPr>
              <a:t>Note: The </a:t>
            </a:r>
            <a:r>
              <a:rPr lang="en-US" sz="1800" b="1" u="sng" dirty="0">
                <a:latin typeface="Georgia" pitchFamily="18" charset="0"/>
              </a:rPr>
              <a:t>container name must end with “.sed” and must not end with “.zip”</a:t>
            </a:r>
          </a:p>
        </p:txBody>
      </p:sp>
      <p:pic>
        <p:nvPicPr>
          <p:cNvPr id="348164" name="Picture 4" descr="Screen Shot of saving containers with their file names.  "/>
          <p:cNvPicPr>
            <a:picLocks noGrp="1" noChangeAspect="1" noChangeArrowheads="1"/>
          </p:cNvPicPr>
          <p:nvPr>
            <p:ph sz="half" idx="4294967295"/>
          </p:nvPr>
        </p:nvPicPr>
        <p:blipFill>
          <a:blip r:embed="rId3"/>
          <a:srcRect/>
          <a:stretch>
            <a:fillRect/>
          </a:stretch>
        </p:blipFill>
        <p:spPr>
          <a:xfrm>
            <a:off x="1066800" y="1524000"/>
            <a:ext cx="7162800" cy="3352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37"/>
          <p:cNvSpPr>
            <a:spLocks noGrp="1"/>
          </p:cNvSpPr>
          <p:nvPr>
            <p:ph type="sldNum" sz="quarter" idx="12"/>
          </p:nvPr>
        </p:nvSpPr>
        <p:spPr/>
        <p:txBody>
          <a:bodyPr/>
          <a:lstStyle/>
          <a:p>
            <a:pPr>
              <a:defRPr/>
            </a:pPr>
            <a:fld id="{2CDE8397-BA8F-48EB-AFE4-9056260F97AD}" type="slidenum">
              <a:rPr lang="en-US" altLang="en-US"/>
              <a:pPr>
                <a:defRPr/>
              </a:pPr>
              <a:t>38</a:t>
            </a:fld>
            <a:endParaRPr lang="en-US" altLang="en-US"/>
          </a:p>
        </p:txBody>
      </p:sp>
      <p:sp>
        <p:nvSpPr>
          <p:cNvPr id="349186" name="Rectangle 2"/>
          <p:cNvSpPr>
            <a:spLocks noGrp="1"/>
          </p:cNvSpPr>
          <p:nvPr>
            <p:ph type="title" idx="4294967295"/>
          </p:nvPr>
        </p:nvSpPr>
        <p:spPr>
          <a:xfrm>
            <a:off x="301625" y="228600"/>
            <a:ext cx="8534400" cy="525463"/>
          </a:xfrm>
        </p:spPr>
        <p:txBody>
          <a:bodyPr/>
          <a:lstStyle/>
          <a:p>
            <a:r>
              <a:rPr lang="en-US" sz="3200" b="1">
                <a:solidFill>
                  <a:schemeClr val="tx1"/>
                </a:solidFill>
                <a:latin typeface="Georgia" pitchFamily="18" charset="0"/>
              </a:rPr>
              <a:t>Selecting the Report Files to Zip</a:t>
            </a:r>
          </a:p>
        </p:txBody>
      </p:sp>
      <p:sp>
        <p:nvSpPr>
          <p:cNvPr id="349187" name="Rectangle 3"/>
          <p:cNvSpPr>
            <a:spLocks noChangeArrowheads="1"/>
          </p:cNvSpPr>
          <p:nvPr/>
        </p:nvSpPr>
        <p:spPr bwMode="auto">
          <a:xfrm>
            <a:off x="457200" y="5257800"/>
            <a:ext cx="8229600" cy="1190625"/>
          </a:xfrm>
          <a:prstGeom prst="rect">
            <a:avLst/>
          </a:prstGeom>
          <a:noFill/>
          <a:ln w="9525">
            <a:noFill/>
            <a:miter lim="800000"/>
            <a:headEnd/>
            <a:tailEnd/>
          </a:ln>
          <a:effectLst/>
        </p:spPr>
        <p:txBody>
          <a:bodyPr>
            <a:spAutoFit/>
          </a:bodyPr>
          <a:lstStyle/>
          <a:p>
            <a:r>
              <a:rPr lang="en-US" b="1" dirty="0">
                <a:latin typeface="Arial" charset="0"/>
              </a:rPr>
              <a:t>Check the “Encrypt added files” box</a:t>
            </a:r>
          </a:p>
          <a:p>
            <a:r>
              <a:rPr lang="en-US" b="1" dirty="0">
                <a:latin typeface="Arial" charset="0"/>
              </a:rPr>
              <a:t>Select the CRS service delivery files you want included and click “Add”</a:t>
            </a:r>
          </a:p>
          <a:p>
            <a:r>
              <a:rPr lang="en-US" b="1" dirty="0">
                <a:latin typeface="Arial" charset="0"/>
              </a:rPr>
              <a:t>Note </a:t>
            </a:r>
            <a:r>
              <a:rPr lang="en-US" b="1" dirty="0">
                <a:latin typeface="Arial" charset="0"/>
                <a:sym typeface="Wingdings" pitchFamily="2" charset="2"/>
              </a:rPr>
              <a:t></a:t>
            </a:r>
            <a:r>
              <a:rPr lang="en-US" b="1" dirty="0">
                <a:latin typeface="Arial" charset="0"/>
              </a:rPr>
              <a:t>You must check “Encrypt added files” </a:t>
            </a:r>
            <a:r>
              <a:rPr lang="en-US" b="1" u="sng" dirty="0">
                <a:latin typeface="Arial" charset="0"/>
              </a:rPr>
              <a:t>before</a:t>
            </a:r>
            <a:r>
              <a:rPr lang="en-US" b="1" dirty="0">
                <a:latin typeface="Arial" charset="0"/>
              </a:rPr>
              <a:t> you select and “Add” files</a:t>
            </a:r>
          </a:p>
        </p:txBody>
      </p:sp>
      <p:pic>
        <p:nvPicPr>
          <p:cNvPr id="349188" name="Picture 4" descr="Screen Shot of selecting encrypted files being selected."/>
          <p:cNvPicPr>
            <a:picLocks noGrp="1" noChangeAspect="1" noChangeArrowheads="1"/>
          </p:cNvPicPr>
          <p:nvPr>
            <p:ph type="body" idx="4294967295"/>
          </p:nvPr>
        </p:nvPicPr>
        <p:blipFill>
          <a:blip r:embed="rId3"/>
          <a:srcRect/>
          <a:stretch>
            <a:fillRect/>
          </a:stretch>
        </p:blipFill>
        <p:spPr>
          <a:xfrm>
            <a:off x="2895600" y="1524000"/>
            <a:ext cx="3727450" cy="37338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38"/>
          <p:cNvSpPr>
            <a:spLocks noGrp="1"/>
          </p:cNvSpPr>
          <p:nvPr>
            <p:ph type="sldNum" sz="quarter" idx="12"/>
          </p:nvPr>
        </p:nvSpPr>
        <p:spPr/>
        <p:txBody>
          <a:bodyPr/>
          <a:lstStyle/>
          <a:p>
            <a:pPr>
              <a:defRPr/>
            </a:pPr>
            <a:fld id="{5B70ED3D-6C0C-4E20-943D-5DC3DEC100FB}" type="slidenum">
              <a:rPr lang="en-US" altLang="en-US"/>
              <a:pPr>
                <a:defRPr/>
              </a:pPr>
              <a:t>39</a:t>
            </a:fld>
            <a:endParaRPr lang="en-US" altLang="en-US"/>
          </a:p>
        </p:txBody>
      </p:sp>
      <p:sp>
        <p:nvSpPr>
          <p:cNvPr id="350210" name="Rectangle 2" descr="Slide 38"/>
          <p:cNvSpPr>
            <a:spLocks noGrp="1"/>
          </p:cNvSpPr>
          <p:nvPr>
            <p:ph type="title" idx="4294967295"/>
          </p:nvPr>
        </p:nvSpPr>
        <p:spPr>
          <a:xfrm>
            <a:off x="301625" y="228600"/>
            <a:ext cx="8534400" cy="576263"/>
          </a:xfrm>
        </p:spPr>
        <p:txBody>
          <a:bodyPr/>
          <a:lstStyle/>
          <a:p>
            <a:r>
              <a:rPr lang="en-US" sz="3200" b="1" dirty="0">
                <a:solidFill>
                  <a:schemeClr val="tx1"/>
                </a:solidFill>
                <a:latin typeface="Georgia" pitchFamily="18" charset="0"/>
              </a:rPr>
              <a:t>Caution Message</a:t>
            </a:r>
          </a:p>
        </p:txBody>
      </p:sp>
      <p:sp>
        <p:nvSpPr>
          <p:cNvPr id="350211" name="Rectangle 3"/>
          <p:cNvSpPr>
            <a:spLocks noChangeArrowheads="1"/>
          </p:cNvSpPr>
          <p:nvPr/>
        </p:nvSpPr>
        <p:spPr bwMode="auto">
          <a:xfrm>
            <a:off x="1524000" y="5867400"/>
            <a:ext cx="6207125" cy="366713"/>
          </a:xfrm>
          <a:prstGeom prst="rect">
            <a:avLst/>
          </a:prstGeom>
          <a:noFill/>
          <a:ln w="9525">
            <a:noFill/>
            <a:miter lim="800000"/>
            <a:headEnd/>
            <a:tailEnd/>
          </a:ln>
          <a:effectLst/>
        </p:spPr>
        <p:txBody>
          <a:bodyPr>
            <a:spAutoFit/>
          </a:bodyPr>
          <a:lstStyle/>
          <a:p>
            <a:r>
              <a:rPr lang="en-US" b="1">
                <a:latin typeface="Arial" charset="0"/>
              </a:rPr>
              <a:t>Click “OK” on the caution box that appears.</a:t>
            </a:r>
          </a:p>
        </p:txBody>
      </p:sp>
      <p:pic>
        <p:nvPicPr>
          <p:cNvPr id="350212" name="Picture 4" descr="Screen Shot of the WinZip Caution dialog box."/>
          <p:cNvPicPr>
            <a:picLocks noGrp="1" noChangeAspect="1" noChangeArrowheads="1"/>
          </p:cNvPicPr>
          <p:nvPr>
            <p:ph type="body" idx="4294967295"/>
          </p:nvPr>
        </p:nvPicPr>
        <p:blipFill>
          <a:blip r:embed="rId2"/>
          <a:srcRect/>
          <a:stretch>
            <a:fillRect/>
          </a:stretch>
        </p:blipFill>
        <p:spPr>
          <a:xfrm>
            <a:off x="1447800" y="1828800"/>
            <a:ext cx="6400800" cy="39624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descr="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62C72EBF-64ED-45E8-94E8-398FE68E27C1}" type="slidenum">
              <a:rPr lang="en-US" altLang="en-US" smtClean="0"/>
              <a:pPr/>
              <a:t>4</a:t>
            </a:fld>
            <a:endParaRPr lang="en-US" altLang="en-US"/>
          </a:p>
        </p:txBody>
      </p:sp>
      <p:sp>
        <p:nvSpPr>
          <p:cNvPr id="16386" name="Rectangle 2"/>
          <p:cNvSpPr>
            <a:spLocks noGrp="1" noChangeArrowheads="1"/>
          </p:cNvSpPr>
          <p:nvPr>
            <p:ph type="title"/>
          </p:nvPr>
        </p:nvSpPr>
        <p:spPr>
          <a:xfrm>
            <a:off x="990600" y="304800"/>
            <a:ext cx="7772400" cy="762000"/>
          </a:xfrm>
        </p:spPr>
        <p:txBody>
          <a:bodyPr/>
          <a:lstStyle/>
          <a:p>
            <a:pPr eaLnBrk="1" hangingPunct="1"/>
            <a:r>
              <a:rPr lang="en-US" altLang="en-US"/>
              <a:t>Step 1 – VR370 REPORT</a:t>
            </a:r>
          </a:p>
        </p:txBody>
      </p:sp>
      <p:graphicFrame>
        <p:nvGraphicFramePr>
          <p:cNvPr id="16389" name="Object 5" descr="Image of a VR-370 Report.&#10;&#10;The facility’s six-digit ACCES-VR vendor code and agency name and the local district office are in the header.  For those serving more than one office, the authorizations for each office are grouped together.  &#10;&#10;The report must be separated by office and pages submitted to the correct district office.&#10;&#10;Each service row contains: the client’s name, ID number, authorization number, line number, case service code, authorization start and end dates, units authorized and the remaining unit balance.&#10;&#10;Then there are spaces for you to record:  the start and end date of service within the reporting month, the units provided, space for a check mark to indicate that the remaining balance of the authorization should be cancelled.  &#10;&#10;The final two columns are for district offices to record that the program report was received and if the line was approved and processed for payment.&#10;"/>
          <p:cNvGraphicFramePr>
            <a:graphicFrameLocks noChangeAspect="1"/>
          </p:cNvGraphicFramePr>
          <p:nvPr>
            <p:extLst>
              <p:ext uri="{D42A27DB-BD31-4B8C-83A1-F6EECF244321}">
                <p14:modId xmlns:p14="http://schemas.microsoft.com/office/powerpoint/2010/main" val="3445165760"/>
              </p:ext>
            </p:extLst>
          </p:nvPr>
        </p:nvGraphicFramePr>
        <p:xfrm>
          <a:off x="872331" y="1516063"/>
          <a:ext cx="7391400" cy="4747878"/>
        </p:xfrm>
        <a:graphic>
          <a:graphicData uri="http://schemas.openxmlformats.org/presentationml/2006/ole">
            <mc:AlternateContent xmlns:mc="http://schemas.openxmlformats.org/markup-compatibility/2006">
              <mc:Choice xmlns:v="urn:schemas-microsoft-com:vml" Requires="v">
                <p:oleObj spid="_x0000_s16545" name="Document" r:id="rId4" imgW="8635715" imgH="6853876" progId="Word.Document.8">
                  <p:embed/>
                </p:oleObj>
              </mc:Choice>
              <mc:Fallback>
                <p:oleObj name="Document" r:id="rId4" imgW="8635715" imgH="6853876" progId="Word.Document.8">
                  <p:embed/>
                  <p:pic>
                    <p:nvPicPr>
                      <p:cNvPr id="0" name="Object 5"/>
                      <p:cNvPicPr>
                        <a:picLocks noChangeAspect="1" noChangeArrowheads="1"/>
                      </p:cNvPicPr>
                      <p:nvPr/>
                    </p:nvPicPr>
                    <p:blipFill>
                      <a:blip r:embed="rId5"/>
                      <a:srcRect/>
                      <a:stretch>
                        <a:fillRect/>
                      </a:stretch>
                    </p:blipFill>
                    <p:spPr bwMode="auto">
                      <a:xfrm>
                        <a:off x="872331" y="1516063"/>
                        <a:ext cx="7391400" cy="4747878"/>
                      </a:xfrm>
                      <a:prstGeom prst="rect">
                        <a:avLst/>
                      </a:prstGeom>
                      <a:noFill/>
                      <a:ln>
                        <a:noFill/>
                      </a:ln>
                      <a:extLst/>
                    </p:spPr>
                  </p:pic>
                </p:oleObj>
              </mc:Fallback>
            </mc:AlternateContent>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39"/>
          <p:cNvSpPr>
            <a:spLocks noGrp="1"/>
          </p:cNvSpPr>
          <p:nvPr>
            <p:ph type="sldNum" sz="quarter" idx="12"/>
          </p:nvPr>
        </p:nvSpPr>
        <p:spPr/>
        <p:txBody>
          <a:bodyPr/>
          <a:lstStyle/>
          <a:p>
            <a:pPr>
              <a:defRPr/>
            </a:pPr>
            <a:fld id="{1D748C8F-F9B8-448A-BD03-42EBF625F5AC}" type="slidenum">
              <a:rPr lang="en-US" altLang="en-US"/>
              <a:pPr>
                <a:defRPr/>
              </a:pPr>
              <a:t>40</a:t>
            </a:fld>
            <a:endParaRPr lang="en-US" altLang="en-US"/>
          </a:p>
        </p:txBody>
      </p:sp>
      <p:sp>
        <p:nvSpPr>
          <p:cNvPr id="351234" name="Rectangle 2"/>
          <p:cNvSpPr>
            <a:spLocks noGrp="1"/>
          </p:cNvSpPr>
          <p:nvPr>
            <p:ph type="title" idx="4294967295"/>
          </p:nvPr>
        </p:nvSpPr>
        <p:spPr>
          <a:xfrm>
            <a:off x="304800" y="68264"/>
            <a:ext cx="8534400" cy="1066799"/>
          </a:xfrm>
        </p:spPr>
        <p:txBody>
          <a:bodyPr/>
          <a:lstStyle/>
          <a:p>
            <a:r>
              <a:rPr lang="en-US" sz="3200" b="1">
                <a:solidFill>
                  <a:schemeClr val="tx1"/>
                </a:solidFill>
                <a:latin typeface="Georgia" pitchFamily="18" charset="0"/>
              </a:rPr>
              <a:t>Password Protecting the </a:t>
            </a:r>
            <a:br>
              <a:rPr lang="en-US" sz="3200" b="1">
                <a:solidFill>
                  <a:schemeClr val="tx1"/>
                </a:solidFill>
                <a:latin typeface="Georgia" pitchFamily="18" charset="0"/>
              </a:rPr>
            </a:br>
            <a:r>
              <a:rPr lang="en-US" sz="3200" b="1">
                <a:solidFill>
                  <a:schemeClr val="tx1"/>
                </a:solidFill>
                <a:latin typeface="Georgia" pitchFamily="18" charset="0"/>
              </a:rPr>
              <a:t>Zipped Container</a:t>
            </a:r>
          </a:p>
        </p:txBody>
      </p:sp>
      <p:sp>
        <p:nvSpPr>
          <p:cNvPr id="351235" name="Rectangle 3"/>
          <p:cNvSpPr>
            <a:spLocks noChangeArrowheads="1"/>
          </p:cNvSpPr>
          <p:nvPr/>
        </p:nvSpPr>
        <p:spPr bwMode="auto">
          <a:xfrm>
            <a:off x="685800" y="5486400"/>
            <a:ext cx="7772400" cy="1066800"/>
          </a:xfrm>
          <a:prstGeom prst="rect">
            <a:avLst/>
          </a:prstGeom>
          <a:noFill/>
          <a:ln w="9525">
            <a:noFill/>
            <a:miter lim="800000"/>
            <a:headEnd/>
            <a:tailEnd/>
          </a:ln>
          <a:effectLst/>
        </p:spPr>
        <p:txBody>
          <a:bodyPr/>
          <a:lstStyle/>
          <a:p>
            <a:r>
              <a:rPr lang="en-US" b="1" dirty="0">
                <a:latin typeface="Arial" charset="0"/>
              </a:rPr>
              <a:t>Enter, the password twice and click “OK”.</a:t>
            </a:r>
          </a:p>
          <a:p>
            <a:r>
              <a:rPr lang="en-US" b="1" dirty="0">
                <a:latin typeface="Arial" charset="0"/>
              </a:rPr>
              <a:t>Go with default encryption method.</a:t>
            </a:r>
          </a:p>
          <a:p>
            <a:r>
              <a:rPr lang="en-US" b="1" dirty="0">
                <a:latin typeface="Arial" charset="0"/>
              </a:rPr>
              <a:t>If you forget password: Send email to: vrcontracts@nysed.gov</a:t>
            </a:r>
          </a:p>
        </p:txBody>
      </p:sp>
      <p:pic>
        <p:nvPicPr>
          <p:cNvPr id="351236" name="Picture 4" descr="Screen Shot of Encryption Password Dialog Box."/>
          <p:cNvPicPr>
            <a:picLocks noGrp="1" noChangeAspect="1" noChangeArrowheads="1"/>
          </p:cNvPicPr>
          <p:nvPr>
            <p:ph type="body" idx="4294967295"/>
          </p:nvPr>
        </p:nvPicPr>
        <p:blipFill>
          <a:blip r:embed="rId2"/>
          <a:srcRect/>
          <a:stretch>
            <a:fillRect/>
          </a:stretch>
        </p:blipFill>
        <p:spPr>
          <a:xfrm>
            <a:off x="1143000" y="1524000"/>
            <a:ext cx="6705600" cy="38862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0"/>
          <p:cNvSpPr>
            <a:spLocks noGrp="1"/>
          </p:cNvSpPr>
          <p:nvPr>
            <p:ph type="sldNum" sz="quarter" idx="12"/>
          </p:nvPr>
        </p:nvSpPr>
        <p:spPr/>
        <p:txBody>
          <a:bodyPr/>
          <a:lstStyle/>
          <a:p>
            <a:pPr>
              <a:defRPr/>
            </a:pPr>
            <a:fld id="{A663B179-EE08-4648-B8D8-D8A9115779ED}" type="slidenum">
              <a:rPr lang="en-US" altLang="en-US"/>
              <a:pPr>
                <a:defRPr/>
              </a:pPr>
              <a:t>41</a:t>
            </a:fld>
            <a:endParaRPr lang="en-US" altLang="en-US"/>
          </a:p>
        </p:txBody>
      </p:sp>
      <p:sp>
        <p:nvSpPr>
          <p:cNvPr id="352258" name="Rectangle 2"/>
          <p:cNvSpPr>
            <a:spLocks noGrp="1"/>
          </p:cNvSpPr>
          <p:nvPr>
            <p:ph type="title" idx="4294967295"/>
          </p:nvPr>
        </p:nvSpPr>
        <p:spPr>
          <a:xfrm>
            <a:off x="304800" y="457200"/>
            <a:ext cx="8534400" cy="425450"/>
          </a:xfrm>
        </p:spPr>
        <p:txBody>
          <a:bodyPr/>
          <a:lstStyle/>
          <a:p>
            <a:r>
              <a:rPr lang="en-US" sz="3200">
                <a:solidFill>
                  <a:schemeClr val="tx1"/>
                </a:solidFill>
                <a:latin typeface="Georgia" pitchFamily="18" charset="0"/>
              </a:rPr>
              <a:t>Finishing up</a:t>
            </a:r>
          </a:p>
        </p:txBody>
      </p:sp>
      <p:sp>
        <p:nvSpPr>
          <p:cNvPr id="352259" name="Rectangle 3" descr="Screen Shot of WinZip screen.  "/>
          <p:cNvSpPr>
            <a:spLocks noChangeArrowheads="1"/>
          </p:cNvSpPr>
          <p:nvPr/>
        </p:nvSpPr>
        <p:spPr bwMode="auto">
          <a:xfrm>
            <a:off x="2667000" y="5943600"/>
            <a:ext cx="3841750" cy="366713"/>
          </a:xfrm>
          <a:prstGeom prst="rect">
            <a:avLst/>
          </a:prstGeom>
          <a:noFill/>
          <a:ln w="9525">
            <a:noFill/>
            <a:miter lim="800000"/>
            <a:headEnd/>
            <a:tailEnd/>
          </a:ln>
          <a:effectLst/>
        </p:spPr>
        <p:txBody>
          <a:bodyPr>
            <a:spAutoFit/>
          </a:bodyPr>
          <a:lstStyle/>
          <a:p>
            <a:pPr eaLnBrk="0" hangingPunct="0"/>
            <a:r>
              <a:rPr lang="en-US" b="1">
                <a:latin typeface="Arial" charset="0"/>
              </a:rPr>
              <a:t>Click “</a:t>
            </a:r>
            <a:r>
              <a:rPr lang="en-US" b="1" u="sng">
                <a:latin typeface="Arial" charset="0"/>
              </a:rPr>
              <a:t>F</a:t>
            </a:r>
            <a:r>
              <a:rPr lang="en-US" b="1">
                <a:latin typeface="Arial" charset="0"/>
              </a:rPr>
              <a:t>ile” then “Close Archive”.</a:t>
            </a:r>
          </a:p>
        </p:txBody>
      </p:sp>
      <p:pic>
        <p:nvPicPr>
          <p:cNvPr id="352260" name="Picture 4" descr="Screen Shot of WinZip dialog box."/>
          <p:cNvPicPr>
            <a:picLocks noGrp="1" noChangeAspect="1" noChangeArrowheads="1"/>
          </p:cNvPicPr>
          <p:nvPr>
            <p:ph type="body" idx="4294967295"/>
          </p:nvPr>
        </p:nvPicPr>
        <p:blipFill>
          <a:blip r:embed="rId2"/>
          <a:srcRect/>
          <a:stretch>
            <a:fillRect/>
          </a:stretch>
        </p:blipFill>
        <p:spPr>
          <a:xfrm>
            <a:off x="1066800" y="1676400"/>
            <a:ext cx="7239000" cy="42672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normAutofit fontScale="62500" lnSpcReduction="20000"/>
          </a:bodyPr>
          <a:lstStyle/>
          <a:p>
            <a:pPr>
              <a:defRPr/>
            </a:pPr>
            <a:fld id="{41F22FA5-3094-4B9A-B114-105098D17134}" type="slidenum">
              <a:rPr lang="en-US" altLang="en-US" smtClean="0"/>
              <a:pPr>
                <a:defRPr/>
              </a:pPr>
              <a:t>42</a:t>
            </a:fld>
            <a:r>
              <a:rPr lang="en-US" altLang="en-US" dirty="0"/>
              <a:t>Slide 41</a:t>
            </a:r>
          </a:p>
        </p:txBody>
      </p:sp>
      <p:sp>
        <p:nvSpPr>
          <p:cNvPr id="353282" name="Rectangle 2"/>
          <p:cNvSpPr>
            <a:spLocks noGrp="1"/>
          </p:cNvSpPr>
          <p:nvPr>
            <p:ph type="title" idx="4294967295"/>
          </p:nvPr>
        </p:nvSpPr>
        <p:spPr>
          <a:xfrm>
            <a:off x="0" y="533400"/>
            <a:ext cx="9144000" cy="525463"/>
          </a:xfrm>
        </p:spPr>
        <p:txBody>
          <a:bodyPr/>
          <a:lstStyle/>
          <a:p>
            <a:r>
              <a:rPr lang="en-US" sz="3200" b="1">
                <a:solidFill>
                  <a:schemeClr val="tx1"/>
                </a:solidFill>
                <a:latin typeface="Georgia" pitchFamily="18" charset="0"/>
              </a:rPr>
              <a:t>E-Mail the Zipped Container (.sed) to SED</a:t>
            </a:r>
          </a:p>
        </p:txBody>
      </p:sp>
      <p:sp>
        <p:nvSpPr>
          <p:cNvPr id="353283" name="Rectangle 3"/>
          <p:cNvSpPr>
            <a:spLocks noChangeArrowheads="1"/>
          </p:cNvSpPr>
          <p:nvPr/>
        </p:nvSpPr>
        <p:spPr bwMode="auto">
          <a:xfrm>
            <a:off x="1295400" y="5669607"/>
            <a:ext cx="6553200" cy="579438"/>
          </a:xfrm>
          <a:prstGeom prst="rect">
            <a:avLst/>
          </a:prstGeom>
          <a:noFill/>
          <a:ln w="9525">
            <a:noFill/>
            <a:miter lim="800000"/>
            <a:headEnd/>
            <a:tailEnd/>
          </a:ln>
          <a:effectLst/>
        </p:spPr>
        <p:txBody>
          <a:bodyPr>
            <a:spAutoFit/>
          </a:bodyPr>
          <a:lstStyle/>
          <a:p>
            <a:pPr algn="ctr"/>
            <a:r>
              <a:rPr lang="en-US" sz="3200" dirty="0">
                <a:effectLst>
                  <a:outerShdw blurRad="38100" dist="38100" dir="2700000" algn="tl">
                    <a:srgbClr val="FFFFFF"/>
                  </a:outerShdw>
                </a:effectLst>
                <a:latin typeface="Arial" charset="0"/>
              </a:rPr>
              <a:t>Only send one container per Email.</a:t>
            </a:r>
          </a:p>
        </p:txBody>
      </p:sp>
      <p:pic>
        <p:nvPicPr>
          <p:cNvPr id="3" name="Picture 2" descr="Screen Shot of the email addressed to &quot;vrcontracts@nysed.gov&quot; with subject line of &quot;send reports 999999&quot;">
            <a:extLst>
              <a:ext uri="{FF2B5EF4-FFF2-40B4-BE49-F238E27FC236}">
                <a16:creationId xmlns:a16="http://schemas.microsoft.com/office/drawing/2014/main" id="{AC9CF0A9-C530-450E-9BC1-5027645A788B}"/>
              </a:ext>
            </a:extLst>
          </p:cNvPr>
          <p:cNvPicPr>
            <a:picLocks noChangeAspect="1"/>
          </p:cNvPicPr>
          <p:nvPr/>
        </p:nvPicPr>
        <p:blipFill>
          <a:blip r:embed="rId2"/>
          <a:stretch>
            <a:fillRect/>
          </a:stretch>
        </p:blipFill>
        <p:spPr>
          <a:xfrm>
            <a:off x="561975" y="1724025"/>
            <a:ext cx="8020050" cy="3409950"/>
          </a:xfrm>
          <a:prstGeom prst="rect">
            <a:avLst/>
          </a:prstGeom>
        </p:spPr>
      </p:pic>
      <p:sp>
        <p:nvSpPr>
          <p:cNvPr id="4" name="TextBox 3" descr=" To: line of email identifying the correct email address: vrcontracts@nysed.gov&#10;">
            <a:extLst>
              <a:ext uri="{FF2B5EF4-FFF2-40B4-BE49-F238E27FC236}">
                <a16:creationId xmlns:a16="http://schemas.microsoft.com/office/drawing/2014/main" id="{66A690C6-9CB8-41A2-92E5-88C7566F66B0}"/>
              </a:ext>
            </a:extLst>
          </p:cNvPr>
          <p:cNvSpPr txBox="1"/>
          <p:nvPr/>
        </p:nvSpPr>
        <p:spPr>
          <a:xfrm>
            <a:off x="1752600" y="3581400"/>
            <a:ext cx="1552028" cy="230832"/>
          </a:xfrm>
          <a:prstGeom prst="rect">
            <a:avLst/>
          </a:prstGeom>
          <a:noFill/>
        </p:spPr>
        <p:txBody>
          <a:bodyPr wrap="square" rtlCol="0">
            <a:spAutoFit/>
          </a:bodyPr>
          <a:lstStyle/>
          <a:p>
            <a:r>
              <a:rPr lang="en-US" sz="900" dirty="0"/>
              <a:t>vrcontracts@nysed.gov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2"/>
          <p:cNvSpPr>
            <a:spLocks noGrp="1"/>
          </p:cNvSpPr>
          <p:nvPr>
            <p:ph type="sldNum" sz="quarter" idx="12"/>
          </p:nvPr>
        </p:nvSpPr>
        <p:spPr/>
        <p:txBody>
          <a:bodyPr/>
          <a:lstStyle/>
          <a:p>
            <a:pPr>
              <a:defRPr/>
            </a:pPr>
            <a:fld id="{AFC4E729-037D-4905-892B-6E11648F1C02}" type="slidenum">
              <a:rPr lang="en-US" altLang="en-US"/>
              <a:pPr>
                <a:defRPr/>
              </a:pPr>
              <a:t>43</a:t>
            </a:fld>
            <a:endParaRPr lang="en-US" altLang="en-US"/>
          </a:p>
        </p:txBody>
      </p:sp>
      <p:sp>
        <p:nvSpPr>
          <p:cNvPr id="354306" name="Rectangle 2"/>
          <p:cNvSpPr>
            <a:spLocks noGrp="1"/>
          </p:cNvSpPr>
          <p:nvPr>
            <p:ph type="title" idx="4294967295"/>
          </p:nvPr>
        </p:nvSpPr>
        <p:spPr/>
        <p:txBody>
          <a:bodyPr/>
          <a:lstStyle/>
          <a:p>
            <a:r>
              <a:rPr lang="en-US" sz="3200" b="1">
                <a:solidFill>
                  <a:schemeClr val="tx1"/>
                </a:solidFill>
                <a:latin typeface="Georgia" pitchFamily="18" charset="0"/>
              </a:rPr>
              <a:t>Sending Reports</a:t>
            </a:r>
          </a:p>
        </p:txBody>
      </p:sp>
      <p:sp>
        <p:nvSpPr>
          <p:cNvPr id="354307" name="Rectangle 3"/>
          <p:cNvSpPr>
            <a:spLocks noGrp="1"/>
          </p:cNvSpPr>
          <p:nvPr>
            <p:ph type="body" idx="4294967295"/>
          </p:nvPr>
        </p:nvSpPr>
        <p:spPr/>
        <p:txBody>
          <a:bodyPr/>
          <a:lstStyle/>
          <a:p>
            <a:pPr>
              <a:lnSpc>
                <a:spcPct val="90000"/>
              </a:lnSpc>
              <a:buFont typeface="Wingdings 2" pitchFamily="18" charset="2"/>
              <a:buNone/>
            </a:pPr>
            <a:r>
              <a:rPr lang="en-US" dirty="0">
                <a:latin typeface="Georgia" pitchFamily="18" charset="0"/>
              </a:rPr>
              <a:t>E-Mail zipped container (.sed) to:</a:t>
            </a:r>
          </a:p>
          <a:p>
            <a:pPr>
              <a:lnSpc>
                <a:spcPct val="90000"/>
              </a:lnSpc>
              <a:buFont typeface="Wingdings 2" pitchFamily="18" charset="2"/>
              <a:buNone/>
            </a:pPr>
            <a:r>
              <a:rPr lang="en-US" dirty="0">
                <a:latin typeface="Georgia" pitchFamily="18" charset="0"/>
              </a:rPr>
              <a:t> </a:t>
            </a:r>
            <a:r>
              <a:rPr lang="en-US" sz="3200" dirty="0">
                <a:solidFill>
                  <a:schemeClr val="hlink"/>
                </a:solidFill>
                <a:latin typeface="Georgia" pitchFamily="18" charset="0"/>
              </a:rPr>
              <a:t>vrcontracts@nysed.gov</a:t>
            </a:r>
            <a:endParaRPr lang="en-US" sz="3200" dirty="0">
              <a:latin typeface="Georgia" pitchFamily="18" charset="0"/>
            </a:endParaRPr>
          </a:p>
          <a:p>
            <a:pPr>
              <a:lnSpc>
                <a:spcPct val="90000"/>
              </a:lnSpc>
              <a:buFont typeface="Wingdings 2" pitchFamily="18" charset="2"/>
              <a:buNone/>
            </a:pPr>
            <a:r>
              <a:rPr lang="en-US" dirty="0">
                <a:latin typeface="Georgia" pitchFamily="18" charset="0"/>
              </a:rPr>
              <a:t>Subject line must read:</a:t>
            </a:r>
          </a:p>
          <a:p>
            <a:pPr>
              <a:lnSpc>
                <a:spcPct val="90000"/>
              </a:lnSpc>
              <a:buFont typeface="Wingdings 2" pitchFamily="18" charset="2"/>
              <a:buNone/>
            </a:pPr>
            <a:r>
              <a:rPr lang="en-US" dirty="0">
                <a:latin typeface="Georgia" pitchFamily="18" charset="0"/>
              </a:rPr>
              <a:t> </a:t>
            </a:r>
            <a:r>
              <a:rPr lang="en-US" u="sng" dirty="0">
                <a:solidFill>
                  <a:schemeClr val="hlink"/>
                </a:solidFill>
                <a:latin typeface="Georgia" pitchFamily="18" charset="0"/>
              </a:rPr>
              <a:t>send reports &lt;Vendor ID&gt;</a:t>
            </a:r>
          </a:p>
          <a:p>
            <a:pPr>
              <a:lnSpc>
                <a:spcPct val="90000"/>
              </a:lnSpc>
            </a:pPr>
            <a:r>
              <a:rPr lang="en-US" sz="2000" dirty="0">
                <a:latin typeface="Georgia" pitchFamily="18" charset="0"/>
              </a:rPr>
              <a:t>Ex. send reports 123456</a:t>
            </a:r>
          </a:p>
          <a:p>
            <a:pPr>
              <a:lnSpc>
                <a:spcPct val="90000"/>
              </a:lnSpc>
            </a:pPr>
            <a:r>
              <a:rPr lang="en-US" sz="2000" dirty="0">
                <a:latin typeface="Georgia" pitchFamily="18" charset="0"/>
                <a:sym typeface="Wingdings" pitchFamily="2" charset="2"/>
              </a:rPr>
              <a:t>Vendor ID is </a:t>
            </a:r>
            <a:r>
              <a:rPr lang="en-US" sz="2000" dirty="0">
                <a:latin typeface="Georgia" pitchFamily="18" charset="0"/>
              </a:rPr>
              <a:t>six digit # printed on the authorization</a:t>
            </a:r>
          </a:p>
          <a:p>
            <a:pPr>
              <a:lnSpc>
                <a:spcPct val="90000"/>
              </a:lnSpc>
            </a:pPr>
            <a:r>
              <a:rPr lang="en-US" sz="2000" dirty="0">
                <a:latin typeface="Georgia" pitchFamily="18" charset="0"/>
              </a:rPr>
              <a:t>leading zeros are required in the Vendor ID</a:t>
            </a:r>
          </a:p>
          <a:p>
            <a:pPr>
              <a:lnSpc>
                <a:spcPct val="90000"/>
              </a:lnSpc>
            </a:pPr>
            <a:r>
              <a:rPr lang="en-US" sz="2000" dirty="0">
                <a:latin typeface="Georgia" pitchFamily="18" charset="0"/>
              </a:rPr>
              <a:t>must be two spaces in the subject line (one between ‘send’ and ‘reports’ and one between ‘reports’ and ‘&lt;vendor id&gt;’)</a:t>
            </a:r>
          </a:p>
          <a:p>
            <a:pPr>
              <a:lnSpc>
                <a:spcPct val="90000"/>
              </a:lnSpc>
            </a:pPr>
            <a:endParaRPr lang="en-US" sz="2300" dirty="0">
              <a:latin typeface="Georgia" pitchFamily="18" charset="0"/>
            </a:endParaRPr>
          </a:p>
        </p:txBody>
      </p:sp>
      <p:pic>
        <p:nvPicPr>
          <p:cNvPr id="354309" name="Picture 5" descr="cartoon image stating &quot;We keep it Zipped&quot;">
            <a:extLst>
              <a:ext uri="{C183D7F6-B498-43B3-948B-1728B52AA6E4}">
                <adec:decorative xmlns:adec="http://schemas.microsoft.com/office/drawing/2017/decorative" val="0"/>
              </a:ext>
            </a:extLst>
          </p:cNvPr>
          <p:cNvPicPr>
            <a:picLocks noChangeAspect="1" noChangeArrowheads="1"/>
          </p:cNvPicPr>
          <p:nvPr/>
        </p:nvPicPr>
        <p:blipFill>
          <a:blip r:embed="rId3"/>
          <a:srcRect/>
          <a:stretch>
            <a:fillRect/>
          </a:stretch>
        </p:blipFill>
        <p:spPr bwMode="auto">
          <a:xfrm>
            <a:off x="7239000" y="1752600"/>
            <a:ext cx="1143000" cy="16192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3"/>
          <p:cNvSpPr>
            <a:spLocks noGrp="1"/>
          </p:cNvSpPr>
          <p:nvPr>
            <p:ph type="sldNum" sz="quarter" idx="12"/>
          </p:nvPr>
        </p:nvSpPr>
        <p:spPr/>
        <p:txBody>
          <a:bodyPr/>
          <a:lstStyle/>
          <a:p>
            <a:pPr>
              <a:defRPr/>
            </a:pPr>
            <a:fld id="{B3110A64-C717-469E-B902-3C9C802DC6EF}" type="slidenum">
              <a:rPr lang="en-US" altLang="en-US"/>
              <a:pPr>
                <a:defRPr/>
              </a:pPr>
              <a:t>44</a:t>
            </a:fld>
            <a:endParaRPr lang="en-US" altLang="en-US"/>
          </a:p>
        </p:txBody>
      </p:sp>
      <p:sp>
        <p:nvSpPr>
          <p:cNvPr id="356354" name="Rectangle 2"/>
          <p:cNvSpPr>
            <a:spLocks noGrp="1"/>
          </p:cNvSpPr>
          <p:nvPr>
            <p:ph type="title" idx="4294967295"/>
          </p:nvPr>
        </p:nvSpPr>
        <p:spPr>
          <a:xfrm>
            <a:off x="228600" y="238125"/>
            <a:ext cx="8686800" cy="901701"/>
          </a:xfrm>
        </p:spPr>
        <p:txBody>
          <a:bodyPr/>
          <a:lstStyle/>
          <a:p>
            <a:r>
              <a:rPr lang="en-US" sz="3200" b="1" dirty="0">
                <a:solidFill>
                  <a:schemeClr val="tx1"/>
                </a:solidFill>
                <a:latin typeface="Georgia" pitchFamily="18" charset="0"/>
              </a:rPr>
              <a:t>Confirming E-Mail</a:t>
            </a:r>
            <a:br>
              <a:rPr lang="en-US" sz="3200" b="1" dirty="0">
                <a:solidFill>
                  <a:schemeClr val="tx1"/>
                </a:solidFill>
                <a:latin typeface="Georgia" pitchFamily="18" charset="0"/>
              </a:rPr>
            </a:br>
            <a:r>
              <a:rPr lang="en-US" sz="3200" b="1" dirty="0">
                <a:solidFill>
                  <a:schemeClr val="tx1"/>
                </a:solidFill>
                <a:latin typeface="Georgia" pitchFamily="18" charset="0"/>
              </a:rPr>
              <a:t>Receipt Confirmation</a:t>
            </a:r>
          </a:p>
        </p:txBody>
      </p:sp>
      <p:sp>
        <p:nvSpPr>
          <p:cNvPr id="356355" name="Rectangle 3"/>
          <p:cNvSpPr>
            <a:spLocks noGrp="1"/>
          </p:cNvSpPr>
          <p:nvPr>
            <p:ph type="body" idx="4294967295"/>
          </p:nvPr>
        </p:nvSpPr>
        <p:spPr>
          <a:xfrm>
            <a:off x="457200" y="1524000"/>
            <a:ext cx="8229600" cy="4602163"/>
          </a:xfrm>
        </p:spPr>
        <p:txBody>
          <a:bodyPr/>
          <a:lstStyle/>
          <a:p>
            <a:pPr>
              <a:lnSpc>
                <a:spcPct val="90000"/>
              </a:lnSpc>
              <a:buFont typeface="Wingdings 2" pitchFamily="18" charset="2"/>
              <a:buNone/>
            </a:pPr>
            <a:r>
              <a:rPr lang="en-US">
                <a:latin typeface="Georgia" pitchFamily="18" charset="0"/>
              </a:rPr>
              <a:t>   The Provider will receive a confirming e-mail containing a list of the CRS Service Delivery Report Files that were sent.  Following each report name will be a status.</a:t>
            </a:r>
          </a:p>
          <a:p>
            <a:pPr>
              <a:lnSpc>
                <a:spcPct val="90000"/>
              </a:lnSpc>
              <a:buFont typeface="Wingdings 2" pitchFamily="18" charset="2"/>
              <a:buNone/>
            </a:pPr>
            <a:endParaRPr lang="en-US">
              <a:latin typeface="Georgia" pitchFamily="18" charset="0"/>
            </a:endParaRPr>
          </a:p>
          <a:p>
            <a:pPr>
              <a:lnSpc>
                <a:spcPct val="90000"/>
              </a:lnSpc>
              <a:buFont typeface="Wingdings 2" pitchFamily="18" charset="2"/>
              <a:buNone/>
            </a:pPr>
            <a:endParaRPr lang="en-US">
              <a:latin typeface="Georgia" pitchFamily="18" charset="0"/>
            </a:endParaRPr>
          </a:p>
          <a:p>
            <a:pPr>
              <a:lnSpc>
                <a:spcPct val="90000"/>
              </a:lnSpc>
              <a:buFont typeface="Wingdings 2" pitchFamily="18" charset="2"/>
              <a:buNone/>
            </a:pPr>
            <a:endParaRPr lang="en-US">
              <a:latin typeface="Georgia" pitchFamily="18" charset="0"/>
            </a:endParaRPr>
          </a:p>
          <a:p>
            <a:pPr>
              <a:lnSpc>
                <a:spcPct val="90000"/>
              </a:lnSpc>
            </a:pPr>
            <a:r>
              <a:rPr lang="en-US">
                <a:latin typeface="Georgia" pitchFamily="18" charset="0"/>
              </a:rPr>
              <a:t>“Delivered” means the report was processed successfully. </a:t>
            </a:r>
          </a:p>
          <a:p>
            <a:pPr>
              <a:lnSpc>
                <a:spcPct val="90000"/>
              </a:lnSpc>
              <a:buFont typeface="Wingdings 2" pitchFamily="18" charset="2"/>
              <a:buNone/>
            </a:pPr>
            <a:endParaRPr lang="en-US" sz="2000">
              <a:latin typeface="Georgia" pitchFamily="18" charset="0"/>
            </a:endParaRPr>
          </a:p>
          <a:p>
            <a:pPr>
              <a:lnSpc>
                <a:spcPct val="90000"/>
              </a:lnSpc>
            </a:pPr>
            <a:r>
              <a:rPr lang="en-US">
                <a:latin typeface="Georgia" pitchFamily="18" charset="0"/>
              </a:rPr>
              <a:t>“Failure” means the report was not processed successfully.</a:t>
            </a:r>
          </a:p>
          <a:p>
            <a:pPr>
              <a:lnSpc>
                <a:spcPct val="90000"/>
              </a:lnSpc>
            </a:pPr>
            <a:endParaRPr lang="en-US">
              <a:latin typeface="Georgia" pitchFamily="18" charset="0"/>
            </a:endParaRPr>
          </a:p>
        </p:txBody>
      </p:sp>
      <p:pic>
        <p:nvPicPr>
          <p:cNvPr id="356356" name="Picture 4" descr="cartoon image of a woman emailing from a laptop computer"/>
          <p:cNvPicPr>
            <a:picLocks noChangeAspect="1" noChangeArrowheads="1"/>
          </p:cNvPicPr>
          <p:nvPr/>
        </p:nvPicPr>
        <p:blipFill>
          <a:blip r:embed="rId3"/>
          <a:srcRect/>
          <a:stretch>
            <a:fillRect/>
          </a:stretch>
        </p:blipFill>
        <p:spPr bwMode="auto">
          <a:xfrm>
            <a:off x="3352800" y="2511425"/>
            <a:ext cx="2362200" cy="23288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174DB9-83ED-461F-BD78-002D8BC33EF6}" type="slidenum">
              <a:rPr lang="en-US" altLang="en-US"/>
              <a:pPr>
                <a:defRPr/>
              </a:pPr>
              <a:t>45</a:t>
            </a:fld>
            <a:endParaRPr lang="en-US" altLang="en-US"/>
          </a:p>
        </p:txBody>
      </p:sp>
      <p:sp>
        <p:nvSpPr>
          <p:cNvPr id="358402" name="Rectangle 2"/>
          <p:cNvSpPr>
            <a:spLocks noGrp="1"/>
          </p:cNvSpPr>
          <p:nvPr>
            <p:ph type="title" idx="4294967295"/>
          </p:nvPr>
        </p:nvSpPr>
        <p:spPr>
          <a:xfrm>
            <a:off x="301625" y="228600"/>
            <a:ext cx="8534400" cy="576263"/>
          </a:xfrm>
        </p:spPr>
        <p:txBody>
          <a:bodyPr/>
          <a:lstStyle/>
          <a:p>
            <a:r>
              <a:rPr lang="en-US" sz="3200" b="1">
                <a:solidFill>
                  <a:schemeClr val="tx1"/>
                </a:solidFill>
                <a:latin typeface="Georgia" pitchFamily="18" charset="0"/>
              </a:rPr>
              <a:t>Example Receipt Confirmation</a:t>
            </a:r>
          </a:p>
        </p:txBody>
      </p:sp>
      <p:sp>
        <p:nvSpPr>
          <p:cNvPr id="358403" name="Rectangle 3"/>
          <p:cNvSpPr>
            <a:spLocks noGrp="1"/>
          </p:cNvSpPr>
          <p:nvPr>
            <p:ph type="body" idx="4294967295"/>
          </p:nvPr>
        </p:nvSpPr>
        <p:spPr>
          <a:xfrm>
            <a:off x="304800" y="1676400"/>
            <a:ext cx="8458200" cy="4906963"/>
          </a:xfrm>
        </p:spPr>
        <p:txBody>
          <a:bodyPr/>
          <a:lstStyle/>
          <a:p>
            <a:r>
              <a:rPr lang="en-US" sz="2000" dirty="0">
                <a:latin typeface="Georgia" pitchFamily="18" charset="0"/>
              </a:rPr>
              <a:t>&gt;&gt;&gt; VRCONTRACTS 2/5/2019 9:19 AM &gt;&gt;&gt;</a:t>
            </a:r>
          </a:p>
          <a:p>
            <a:endParaRPr lang="en-US" sz="2000" dirty="0">
              <a:latin typeface="Georgia" pitchFamily="18" charset="0"/>
            </a:endParaRPr>
          </a:p>
          <a:p>
            <a:r>
              <a:rPr lang="en-US" dirty="0">
                <a:latin typeface="Georgia" pitchFamily="18" charset="0"/>
              </a:rPr>
              <a:t>Reports received:</a:t>
            </a:r>
          </a:p>
          <a:p>
            <a:r>
              <a:rPr lang="en-US" dirty="0">
                <a:latin typeface="Georgia" pitchFamily="18" charset="0"/>
              </a:rPr>
              <a:t>2591310 932X Jan 19.doc  Failed  Incorrect authorization number</a:t>
            </a:r>
          </a:p>
          <a:p>
            <a:r>
              <a:rPr lang="en-US" dirty="0">
                <a:latin typeface="Georgia" pitchFamily="18" charset="0"/>
              </a:rPr>
              <a:t>2596036 110X Jan 19.doc  Delivered</a:t>
            </a:r>
          </a:p>
          <a:p>
            <a:r>
              <a:rPr lang="en-US" dirty="0">
                <a:latin typeface="Georgia" pitchFamily="18" charset="0"/>
              </a:rPr>
              <a:t>2615770 931X Jan 19.doc  Failed --- No match on case service code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5"/>
          <p:cNvSpPr>
            <a:spLocks noGrp="1"/>
          </p:cNvSpPr>
          <p:nvPr>
            <p:ph type="sldNum" sz="quarter" idx="12"/>
          </p:nvPr>
        </p:nvSpPr>
        <p:spPr/>
        <p:txBody>
          <a:bodyPr/>
          <a:lstStyle/>
          <a:p>
            <a:pPr>
              <a:defRPr/>
            </a:pPr>
            <a:fld id="{EEDF55EC-3B64-408F-ABC5-B2B7B95C2D24}" type="slidenum">
              <a:rPr lang="en-US" altLang="en-US"/>
              <a:pPr>
                <a:defRPr/>
              </a:pPr>
              <a:t>46</a:t>
            </a:fld>
            <a:endParaRPr lang="en-US" altLang="en-US"/>
          </a:p>
        </p:txBody>
      </p:sp>
      <p:sp>
        <p:nvSpPr>
          <p:cNvPr id="359426" name="Rectangle 2"/>
          <p:cNvSpPr>
            <a:spLocks noGrp="1"/>
          </p:cNvSpPr>
          <p:nvPr>
            <p:ph type="title" idx="4294967295"/>
          </p:nvPr>
        </p:nvSpPr>
        <p:spPr>
          <a:xfrm>
            <a:off x="301625" y="228600"/>
            <a:ext cx="8534400" cy="525463"/>
          </a:xfrm>
        </p:spPr>
        <p:txBody>
          <a:bodyPr/>
          <a:lstStyle/>
          <a:p>
            <a:r>
              <a:rPr lang="en-US" sz="3200" b="1">
                <a:solidFill>
                  <a:schemeClr val="tx1"/>
                </a:solidFill>
                <a:latin typeface="Georgia" pitchFamily="18" charset="0"/>
              </a:rPr>
              <a:t>Reasons for Failure</a:t>
            </a:r>
          </a:p>
        </p:txBody>
      </p:sp>
      <p:sp>
        <p:nvSpPr>
          <p:cNvPr id="359427" name="Rectangle 3"/>
          <p:cNvSpPr>
            <a:spLocks noGrp="1"/>
          </p:cNvSpPr>
          <p:nvPr>
            <p:ph type="body" idx="4294967295"/>
          </p:nvPr>
        </p:nvSpPr>
        <p:spPr>
          <a:xfrm>
            <a:off x="228600" y="1536700"/>
            <a:ext cx="8229600" cy="5334000"/>
          </a:xfrm>
        </p:spPr>
        <p:txBody>
          <a:bodyPr/>
          <a:lstStyle/>
          <a:p>
            <a:pPr>
              <a:lnSpc>
                <a:spcPct val="90000"/>
              </a:lnSpc>
              <a:buFont typeface="Wingdings 2" pitchFamily="18" charset="2"/>
              <a:buNone/>
            </a:pPr>
            <a:r>
              <a:rPr lang="en-US">
                <a:latin typeface="Georgia" pitchFamily="18" charset="0"/>
              </a:rPr>
              <a:t>***No Match on Authorization Number</a:t>
            </a:r>
          </a:p>
          <a:p>
            <a:pPr>
              <a:lnSpc>
                <a:spcPct val="90000"/>
              </a:lnSpc>
            </a:pPr>
            <a:r>
              <a:rPr lang="en-US" sz="1800">
                <a:latin typeface="Georgia" pitchFamily="18" charset="0"/>
              </a:rPr>
              <a:t>Authorization # does not exist in our database – verify the correct AV# was used in the report file title.</a:t>
            </a:r>
          </a:p>
          <a:p>
            <a:pPr>
              <a:lnSpc>
                <a:spcPct val="90000"/>
              </a:lnSpc>
            </a:pPr>
            <a:endParaRPr lang="en-US" sz="1800">
              <a:latin typeface="Georgia" pitchFamily="18" charset="0"/>
            </a:endParaRPr>
          </a:p>
          <a:p>
            <a:pPr>
              <a:lnSpc>
                <a:spcPct val="90000"/>
              </a:lnSpc>
              <a:buFont typeface="Wingdings 2" pitchFamily="18" charset="2"/>
              <a:buNone/>
            </a:pPr>
            <a:r>
              <a:rPr lang="en-US">
                <a:latin typeface="Georgia" pitchFamily="18" charset="0"/>
              </a:rPr>
              <a:t>***Incorrect Authorization Number</a:t>
            </a:r>
          </a:p>
          <a:p>
            <a:pPr>
              <a:lnSpc>
                <a:spcPct val="90000"/>
              </a:lnSpc>
            </a:pPr>
            <a:r>
              <a:rPr lang="en-US" sz="1800">
                <a:latin typeface="Georgia" pitchFamily="18" charset="0"/>
              </a:rPr>
              <a:t>Vendor ID on the Authorization does not match your </a:t>
            </a:r>
          </a:p>
          <a:p>
            <a:pPr>
              <a:lnSpc>
                <a:spcPct val="90000"/>
              </a:lnSpc>
              <a:buFont typeface="Wingdings 2" pitchFamily="18" charset="2"/>
              <a:buNone/>
            </a:pPr>
            <a:r>
              <a:rPr lang="en-US" sz="1800">
                <a:latin typeface="Georgia" pitchFamily="18" charset="0"/>
              </a:rPr>
              <a:t>     Vendor ID - verify the correct AV# was used in the </a:t>
            </a:r>
          </a:p>
          <a:p>
            <a:pPr>
              <a:lnSpc>
                <a:spcPct val="90000"/>
              </a:lnSpc>
              <a:buFont typeface="Wingdings 2" pitchFamily="18" charset="2"/>
              <a:buNone/>
            </a:pPr>
            <a:r>
              <a:rPr lang="en-US" sz="1800">
                <a:latin typeface="Georgia" pitchFamily="18" charset="0"/>
              </a:rPr>
              <a:t>      UCS Service Delivery Report file title.</a:t>
            </a:r>
          </a:p>
          <a:p>
            <a:pPr>
              <a:lnSpc>
                <a:spcPct val="90000"/>
              </a:lnSpc>
            </a:pPr>
            <a:endParaRPr lang="en-US" sz="1800">
              <a:latin typeface="Georgia" pitchFamily="18" charset="0"/>
            </a:endParaRPr>
          </a:p>
          <a:p>
            <a:pPr>
              <a:lnSpc>
                <a:spcPct val="90000"/>
              </a:lnSpc>
              <a:buFont typeface="Wingdings 2" pitchFamily="18" charset="2"/>
              <a:buNone/>
            </a:pPr>
            <a:r>
              <a:rPr lang="en-US">
                <a:latin typeface="Georgia" pitchFamily="18" charset="0"/>
              </a:rPr>
              <a:t>***No Match on the Case Service Code</a:t>
            </a:r>
          </a:p>
          <a:p>
            <a:pPr>
              <a:lnSpc>
                <a:spcPct val="90000"/>
              </a:lnSpc>
            </a:pPr>
            <a:r>
              <a:rPr lang="en-US" sz="1800">
                <a:latin typeface="Georgia" pitchFamily="18" charset="0"/>
              </a:rPr>
              <a:t>The CSC in the CRS Service Delivery Report file title does not match any of the case service codes on the authorization – Verify the report file title contains the correct Authorization # and CSC</a:t>
            </a:r>
          </a:p>
          <a:p>
            <a:pPr>
              <a:lnSpc>
                <a:spcPct val="90000"/>
              </a:lnSpc>
            </a:pPr>
            <a:endParaRPr lang="en-US" sz="2000">
              <a:latin typeface="Georgia" pitchFamily="18" charset="0"/>
            </a:endParaRPr>
          </a:p>
        </p:txBody>
      </p:sp>
      <p:pic>
        <p:nvPicPr>
          <p:cNvPr id="359429" name="Picture 5" descr="Cartoon image of a boxing glove.  Text on image reads: A computer once beat me at chess but it was no match for me at kick boxing."/>
          <p:cNvPicPr>
            <a:picLocks noChangeAspect="1" noChangeArrowheads="1"/>
          </p:cNvPicPr>
          <p:nvPr/>
        </p:nvPicPr>
        <p:blipFill>
          <a:blip r:embed="rId3"/>
          <a:srcRect/>
          <a:stretch>
            <a:fillRect/>
          </a:stretch>
        </p:blipFill>
        <p:spPr bwMode="auto">
          <a:xfrm>
            <a:off x="6324600" y="2743200"/>
            <a:ext cx="2590800" cy="17653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descr="slide 46"/>
          <p:cNvSpPr>
            <a:spLocks noGrp="1"/>
          </p:cNvSpPr>
          <p:nvPr>
            <p:ph type="sldNum" sz="quarter" idx="12"/>
          </p:nvPr>
        </p:nvSpPr>
        <p:spPr/>
        <p:txBody>
          <a:bodyPr/>
          <a:lstStyle/>
          <a:p>
            <a:pPr>
              <a:defRPr/>
            </a:pPr>
            <a:fld id="{148637A3-EF76-4F19-95A7-3B5F282E824F}" type="slidenum">
              <a:rPr lang="en-US" altLang="en-US"/>
              <a:pPr>
                <a:defRPr/>
              </a:pPr>
              <a:t>47</a:t>
            </a:fld>
            <a:endParaRPr lang="en-US" altLang="en-US"/>
          </a:p>
        </p:txBody>
      </p:sp>
      <p:sp>
        <p:nvSpPr>
          <p:cNvPr id="361474" name="Rectangle 2"/>
          <p:cNvSpPr>
            <a:spLocks noGrp="1"/>
          </p:cNvSpPr>
          <p:nvPr>
            <p:ph type="title" sz="quarter" idx="4294967295"/>
          </p:nvPr>
        </p:nvSpPr>
        <p:spPr/>
        <p:txBody>
          <a:bodyPr/>
          <a:lstStyle/>
          <a:p>
            <a:r>
              <a:rPr lang="en-US" b="1">
                <a:solidFill>
                  <a:schemeClr val="tx1"/>
                </a:solidFill>
                <a:latin typeface="Georgia" pitchFamily="18" charset="0"/>
              </a:rPr>
              <a:t>Organizing Files and Containers</a:t>
            </a:r>
          </a:p>
        </p:txBody>
      </p:sp>
      <p:sp>
        <p:nvSpPr>
          <p:cNvPr id="361479" name="Rectangle 7"/>
          <p:cNvSpPr>
            <a:spLocks noChangeArrowheads="1"/>
          </p:cNvSpPr>
          <p:nvPr/>
        </p:nvSpPr>
        <p:spPr bwMode="auto">
          <a:xfrm>
            <a:off x="381000" y="1600200"/>
            <a:ext cx="8153400" cy="609600"/>
          </a:xfrm>
          <a:prstGeom prst="rect">
            <a:avLst/>
          </a:prstGeom>
          <a:noFill/>
          <a:ln w="9525">
            <a:noFill/>
            <a:miter lim="800000"/>
            <a:headEnd/>
            <a:tailEnd/>
          </a:ln>
          <a:effectLst/>
        </p:spPr>
        <p:txBody>
          <a:bodyPr/>
          <a:lstStyle/>
          <a:p>
            <a:pPr marL="273050" indent="-273050" algn="ctr" eaLnBrk="0" hangingPunct="0">
              <a:spcBef>
                <a:spcPct val="20000"/>
              </a:spcBef>
              <a:buClr>
                <a:schemeClr val="accent1"/>
              </a:buClr>
              <a:buSzPct val="85000"/>
              <a:buFont typeface="Wingdings 2" pitchFamily="18" charset="2"/>
              <a:buNone/>
            </a:pPr>
            <a:r>
              <a:rPr lang="en-US" sz="2000">
                <a:latin typeface="Georgia" pitchFamily="18" charset="0"/>
              </a:rPr>
              <a:t>Below is one suggested way to keep the files and containers organized.  </a:t>
            </a:r>
          </a:p>
          <a:p>
            <a:pPr marL="273050" indent="-273050" algn="ctr" eaLnBrk="0" hangingPunct="0">
              <a:spcBef>
                <a:spcPct val="20000"/>
              </a:spcBef>
              <a:buClr>
                <a:schemeClr val="accent1"/>
              </a:buClr>
              <a:buSzPct val="85000"/>
              <a:buFont typeface="Wingdings 2" pitchFamily="18" charset="2"/>
              <a:buChar char=""/>
            </a:pPr>
            <a:endParaRPr lang="en-US" sz="2000">
              <a:latin typeface="Georgia" pitchFamily="18" charset="0"/>
            </a:endParaRPr>
          </a:p>
        </p:txBody>
      </p:sp>
      <p:sp>
        <p:nvSpPr>
          <p:cNvPr id="361475" name="Rectangle 3"/>
          <p:cNvSpPr>
            <a:spLocks noGrp="1"/>
          </p:cNvSpPr>
          <p:nvPr>
            <p:ph sz="quarter" idx="4294967295"/>
          </p:nvPr>
        </p:nvSpPr>
        <p:spPr>
          <a:xfrm>
            <a:off x="301625" y="2220913"/>
            <a:ext cx="4187825" cy="2220912"/>
          </a:xfrm>
        </p:spPr>
        <p:txBody>
          <a:bodyPr/>
          <a:lstStyle/>
          <a:p>
            <a:pPr>
              <a:buFont typeface="Wingdings 2" pitchFamily="18" charset="2"/>
              <a:buNone/>
            </a:pPr>
            <a:r>
              <a:rPr lang="en-US" sz="1800" u="sng" dirty="0">
                <a:latin typeface="Georgia" pitchFamily="18" charset="0"/>
              </a:rPr>
              <a:t>Individual Files Ready to Send</a:t>
            </a:r>
          </a:p>
          <a:p>
            <a:pPr>
              <a:buFont typeface="Wingdings 2" pitchFamily="18" charset="2"/>
              <a:buNone/>
            </a:pPr>
            <a:r>
              <a:rPr lang="en-US" sz="1800" dirty="0">
                <a:latin typeface="Georgia" pitchFamily="18" charset="0"/>
              </a:rPr>
              <a:t>2595634 563X Aug 19.doc</a:t>
            </a:r>
          </a:p>
          <a:p>
            <a:pPr>
              <a:buFont typeface="Wingdings 2" pitchFamily="18" charset="2"/>
              <a:buNone/>
            </a:pPr>
            <a:r>
              <a:rPr lang="en-US" sz="1800" dirty="0">
                <a:latin typeface="Georgia" pitchFamily="18" charset="0"/>
              </a:rPr>
              <a:t>2596671 929X Aug 19.doc</a:t>
            </a:r>
          </a:p>
          <a:p>
            <a:pPr>
              <a:buFont typeface="Wingdings 2" pitchFamily="18" charset="2"/>
              <a:buNone/>
            </a:pPr>
            <a:r>
              <a:rPr lang="en-US" sz="1800" dirty="0">
                <a:latin typeface="Georgia" pitchFamily="18" charset="0"/>
              </a:rPr>
              <a:t>2597812 929X Aug 19.doc</a:t>
            </a:r>
          </a:p>
          <a:p>
            <a:pPr marL="0" indent="0">
              <a:buNone/>
            </a:pPr>
            <a:r>
              <a:rPr lang="en-US" sz="1800" dirty="0">
                <a:latin typeface="Georgia" pitchFamily="18" charset="0"/>
              </a:rPr>
              <a:t>2597812 RESU Aug 19.doc</a:t>
            </a:r>
          </a:p>
          <a:p>
            <a:pPr marL="0" indent="0">
              <a:buNone/>
            </a:pPr>
            <a:r>
              <a:rPr lang="en-US" sz="1800" dirty="0">
                <a:latin typeface="Georgia" pitchFamily="18" charset="0"/>
              </a:rPr>
              <a:t>2596671 RESU Aug 19.doc</a:t>
            </a:r>
          </a:p>
          <a:p>
            <a:pPr marL="0" indent="0">
              <a:buNone/>
            </a:pPr>
            <a:endParaRPr lang="en-US" sz="1800" dirty="0">
              <a:latin typeface="Georgia" pitchFamily="18" charset="0"/>
            </a:endParaRPr>
          </a:p>
        </p:txBody>
      </p:sp>
      <p:sp>
        <p:nvSpPr>
          <p:cNvPr id="361476" name="Rectangle 4"/>
          <p:cNvSpPr>
            <a:spLocks noGrp="1"/>
          </p:cNvSpPr>
          <p:nvPr>
            <p:ph sz="quarter" idx="4294967295"/>
          </p:nvPr>
        </p:nvSpPr>
        <p:spPr>
          <a:xfrm>
            <a:off x="4724400" y="2286000"/>
            <a:ext cx="4038600" cy="1600200"/>
          </a:xfrm>
        </p:spPr>
        <p:txBody>
          <a:bodyPr/>
          <a:lstStyle/>
          <a:p>
            <a:pPr>
              <a:buFont typeface="Wingdings 2" pitchFamily="18" charset="2"/>
              <a:buNone/>
            </a:pPr>
            <a:r>
              <a:rPr lang="en-US" sz="1800" u="sng" dirty="0">
                <a:latin typeface="Georgia" pitchFamily="18" charset="0"/>
              </a:rPr>
              <a:t>Individual Files Sent</a:t>
            </a:r>
          </a:p>
          <a:p>
            <a:pPr>
              <a:buFont typeface="Wingdings 2" pitchFamily="18" charset="2"/>
              <a:buNone/>
            </a:pPr>
            <a:r>
              <a:rPr lang="en-US" sz="1800" dirty="0">
                <a:latin typeface="Georgia" pitchFamily="18" charset="0"/>
              </a:rPr>
              <a:t>2594634 175X Jul 19.doc</a:t>
            </a:r>
          </a:p>
          <a:p>
            <a:pPr>
              <a:buFont typeface="Wingdings 2" pitchFamily="18" charset="2"/>
              <a:buNone/>
            </a:pPr>
            <a:r>
              <a:rPr lang="en-US" sz="1800" dirty="0">
                <a:latin typeface="Georgia" pitchFamily="18" charset="0"/>
              </a:rPr>
              <a:t>2595371 790X Jul 19.doc</a:t>
            </a:r>
          </a:p>
          <a:p>
            <a:pPr>
              <a:buFont typeface="Wingdings 2" pitchFamily="18" charset="2"/>
              <a:buNone/>
            </a:pPr>
            <a:r>
              <a:rPr lang="en-US" sz="1800" dirty="0">
                <a:latin typeface="Georgia" pitchFamily="18" charset="0"/>
              </a:rPr>
              <a:t>2596815 929X Jul 19.doc</a:t>
            </a:r>
          </a:p>
          <a:p>
            <a:pPr>
              <a:buNone/>
            </a:pPr>
            <a:r>
              <a:rPr lang="en-US" sz="1800" dirty="0">
                <a:latin typeface="Georgia" pitchFamily="18" charset="0"/>
              </a:rPr>
              <a:t>2596815 RESU Jul 19.doc</a:t>
            </a:r>
          </a:p>
          <a:p>
            <a:pPr>
              <a:buFont typeface="Wingdings 2" pitchFamily="18" charset="2"/>
              <a:buNone/>
            </a:pPr>
            <a:endParaRPr lang="en-US" sz="1800" dirty="0">
              <a:latin typeface="Georgia" pitchFamily="18" charset="0"/>
            </a:endParaRPr>
          </a:p>
          <a:p>
            <a:endParaRPr lang="en-US" sz="1800" dirty="0">
              <a:latin typeface="Georgia" pitchFamily="18" charset="0"/>
            </a:endParaRPr>
          </a:p>
        </p:txBody>
      </p:sp>
      <p:sp>
        <p:nvSpPr>
          <p:cNvPr id="361477" name="Rectangle 5"/>
          <p:cNvSpPr>
            <a:spLocks noGrp="1"/>
          </p:cNvSpPr>
          <p:nvPr>
            <p:ph sz="quarter" idx="4294967295"/>
          </p:nvPr>
        </p:nvSpPr>
        <p:spPr>
          <a:xfrm>
            <a:off x="381000" y="4343400"/>
            <a:ext cx="4038600" cy="1776413"/>
          </a:xfrm>
        </p:spPr>
        <p:txBody>
          <a:bodyPr/>
          <a:lstStyle/>
          <a:p>
            <a:pPr>
              <a:buFont typeface="Wingdings 2" pitchFamily="18" charset="2"/>
              <a:buNone/>
            </a:pPr>
            <a:r>
              <a:rPr lang="en-US" sz="1800" u="sng" dirty="0">
                <a:latin typeface="Georgia" pitchFamily="18" charset="0"/>
              </a:rPr>
              <a:t>Containers Zipped</a:t>
            </a:r>
          </a:p>
          <a:p>
            <a:pPr>
              <a:buFont typeface="Wingdings 2" pitchFamily="18" charset="2"/>
              <a:buNone/>
            </a:pPr>
            <a:r>
              <a:rPr lang="en-US" sz="1800" dirty="0">
                <a:latin typeface="Georgia" pitchFamily="18" charset="0"/>
              </a:rPr>
              <a:t>20190901.sed</a:t>
            </a:r>
          </a:p>
          <a:p>
            <a:pPr>
              <a:buFont typeface="Wingdings 2" pitchFamily="18" charset="2"/>
              <a:buNone/>
            </a:pPr>
            <a:r>
              <a:rPr lang="en-US" sz="1800" dirty="0">
                <a:latin typeface="Georgia" pitchFamily="18" charset="0"/>
              </a:rPr>
              <a:t>20190908.sed</a:t>
            </a:r>
          </a:p>
          <a:p>
            <a:endParaRPr lang="en-US" sz="1800" dirty="0">
              <a:latin typeface="Georgia" pitchFamily="18" charset="0"/>
            </a:endParaRPr>
          </a:p>
        </p:txBody>
      </p:sp>
      <p:sp>
        <p:nvSpPr>
          <p:cNvPr id="361478" name="Rectangle 6"/>
          <p:cNvSpPr>
            <a:spLocks noGrp="1"/>
          </p:cNvSpPr>
          <p:nvPr>
            <p:ph sz="quarter" idx="4294967295"/>
          </p:nvPr>
        </p:nvSpPr>
        <p:spPr>
          <a:xfrm>
            <a:off x="4648200" y="4311650"/>
            <a:ext cx="4187825" cy="1804988"/>
          </a:xfrm>
        </p:spPr>
        <p:txBody>
          <a:bodyPr/>
          <a:lstStyle/>
          <a:p>
            <a:pPr>
              <a:buFont typeface="Wingdings 2" pitchFamily="18" charset="2"/>
              <a:buNone/>
            </a:pPr>
            <a:r>
              <a:rPr lang="en-US" sz="1800" u="sng" dirty="0">
                <a:latin typeface="Georgia" pitchFamily="18" charset="0"/>
              </a:rPr>
              <a:t>Containers Sent</a:t>
            </a:r>
          </a:p>
          <a:p>
            <a:pPr>
              <a:buFont typeface="Wingdings 2" pitchFamily="18" charset="2"/>
              <a:buNone/>
            </a:pPr>
            <a:r>
              <a:rPr lang="en-US" sz="1800" dirty="0">
                <a:latin typeface="Georgia" pitchFamily="18" charset="0"/>
              </a:rPr>
              <a:t>20190815.sed</a:t>
            </a:r>
          </a:p>
          <a:p>
            <a:pPr>
              <a:buFont typeface="Wingdings 2" pitchFamily="18" charset="2"/>
              <a:buNone/>
            </a:pPr>
            <a:r>
              <a:rPr lang="en-US" sz="1800" dirty="0">
                <a:latin typeface="Georgia" pitchFamily="18" charset="0"/>
              </a:rPr>
              <a:t>20190822.sed</a:t>
            </a:r>
          </a:p>
          <a:p>
            <a:pPr>
              <a:buFont typeface="Wingdings 2" pitchFamily="18" charset="2"/>
              <a:buNone/>
            </a:pPr>
            <a:r>
              <a:rPr lang="en-US" sz="1800" dirty="0">
                <a:latin typeface="Georgia" pitchFamily="18" charset="0"/>
              </a:rPr>
              <a:t>20190829.sed</a:t>
            </a:r>
          </a:p>
          <a:p>
            <a:pPr>
              <a:buFont typeface="Wingdings 2" pitchFamily="18" charset="2"/>
              <a:buNone/>
            </a:pPr>
            <a:endParaRPr lang="en-US" sz="1800" dirty="0">
              <a:latin typeface="Georgia" pitchFamily="18" charset="0"/>
            </a:endParaRPr>
          </a:p>
          <a:p>
            <a:endParaRPr lang="en-US" sz="2000" dirty="0">
              <a:latin typeface="Georgi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7"/>
          <p:cNvSpPr>
            <a:spLocks noGrp="1"/>
          </p:cNvSpPr>
          <p:nvPr>
            <p:ph type="sldNum" sz="quarter" idx="12"/>
          </p:nvPr>
        </p:nvSpPr>
        <p:spPr/>
        <p:txBody>
          <a:bodyPr/>
          <a:lstStyle/>
          <a:p>
            <a:pPr>
              <a:defRPr/>
            </a:pPr>
            <a:fld id="{DA7AE28B-2749-41C5-BCF2-B5D8FC175DD5}" type="slidenum">
              <a:rPr lang="en-US" altLang="en-US"/>
              <a:pPr>
                <a:defRPr/>
              </a:pPr>
              <a:t>48</a:t>
            </a:fld>
            <a:endParaRPr lang="en-US" altLang="en-US"/>
          </a:p>
        </p:txBody>
      </p:sp>
      <p:sp>
        <p:nvSpPr>
          <p:cNvPr id="362498" name="Rectangle 2"/>
          <p:cNvSpPr>
            <a:spLocks noGrp="1"/>
          </p:cNvSpPr>
          <p:nvPr>
            <p:ph type="title" idx="4294967295"/>
          </p:nvPr>
        </p:nvSpPr>
        <p:spPr/>
        <p:txBody>
          <a:bodyPr/>
          <a:lstStyle/>
          <a:p>
            <a:r>
              <a:rPr lang="en-US" sz="3200" b="1">
                <a:solidFill>
                  <a:schemeClr val="tx1"/>
                </a:solidFill>
                <a:latin typeface="Georgia" pitchFamily="18" charset="0"/>
              </a:rPr>
              <a:t>Benefits of Electronic Processing</a:t>
            </a:r>
          </a:p>
        </p:txBody>
      </p:sp>
      <p:sp>
        <p:nvSpPr>
          <p:cNvPr id="362499" name="Rectangle 3"/>
          <p:cNvSpPr>
            <a:spLocks noGrp="1"/>
          </p:cNvSpPr>
          <p:nvPr>
            <p:ph sz="half" idx="4294967295"/>
          </p:nvPr>
        </p:nvSpPr>
        <p:spPr>
          <a:xfrm>
            <a:off x="301625" y="1524000"/>
            <a:ext cx="4187825" cy="4598988"/>
          </a:xfrm>
        </p:spPr>
        <p:txBody>
          <a:bodyPr/>
          <a:lstStyle/>
          <a:p>
            <a:pPr>
              <a:buFont typeface="Wingdings 2" pitchFamily="18" charset="2"/>
              <a:buNone/>
            </a:pPr>
            <a:r>
              <a:rPr lang="en-US" sz="2300">
                <a:latin typeface="Georgia" pitchFamily="18" charset="0"/>
              </a:rPr>
              <a:t>  </a:t>
            </a:r>
            <a:r>
              <a:rPr lang="en-US" sz="2300" u="sng">
                <a:latin typeface="Georgia" pitchFamily="18" charset="0"/>
              </a:rPr>
              <a:t>To CRS Providers:</a:t>
            </a:r>
          </a:p>
          <a:p>
            <a:r>
              <a:rPr lang="en-US" sz="2100">
                <a:latin typeface="Georgia" pitchFamily="18" charset="0"/>
              </a:rPr>
              <a:t>Large reduction in photocopying </a:t>
            </a:r>
          </a:p>
          <a:p>
            <a:r>
              <a:rPr lang="en-US" sz="2100">
                <a:latin typeface="Georgia" pitchFamily="18" charset="0"/>
              </a:rPr>
              <a:t>Cost efficient (less postage, staff, etc. required)</a:t>
            </a:r>
          </a:p>
          <a:p>
            <a:r>
              <a:rPr lang="en-US" sz="2100">
                <a:latin typeface="Georgia" pitchFamily="18" charset="0"/>
              </a:rPr>
              <a:t>Automatic confirmation of reports received</a:t>
            </a:r>
          </a:p>
          <a:p>
            <a:r>
              <a:rPr lang="en-US" sz="2100">
                <a:latin typeface="Georgia" pitchFamily="18" charset="0"/>
              </a:rPr>
              <a:t>Provides proof that reports were sent.</a:t>
            </a:r>
          </a:p>
          <a:p>
            <a:endParaRPr lang="en-US" sz="2100">
              <a:latin typeface="Georgia" pitchFamily="18" charset="0"/>
            </a:endParaRPr>
          </a:p>
        </p:txBody>
      </p:sp>
      <p:sp>
        <p:nvSpPr>
          <p:cNvPr id="362500" name="Rectangle 4"/>
          <p:cNvSpPr>
            <a:spLocks noGrp="1"/>
          </p:cNvSpPr>
          <p:nvPr>
            <p:ph sz="half" idx="4294967295"/>
          </p:nvPr>
        </p:nvSpPr>
        <p:spPr>
          <a:xfrm>
            <a:off x="4648200" y="1524000"/>
            <a:ext cx="4187825" cy="4598988"/>
          </a:xfrm>
        </p:spPr>
        <p:txBody>
          <a:bodyPr/>
          <a:lstStyle/>
          <a:p>
            <a:pPr>
              <a:buFont typeface="Wingdings 2" pitchFamily="18" charset="2"/>
              <a:buNone/>
            </a:pPr>
            <a:r>
              <a:rPr lang="en-US" sz="2300">
                <a:latin typeface="Georgia" pitchFamily="18" charset="0"/>
              </a:rPr>
              <a:t>   </a:t>
            </a:r>
            <a:r>
              <a:rPr lang="en-US" sz="2300" u="sng">
                <a:latin typeface="Georgia" pitchFamily="18" charset="0"/>
              </a:rPr>
              <a:t>To District Office:</a:t>
            </a:r>
            <a:endParaRPr lang="en-US" sz="2300">
              <a:latin typeface="Georgia" pitchFamily="18" charset="0"/>
            </a:endParaRPr>
          </a:p>
          <a:p>
            <a:r>
              <a:rPr lang="en-US" sz="2100">
                <a:latin typeface="Georgia" pitchFamily="18" charset="0"/>
              </a:rPr>
              <a:t>Ability to review report almost immediately</a:t>
            </a:r>
          </a:p>
          <a:p>
            <a:r>
              <a:rPr lang="en-US" sz="2100">
                <a:latin typeface="Georgia" pitchFamily="18" charset="0"/>
              </a:rPr>
              <a:t>Faster response time to move to “next” step</a:t>
            </a:r>
          </a:p>
          <a:p>
            <a:r>
              <a:rPr lang="en-US" sz="2100">
                <a:latin typeface="Georgia" pitchFamily="18" charset="0"/>
              </a:rPr>
              <a:t>Provides proof that reports were sent.</a:t>
            </a:r>
          </a:p>
          <a:p>
            <a:pPr>
              <a:buFont typeface="Wingdings 2" pitchFamily="18" charset="2"/>
              <a:buNone/>
            </a:pPr>
            <a:endParaRPr lang="en-US" sz="2100">
              <a:latin typeface="Georgi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descr="slide 48"/>
          <p:cNvSpPr>
            <a:spLocks noGrp="1"/>
          </p:cNvSpPr>
          <p:nvPr>
            <p:ph type="sldNum" sz="quarter" idx="12"/>
          </p:nvPr>
        </p:nvSpPr>
        <p:spPr/>
        <p:txBody>
          <a:bodyPr/>
          <a:lstStyle/>
          <a:p>
            <a:pPr>
              <a:defRPr/>
            </a:pPr>
            <a:fld id="{84D9D427-C230-44DB-BE6B-D615C1242419}" type="slidenum">
              <a:rPr lang="en-US" altLang="en-US"/>
              <a:pPr>
                <a:defRPr/>
              </a:pPr>
              <a:t>49</a:t>
            </a:fld>
            <a:endParaRPr lang="en-US" altLang="en-US"/>
          </a:p>
        </p:txBody>
      </p:sp>
      <p:sp>
        <p:nvSpPr>
          <p:cNvPr id="363522" name="Rectangle 2"/>
          <p:cNvSpPr>
            <a:spLocks noGrp="1"/>
          </p:cNvSpPr>
          <p:nvPr>
            <p:ph type="title" idx="4294967295"/>
          </p:nvPr>
        </p:nvSpPr>
        <p:spPr>
          <a:xfrm>
            <a:off x="301625" y="228600"/>
            <a:ext cx="8534400" cy="576263"/>
          </a:xfrm>
        </p:spPr>
        <p:txBody>
          <a:bodyPr/>
          <a:lstStyle/>
          <a:p>
            <a:r>
              <a:rPr lang="en-US" b="1">
                <a:solidFill>
                  <a:schemeClr val="tx1"/>
                </a:solidFill>
                <a:latin typeface="Georgia" pitchFamily="18" charset="0"/>
              </a:rPr>
              <a:t>Additional Resources</a:t>
            </a:r>
          </a:p>
        </p:txBody>
      </p:sp>
      <p:sp>
        <p:nvSpPr>
          <p:cNvPr id="363523" name="Rectangle 3"/>
          <p:cNvSpPr>
            <a:spLocks noGrp="1"/>
          </p:cNvSpPr>
          <p:nvPr>
            <p:ph type="body" idx="4294967295"/>
          </p:nvPr>
        </p:nvSpPr>
        <p:spPr>
          <a:xfrm>
            <a:off x="228600" y="1676400"/>
            <a:ext cx="8534400" cy="4906963"/>
          </a:xfrm>
        </p:spPr>
        <p:txBody>
          <a:bodyPr/>
          <a:lstStyle/>
          <a:p>
            <a:pPr>
              <a:lnSpc>
                <a:spcPct val="80000"/>
              </a:lnSpc>
            </a:pPr>
            <a:r>
              <a:rPr lang="en-US" sz="2500" dirty="0">
                <a:latin typeface="Georgia" pitchFamily="18" charset="0"/>
              </a:rPr>
              <a:t>Any updates will be listed on the website: </a:t>
            </a:r>
            <a:r>
              <a:rPr lang="en-US" sz="2500" dirty="0">
                <a:latin typeface="Georgia" pitchFamily="18" charset="0"/>
                <a:hlinkClick r:id="rId2"/>
              </a:rPr>
              <a:t>https://wiki.nysed.gov/bin/view/VRHelp/StepByStepGuidelines</a:t>
            </a:r>
            <a:endParaRPr lang="en-US" sz="2500" dirty="0">
              <a:latin typeface="Georgia" pitchFamily="18" charset="0"/>
            </a:endParaRPr>
          </a:p>
          <a:p>
            <a:pPr>
              <a:lnSpc>
                <a:spcPct val="80000"/>
              </a:lnSpc>
            </a:pPr>
            <a:endParaRPr lang="en-US" sz="2500" dirty="0">
              <a:latin typeface="Georgia" pitchFamily="18" charset="0"/>
            </a:endParaRPr>
          </a:p>
          <a:p>
            <a:pPr>
              <a:lnSpc>
                <a:spcPct val="80000"/>
              </a:lnSpc>
            </a:pPr>
            <a:r>
              <a:rPr lang="en-US" sz="2500" dirty="0">
                <a:latin typeface="Georgia" pitchFamily="18" charset="0"/>
              </a:rPr>
              <a:t>The link below is a troubleshooting guide: </a:t>
            </a:r>
            <a:r>
              <a:rPr lang="en-US" sz="2500" dirty="0">
                <a:latin typeface="Georgia" pitchFamily="18" charset="0"/>
                <a:hlinkClick r:id="rId3"/>
              </a:rPr>
              <a:t>https://wiki.nysed.gov/bin/view/VRHelp/TroubleShootingGuide</a:t>
            </a:r>
            <a:endParaRPr lang="en-US" sz="2500" dirty="0">
              <a:latin typeface="Georgia" pitchFamily="18" charset="0"/>
            </a:endParaRPr>
          </a:p>
          <a:p>
            <a:pPr>
              <a:lnSpc>
                <a:spcPct val="80000"/>
              </a:lnSpc>
            </a:pPr>
            <a:endParaRPr lang="en-US" sz="2500" dirty="0">
              <a:latin typeface="Georgia" pitchFamily="18" charset="0"/>
            </a:endParaRPr>
          </a:p>
          <a:p>
            <a:pPr>
              <a:lnSpc>
                <a:spcPct val="80000"/>
              </a:lnSpc>
            </a:pPr>
            <a:r>
              <a:rPr lang="en-US" sz="2500" dirty="0">
                <a:latin typeface="Georgia" pitchFamily="18" charset="0"/>
              </a:rPr>
              <a:t>Frequently asked questions are located here: </a:t>
            </a:r>
            <a:r>
              <a:rPr lang="en-US" sz="2500" dirty="0">
                <a:latin typeface="Georgia" pitchFamily="18" charset="0"/>
                <a:hlinkClick r:id="rId4"/>
              </a:rPr>
              <a:t>https://wiki.nysed.gov/bin/view/VRHelp/FAQs</a:t>
            </a:r>
            <a:endParaRPr lang="en-US" sz="2500" dirty="0">
              <a:latin typeface="Georgia" pitchFamily="18" charset="0"/>
            </a:endParaRPr>
          </a:p>
          <a:p>
            <a:pPr>
              <a:lnSpc>
                <a:spcPct val="80000"/>
              </a:lnSpc>
              <a:buFont typeface="Wingdings 2" pitchFamily="18" charset="2"/>
              <a:buNone/>
            </a:pPr>
            <a:endParaRPr lang="en-US" sz="2500" dirty="0">
              <a:latin typeface="Georgia" pitchFamily="18" charset="0"/>
            </a:endParaRPr>
          </a:p>
          <a:p>
            <a:pPr>
              <a:lnSpc>
                <a:spcPct val="80000"/>
              </a:lnSpc>
            </a:pPr>
            <a:r>
              <a:rPr lang="en-US" sz="2500" dirty="0">
                <a:latin typeface="Georgia" pitchFamily="18" charset="0"/>
              </a:rPr>
              <a:t>If all else fails, then contact the district office Business Manager. </a:t>
            </a:r>
          </a:p>
          <a:p>
            <a:pPr>
              <a:lnSpc>
                <a:spcPct val="80000"/>
              </a:lnSpc>
            </a:pPr>
            <a:endParaRPr lang="en-US" sz="2500" dirty="0">
              <a:latin typeface="Georgia" pitchFamily="18" charset="0"/>
            </a:endParaRPr>
          </a:p>
          <a:p>
            <a:pPr>
              <a:lnSpc>
                <a:spcPct val="80000"/>
              </a:lnSpc>
              <a:buFont typeface="Wingdings 2" pitchFamily="18" charset="2"/>
              <a:buNone/>
            </a:pPr>
            <a:endParaRPr lang="en-US" sz="900" dirty="0">
              <a:latin typeface="Georgia" pitchFamily="18" charset="0"/>
            </a:endParaRPr>
          </a:p>
          <a:p>
            <a:pPr>
              <a:lnSpc>
                <a:spcPct val="80000"/>
              </a:lnSpc>
              <a:buFont typeface="Wingdings 2" pitchFamily="18" charset="2"/>
              <a:buNone/>
            </a:pPr>
            <a:endParaRPr lang="en-US" sz="900" dirty="0">
              <a:latin typeface="Georgia" pitchFamily="18" charset="0"/>
            </a:endParaRPr>
          </a:p>
          <a:p>
            <a:pPr>
              <a:lnSpc>
                <a:spcPct val="80000"/>
              </a:lnSpc>
              <a:buFont typeface="Wingdings 2" pitchFamily="18" charset="2"/>
              <a:buNone/>
            </a:pPr>
            <a:endParaRPr lang="en-US" sz="1800" i="1" dirty="0">
              <a:latin typeface="Georgia" pitchFamily="18" charset="0"/>
            </a:endParaRPr>
          </a:p>
        </p:txBody>
      </p:sp>
      <p:pic>
        <p:nvPicPr>
          <p:cNvPr id="363525" name="Picture 5">
            <a:extLs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152400" y="152400"/>
            <a:ext cx="1676400" cy="114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descr="Slid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6B3B2AD5-79AC-45C9-AEFB-D64EB06D3D08}" type="slidenum">
              <a:rPr lang="en-US" altLang="en-US" smtClean="0"/>
              <a:pPr/>
              <a:t>5</a:t>
            </a:fld>
            <a:endParaRPr lang="en-US" altLang="en-US"/>
          </a:p>
        </p:txBody>
      </p:sp>
      <p:sp>
        <p:nvSpPr>
          <p:cNvPr id="17410" name="Rectangle 2"/>
          <p:cNvSpPr>
            <a:spLocks noGrp="1" noChangeArrowheads="1"/>
          </p:cNvSpPr>
          <p:nvPr>
            <p:ph type="title"/>
          </p:nvPr>
        </p:nvSpPr>
        <p:spPr>
          <a:xfrm>
            <a:off x="457200" y="457200"/>
            <a:ext cx="8229600" cy="604838"/>
          </a:xfrm>
        </p:spPr>
        <p:txBody>
          <a:bodyPr/>
          <a:lstStyle/>
          <a:p>
            <a:pPr eaLnBrk="1" hangingPunct="1"/>
            <a:r>
              <a:rPr lang="en-US" altLang="en-US"/>
              <a:t>VR370 REPORT</a:t>
            </a:r>
          </a:p>
        </p:txBody>
      </p:sp>
      <p:graphicFrame>
        <p:nvGraphicFramePr>
          <p:cNvPr id="17412" name="Object 6" descr="Image of Page 4 of a VR-370 Report "/>
          <p:cNvGraphicFramePr>
            <a:graphicFrameLocks noChangeAspect="1"/>
          </p:cNvGraphicFramePr>
          <p:nvPr>
            <p:extLst>
              <p:ext uri="{D42A27DB-BD31-4B8C-83A1-F6EECF244321}">
                <p14:modId xmlns:p14="http://schemas.microsoft.com/office/powerpoint/2010/main" val="3918639576"/>
              </p:ext>
            </p:extLst>
          </p:nvPr>
        </p:nvGraphicFramePr>
        <p:xfrm>
          <a:off x="1063625" y="1520825"/>
          <a:ext cx="7007225" cy="4848225"/>
        </p:xfrm>
        <a:graphic>
          <a:graphicData uri="http://schemas.openxmlformats.org/presentationml/2006/ole">
            <mc:AlternateContent xmlns:mc="http://schemas.openxmlformats.org/markup-compatibility/2006">
              <mc:Choice xmlns:v="urn:schemas-microsoft-com:vml" Requires="v">
                <p:oleObj spid="_x0000_s17499" name="Document" r:id="rId4" imgW="9374253" imgH="6490495" progId="Word.Document.8">
                  <p:embed/>
                </p:oleObj>
              </mc:Choice>
              <mc:Fallback>
                <p:oleObj name="Document" r:id="rId4" imgW="9374253" imgH="6490495" progId="Word.Document.8">
                  <p:embed/>
                  <p:pic>
                    <p:nvPicPr>
                      <p:cNvPr id="0" name="Object 6"/>
                      <p:cNvPicPr>
                        <a:picLocks noChangeAspect="1" noChangeArrowheads="1"/>
                      </p:cNvPicPr>
                      <p:nvPr/>
                    </p:nvPicPr>
                    <p:blipFill>
                      <a:blip r:embed="rId5"/>
                      <a:srcRect/>
                      <a:stretch>
                        <a:fillRect/>
                      </a:stretch>
                    </p:blipFill>
                    <p:spPr bwMode="auto">
                      <a:xfrm>
                        <a:off x="1063625" y="1520825"/>
                        <a:ext cx="7007225"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7" descr="Notation to be sure to sign report pointing at the signature line."/>
          <p:cNvSpPr txBox="1">
            <a:spLocks noChangeArrowheads="1"/>
          </p:cNvSpPr>
          <p:nvPr/>
        </p:nvSpPr>
        <p:spPr bwMode="auto">
          <a:xfrm>
            <a:off x="762000" y="4572000"/>
            <a:ext cx="175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ltLang="en-US" sz="1000" b="1">
                <a:solidFill>
                  <a:schemeClr val="tx2"/>
                </a:solidFill>
                <a:latin typeface="Tahoma" pitchFamily="34" charset="0"/>
              </a:rPr>
              <a:t>Be sure to sign report</a:t>
            </a:r>
          </a:p>
        </p:txBody>
      </p:sp>
      <p:sp>
        <p:nvSpPr>
          <p:cNvPr id="17414" name="Line 8" hidden="1">
            <a:extLst>
              <a:ext uri="{C183D7F6-B498-43B3-948B-1728B52AA6E4}">
                <adec:decorative xmlns:adec="http://schemas.microsoft.com/office/drawing/2017/decorative" val="1"/>
              </a:ext>
            </a:extLst>
          </p:cNvPr>
          <p:cNvSpPr>
            <a:spLocks noChangeShapeType="1"/>
          </p:cNvSpPr>
          <p:nvPr/>
        </p:nvSpPr>
        <p:spPr bwMode="auto">
          <a:xfrm>
            <a:off x="2133600" y="4800600"/>
            <a:ext cx="1219200" cy="244474"/>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solidFill>
                  <a:srgbClr val="7B9899"/>
                </a:solidFill>
              </a:rPr>
              <a:t>VR-370 Report</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A84C599E-428C-4369-89B5-74D85C47FECF}" type="slidenum">
              <a:rPr lang="en-US" altLang="en-US" smtClean="0"/>
              <a:pPr/>
              <a:t>6</a:t>
            </a:fld>
            <a:endParaRPr lang="en-US" altLang="en-US"/>
          </a:p>
        </p:txBody>
      </p:sp>
      <p:sp>
        <p:nvSpPr>
          <p:cNvPr id="18436" name="Rectangle 3"/>
          <p:cNvSpPr>
            <a:spLocks noGrp="1" noChangeArrowheads="1"/>
          </p:cNvSpPr>
          <p:nvPr>
            <p:ph sz="quarter" idx="4294967295"/>
          </p:nvPr>
        </p:nvSpPr>
        <p:spPr>
          <a:xfrm>
            <a:off x="762000" y="1676400"/>
            <a:ext cx="7772400" cy="4267200"/>
          </a:xfrm>
        </p:spPr>
        <p:txBody>
          <a:bodyPr/>
          <a:lstStyle/>
          <a:p>
            <a:pPr eaLnBrk="1" hangingPunct="1"/>
            <a:r>
              <a:rPr lang="en-US" altLang="en-US" sz="2400" dirty="0"/>
              <a:t>VR-370 should be sent to each appropriate district office by the 15</a:t>
            </a:r>
            <a:r>
              <a:rPr lang="en-US" altLang="en-US" sz="2400" baseline="30000" dirty="0"/>
              <a:t>th</a:t>
            </a:r>
            <a:r>
              <a:rPr lang="en-US" altLang="en-US" sz="2400" dirty="0"/>
              <a:t> of the month, as noted in Attachment D of the contract. For example, the March 2019 report should be sent by April 15, 2019.</a:t>
            </a:r>
          </a:p>
          <a:p>
            <a:pPr eaLnBrk="1" hangingPunct="1"/>
            <a:r>
              <a:rPr lang="en-US" altLang="en-US" sz="2400" dirty="0"/>
              <a:t>Do not send in copies of the VR-370 to the Central Office in Albany.  Questions regarding the VR-370 should be directed to your district office liaison.</a:t>
            </a:r>
          </a:p>
          <a:p>
            <a:pPr eaLnBrk="1" hangingPunct="1"/>
            <a:r>
              <a:rPr lang="en-US" altLang="en-US" sz="2400" dirty="0"/>
              <a:t>This report displays authorizations for the open contract year(s).  All billing for the prior year is due by March 31st each year.  Prior year authorizations will no longer be displayed on the April report.</a:t>
            </a:r>
          </a:p>
          <a:p>
            <a:pPr eaLnBrk="1" hangingPunct="1"/>
            <a:endParaRPr lang="en-US" altLang="en-US" sz="1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solidFill>
                  <a:srgbClr val="7B9899"/>
                </a:solidFill>
              </a:rPr>
              <a:t>Utilization Report</a:t>
            </a:r>
          </a:p>
        </p:txBody>
      </p:sp>
      <p:sp>
        <p:nvSpPr>
          <p:cNvPr id="194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CF07ED1E-C5EF-4383-A3B1-AC6334C5DF35}" type="slidenum">
              <a:rPr lang="en-US" altLang="en-US" smtClean="0"/>
              <a:pPr/>
              <a:t>7</a:t>
            </a:fld>
            <a:endParaRPr lang="en-US" altLang="en-US"/>
          </a:p>
        </p:txBody>
      </p:sp>
      <p:sp>
        <p:nvSpPr>
          <p:cNvPr id="19460" name="Rectangle 3"/>
          <p:cNvSpPr>
            <a:spLocks noGrp="1" noChangeArrowheads="1"/>
          </p:cNvSpPr>
          <p:nvPr>
            <p:ph sz="quarter" idx="4294967295"/>
          </p:nvPr>
        </p:nvSpPr>
        <p:spPr>
          <a:xfrm>
            <a:off x="666750" y="1752600"/>
            <a:ext cx="7848600" cy="4419600"/>
          </a:xfrm>
        </p:spPr>
        <p:txBody>
          <a:bodyPr/>
          <a:lstStyle/>
          <a:p>
            <a:pPr eaLnBrk="1" hangingPunct="1">
              <a:lnSpc>
                <a:spcPct val="80000"/>
              </a:lnSpc>
            </a:pPr>
            <a:r>
              <a:rPr lang="en-US" altLang="en-US" sz="1800" dirty="0"/>
              <a:t>A Utilization Report is a cumulative report that lists all authorized services you provide to participants during the contract year.  It provides detailed information on Authorization Vouchers issued to you including the dates that services were vouchered and/or cancelled.  See sample that follows.</a:t>
            </a:r>
          </a:p>
          <a:p>
            <a:pPr lvl="2" eaLnBrk="1" hangingPunct="1">
              <a:lnSpc>
                <a:spcPct val="80000"/>
              </a:lnSpc>
            </a:pPr>
            <a:r>
              <a:rPr lang="en-US" altLang="en-US" sz="1400" dirty="0"/>
              <a:t>The report is sent by e-mail to up to six vendor-designated recipients.</a:t>
            </a:r>
          </a:p>
          <a:p>
            <a:pPr lvl="2" eaLnBrk="1" hangingPunct="1">
              <a:lnSpc>
                <a:spcPct val="80000"/>
              </a:lnSpc>
            </a:pPr>
            <a:r>
              <a:rPr lang="en-US" altLang="en-US" sz="1400" dirty="0"/>
              <a:t>Updates to recipients list must be sent to </a:t>
            </a:r>
            <a:r>
              <a:rPr lang="en-US" altLang="en-US" sz="1400" dirty="0">
                <a:hlinkClick r:id="rId3"/>
              </a:rPr>
              <a:t>CRS2@nysed.gov</a:t>
            </a:r>
            <a:r>
              <a:rPr lang="en-US" altLang="en-US" sz="1400" dirty="0"/>
              <a:t>.</a:t>
            </a:r>
          </a:p>
          <a:p>
            <a:pPr eaLnBrk="1" hangingPunct="1">
              <a:lnSpc>
                <a:spcPct val="80000"/>
              </a:lnSpc>
              <a:buFont typeface="Wingdings" pitchFamily="2" charset="2"/>
              <a:buNone/>
            </a:pPr>
            <a:endParaRPr lang="en-US" altLang="en-US" sz="1800" dirty="0"/>
          </a:p>
          <a:p>
            <a:pPr eaLnBrk="1" hangingPunct="1">
              <a:lnSpc>
                <a:spcPct val="80000"/>
              </a:lnSpc>
            </a:pPr>
            <a:r>
              <a:rPr lang="en-US" altLang="en-US" sz="1800" dirty="0"/>
              <a:t>Report format will be revised for 2019</a:t>
            </a:r>
          </a:p>
          <a:p>
            <a:pPr lvl="1" eaLnBrk="1" hangingPunct="1">
              <a:lnSpc>
                <a:spcPct val="80000"/>
              </a:lnSpc>
            </a:pPr>
            <a:r>
              <a:rPr lang="en-US" altLang="en-US" sz="1300" dirty="0"/>
              <a:t>No longer tracking percent utilized by units</a:t>
            </a:r>
          </a:p>
          <a:p>
            <a:pPr lvl="1" eaLnBrk="1" hangingPunct="1">
              <a:lnSpc>
                <a:spcPct val="80000"/>
              </a:lnSpc>
            </a:pPr>
            <a:r>
              <a:rPr lang="en-US" altLang="en-US" sz="1300" dirty="0"/>
              <a:t>Will add up totals for:</a:t>
            </a:r>
          </a:p>
          <a:p>
            <a:pPr lvl="2" eaLnBrk="1" hangingPunct="1">
              <a:lnSpc>
                <a:spcPct val="80000"/>
              </a:lnSpc>
            </a:pPr>
            <a:r>
              <a:rPr lang="en-US" altLang="en-US" sz="1100" dirty="0"/>
              <a:t>Non-Supported Employment</a:t>
            </a:r>
          </a:p>
          <a:p>
            <a:pPr lvl="2" eaLnBrk="1" hangingPunct="1">
              <a:lnSpc>
                <a:spcPct val="80000"/>
              </a:lnSpc>
            </a:pPr>
            <a:r>
              <a:rPr lang="en-US" altLang="en-US" sz="1100" dirty="0"/>
              <a:t>Supported Employment Intensive</a:t>
            </a:r>
          </a:p>
          <a:p>
            <a:pPr lvl="2" eaLnBrk="1" hangingPunct="1">
              <a:lnSpc>
                <a:spcPct val="80000"/>
              </a:lnSpc>
            </a:pPr>
            <a:r>
              <a:rPr lang="en-US" altLang="en-US" sz="1100" dirty="0"/>
              <a:t>Supported Employment Extended for Youth</a:t>
            </a:r>
          </a:p>
          <a:p>
            <a:pPr marL="593725" lvl="2" indent="0" eaLnBrk="1" hangingPunct="1">
              <a:lnSpc>
                <a:spcPct val="80000"/>
              </a:lnSpc>
              <a:buNone/>
            </a:pPr>
            <a:endParaRPr lang="en-US" altLang="en-US" sz="1100" dirty="0"/>
          </a:p>
          <a:p>
            <a:pPr eaLnBrk="1" hangingPunct="1">
              <a:lnSpc>
                <a:spcPct val="80000"/>
              </a:lnSpc>
            </a:pPr>
            <a:r>
              <a:rPr lang="en-US" altLang="en-US" sz="1800" dirty="0"/>
              <a:t>The utilization report will not include any spending for Group Orientation or SE Extended for Adults</a:t>
            </a:r>
          </a:p>
          <a:p>
            <a:pPr lvl="2" eaLnBrk="1" hangingPunct="1">
              <a:lnSpc>
                <a:spcPct val="80000"/>
              </a:lnSpc>
            </a:pPr>
            <a:endParaRPr lang="en-US" altLang="en-US" sz="1100" dirty="0"/>
          </a:p>
          <a:p>
            <a:pPr lvl="1" eaLnBrk="1" hangingPunct="1">
              <a:lnSpc>
                <a:spcPct val="80000"/>
              </a:lnSpc>
            </a:pPr>
            <a:endParaRPr lang="en-US" altLang="en-US" sz="20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descr="Slid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999EDD55-9257-44D8-BD86-776FF076DA84}" type="slidenum">
              <a:rPr lang="en-US" altLang="en-US" smtClean="0"/>
              <a:pPr/>
              <a:t>8</a:t>
            </a:fld>
            <a:endParaRPr lang="en-US" altLang="en-US"/>
          </a:p>
        </p:txBody>
      </p:sp>
      <p:sp>
        <p:nvSpPr>
          <p:cNvPr id="20482" name="Rectangle 2"/>
          <p:cNvSpPr>
            <a:spLocks noGrp="1" noChangeArrowheads="1"/>
          </p:cNvSpPr>
          <p:nvPr>
            <p:ph type="title"/>
          </p:nvPr>
        </p:nvSpPr>
        <p:spPr/>
        <p:txBody>
          <a:bodyPr/>
          <a:lstStyle/>
          <a:p>
            <a:pPr eaLnBrk="1" hangingPunct="1"/>
            <a:r>
              <a:rPr lang="en-US" altLang="en-US"/>
              <a:t>Utilization Detail Report</a:t>
            </a:r>
          </a:p>
        </p:txBody>
      </p:sp>
      <p:graphicFrame>
        <p:nvGraphicFramePr>
          <p:cNvPr id="20484" name="Object 3" descr="Image of a CRS Authorization Report.  This report is grouped by Case Service Code and alphabetical by participant within each group.  For each participant you will see the authorization and line number, the start and end date of the authorization, units authorized, the rate and total amount. "/>
          <p:cNvGraphicFramePr>
            <a:graphicFrameLocks noChangeAspect="1"/>
          </p:cNvGraphicFramePr>
          <p:nvPr>
            <p:extLst>
              <p:ext uri="{D42A27DB-BD31-4B8C-83A1-F6EECF244321}">
                <p14:modId xmlns:p14="http://schemas.microsoft.com/office/powerpoint/2010/main" val="2402457463"/>
              </p:ext>
            </p:extLst>
          </p:nvPr>
        </p:nvGraphicFramePr>
        <p:xfrm>
          <a:off x="838200" y="1600200"/>
          <a:ext cx="7543800" cy="4686300"/>
        </p:xfrm>
        <a:graphic>
          <a:graphicData uri="http://schemas.openxmlformats.org/presentationml/2006/ole">
            <mc:AlternateContent xmlns:mc="http://schemas.openxmlformats.org/markup-compatibility/2006">
              <mc:Choice xmlns:v="urn:schemas-microsoft-com:vml" Requires="v">
                <p:oleObj spid="_x0000_s20568" name="Document" r:id="rId4" imgW="9318939" imgH="5798393" progId="Word.Document.8">
                  <p:embed/>
                </p:oleObj>
              </mc:Choice>
              <mc:Fallback>
                <p:oleObj name="Document" r:id="rId4" imgW="9318939" imgH="5798393" progId="Word.Document.8">
                  <p:embed/>
                  <p:pic>
                    <p:nvPicPr>
                      <p:cNvPr id="0" name="Object 3"/>
                      <p:cNvPicPr>
                        <a:picLocks noChangeAspect="1" noChangeArrowheads="1"/>
                      </p:cNvPicPr>
                      <p:nvPr/>
                    </p:nvPicPr>
                    <p:blipFill>
                      <a:blip r:embed="rId5"/>
                      <a:srcRect/>
                      <a:stretch>
                        <a:fillRect/>
                      </a:stretch>
                    </p:blipFill>
                    <p:spPr bwMode="auto">
                      <a:xfrm>
                        <a:off x="838200" y="1600200"/>
                        <a:ext cx="75438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solidFill>
                  <a:srgbClr val="7B9899"/>
                </a:solidFill>
              </a:rPr>
              <a:t>No-Show/Drop-Out Billing</a:t>
            </a:r>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0230A2A5-581E-4F4B-A924-E8AF413DBDF4}" type="slidenum">
              <a:rPr lang="en-US" altLang="en-US" smtClean="0"/>
              <a:pPr/>
              <a:t>9</a:t>
            </a:fld>
            <a:endParaRPr lang="en-US" altLang="en-US"/>
          </a:p>
        </p:txBody>
      </p:sp>
      <p:sp>
        <p:nvSpPr>
          <p:cNvPr id="10244" name="Rectangle 3"/>
          <p:cNvSpPr>
            <a:spLocks noGrp="1" noChangeArrowheads="1"/>
          </p:cNvSpPr>
          <p:nvPr>
            <p:ph sz="quarter" idx="4294967295"/>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altLang="en-US" dirty="0"/>
              <a:t>Applies to some, but not all, CRS services</a:t>
            </a:r>
          </a:p>
          <a:p>
            <a:pPr marL="548640" lvl="1" indent="-274320" eaLnBrk="1" fontAlgn="auto" hangingPunct="1">
              <a:spcAft>
                <a:spcPts val="0"/>
              </a:spcAft>
              <a:buFont typeface="Wingdings"/>
              <a:buChar char=""/>
              <a:defRPr/>
            </a:pPr>
            <a:r>
              <a:rPr lang="en-US" altLang="en-US" dirty="0"/>
              <a:t>See Attachment B-2 of the contract, or</a:t>
            </a:r>
          </a:p>
          <a:p>
            <a:pPr marL="548640" lvl="1" indent="-274320" eaLnBrk="1" fontAlgn="auto" hangingPunct="1">
              <a:spcAft>
                <a:spcPts val="0"/>
              </a:spcAft>
              <a:buFont typeface="Wingdings"/>
              <a:buChar char=""/>
              <a:defRPr/>
            </a:pPr>
            <a:r>
              <a:rPr lang="en-US" altLang="en-US" dirty="0"/>
              <a:t>2019-23 Core Rehabilitation Services Program Guide online </a:t>
            </a:r>
            <a:r>
              <a:rPr lang="en-US" altLang="en-US" dirty="0">
                <a:hlinkClick r:id="rId3"/>
              </a:rPr>
              <a:t>http://www.acces.nysed.gov/vr/core-rehabilitation-services</a:t>
            </a:r>
            <a:endParaRPr lang="en-US" altLang="en-US" dirty="0"/>
          </a:p>
          <a:p>
            <a:pPr marL="274320" indent="-274320" eaLnBrk="1" fontAlgn="auto" hangingPunct="1">
              <a:spcAft>
                <a:spcPts val="0"/>
              </a:spcAft>
              <a:buFont typeface="Wingdings 2"/>
              <a:buChar char=""/>
              <a:defRPr/>
            </a:pPr>
            <a:r>
              <a:rPr lang="en-US" altLang="en-US" dirty="0"/>
              <a:t>After discussion with counselor:</a:t>
            </a:r>
          </a:p>
          <a:p>
            <a:pPr marL="548640" lvl="1" indent="-274320" eaLnBrk="1" fontAlgn="auto" hangingPunct="1">
              <a:spcAft>
                <a:spcPts val="0"/>
              </a:spcAft>
              <a:buFont typeface="Wingdings"/>
              <a:buChar char=""/>
              <a:defRPr/>
            </a:pPr>
            <a:r>
              <a:rPr lang="en-US" altLang="en-US" dirty="0"/>
              <a:t>Hourly-rate services – </a:t>
            </a:r>
          </a:p>
          <a:p>
            <a:pPr marL="822960" lvl="2" eaLnBrk="1" fontAlgn="auto" hangingPunct="1">
              <a:spcAft>
                <a:spcPts val="0"/>
              </a:spcAft>
              <a:buClr>
                <a:schemeClr val="accent3"/>
              </a:buClr>
              <a:buFont typeface="Wingdings 2"/>
              <a:buChar char=""/>
              <a:defRPr/>
            </a:pPr>
            <a:r>
              <a:rPr lang="en-US" altLang="en-US" dirty="0"/>
              <a:t>Bill for ½ hr. for no-show on VR-370, cancel balance of authorization</a:t>
            </a:r>
          </a:p>
          <a:p>
            <a:pPr marL="822960" lvl="2" eaLnBrk="1" fontAlgn="auto" hangingPunct="1">
              <a:spcAft>
                <a:spcPts val="0"/>
              </a:spcAft>
              <a:buClr>
                <a:schemeClr val="accent3"/>
              </a:buClr>
              <a:buFont typeface="Wingdings 2"/>
              <a:buChar char=""/>
              <a:defRPr/>
            </a:pPr>
            <a:r>
              <a:rPr lang="en-US" altLang="en-US" dirty="0"/>
              <a:t>For drop-outs, bill for actual hours provided</a:t>
            </a:r>
          </a:p>
          <a:p>
            <a:pPr marL="548640" lvl="1" indent="-274320" eaLnBrk="1" fontAlgn="auto" hangingPunct="1">
              <a:spcAft>
                <a:spcPts val="0"/>
              </a:spcAft>
              <a:buFont typeface="Wingdings"/>
              <a:buChar char=""/>
              <a:defRPr/>
            </a:pPr>
            <a:r>
              <a:rPr lang="en-US" altLang="en-US" dirty="0"/>
              <a:t>Non-hourly rate – Cancel original authorization in full.  New authorization with primary code (i.e., 110) with support code “D” (i.e., 110D).  This authorization will appear on next VR-370 report to be billed against.</a:t>
            </a:r>
          </a:p>
          <a:p>
            <a:pPr marL="822960" lvl="2" eaLnBrk="1" fontAlgn="auto" hangingPunct="1">
              <a:spcAft>
                <a:spcPts val="0"/>
              </a:spcAft>
              <a:buClr>
                <a:schemeClr val="accent3"/>
              </a:buClr>
              <a:buFont typeface="Wingdings 2"/>
              <a:buChar char=""/>
              <a:defRPr/>
            </a:pPr>
            <a:r>
              <a:rPr lang="en-US" altLang="en-US" dirty="0"/>
              <a:t>Fee is $30 for non-hourly applicable services.</a:t>
            </a:r>
          </a:p>
          <a:p>
            <a:pPr marL="548640" lvl="1" indent="-274320" eaLnBrk="1" fontAlgn="auto" hangingPunct="1">
              <a:spcAft>
                <a:spcPts val="0"/>
              </a:spcAft>
              <a:buFont typeface="Wingdings"/>
              <a:buChar char=""/>
              <a:defRPr/>
            </a:pPr>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6947</TotalTime>
  <Words>5851</Words>
  <Application>Microsoft Office PowerPoint</Application>
  <PresentationFormat>On-screen Show (4:3)</PresentationFormat>
  <Paragraphs>542</Paragraphs>
  <Slides>49</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Georgia</vt:lpstr>
      <vt:lpstr>Tahoma</vt:lpstr>
      <vt:lpstr>Times New Roman</vt:lpstr>
      <vt:lpstr>Verdana</vt:lpstr>
      <vt:lpstr>Wingdings</vt:lpstr>
      <vt:lpstr>Wingdings 2</vt:lpstr>
      <vt:lpstr>Civic</vt:lpstr>
      <vt:lpstr>Document</vt:lpstr>
      <vt:lpstr>CRS </vt:lpstr>
      <vt:lpstr>Individual Consumer Services From Authorization to Payment</vt:lpstr>
      <vt:lpstr>Billing for Individually Authorized Services</vt:lpstr>
      <vt:lpstr>Step 1 – VR370 REPORT</vt:lpstr>
      <vt:lpstr>VR370 REPORT</vt:lpstr>
      <vt:lpstr>VR-370 Report</vt:lpstr>
      <vt:lpstr>Utilization Report</vt:lpstr>
      <vt:lpstr>Utilization Detail Report</vt:lpstr>
      <vt:lpstr>No-Show/Drop-Out Billing</vt:lpstr>
      <vt:lpstr>Billing for Services to Groups</vt:lpstr>
      <vt:lpstr>Claim for Payment Form</vt:lpstr>
      <vt:lpstr>Billing for Services to Groups (cont.)</vt:lpstr>
      <vt:lpstr>Supported Employment Extended Services</vt:lpstr>
      <vt:lpstr>Supported Employment Extended Services</vt:lpstr>
      <vt:lpstr>Supported Employment Extended Services</vt:lpstr>
      <vt:lpstr>Supported Employment Extended Services</vt:lpstr>
      <vt:lpstr>Vendor Resources</vt:lpstr>
      <vt:lpstr>SFS Training for Vendors</vt:lpstr>
      <vt:lpstr>Deciphering the Invoice field</vt:lpstr>
      <vt:lpstr>Deciphering the Invoice Field (cont’d)</vt:lpstr>
      <vt:lpstr>District Office Codes</vt:lpstr>
      <vt:lpstr>Contact Information</vt:lpstr>
      <vt:lpstr>CRS Electronic Reporting</vt:lpstr>
      <vt:lpstr>Technology Requirement</vt:lpstr>
      <vt:lpstr>Confidentiality</vt:lpstr>
      <vt:lpstr>CRS Electronic Reporting Conceptual Overview</vt:lpstr>
      <vt:lpstr>CRS Electronic Reporting Guidelines</vt:lpstr>
      <vt:lpstr>CRS Electronic Reporting</vt:lpstr>
      <vt:lpstr>Signatures Required</vt:lpstr>
      <vt:lpstr>CRS Report Forms</vt:lpstr>
      <vt:lpstr>CRS Service Delivery  Report File Names</vt:lpstr>
      <vt:lpstr>One more time!</vt:lpstr>
      <vt:lpstr>Report Names - Examples</vt:lpstr>
      <vt:lpstr>Job Placement - 929X, 935X and 572X</vt:lpstr>
      <vt:lpstr>WinZip</vt:lpstr>
      <vt:lpstr>Using WinZip</vt:lpstr>
      <vt:lpstr>Creating a Location and Container  to Hold the Zipped Files</vt:lpstr>
      <vt:lpstr>Selecting the Report Files to Zip</vt:lpstr>
      <vt:lpstr>Caution Message</vt:lpstr>
      <vt:lpstr>Password Protecting the  Zipped Container</vt:lpstr>
      <vt:lpstr>Finishing up</vt:lpstr>
      <vt:lpstr>E-Mail the Zipped Container (.sed) to SED</vt:lpstr>
      <vt:lpstr>Sending Reports</vt:lpstr>
      <vt:lpstr>Confirming E-Mail Receipt Confirmation</vt:lpstr>
      <vt:lpstr>Example Receipt Confirmation</vt:lpstr>
      <vt:lpstr>Reasons for Failure</vt:lpstr>
      <vt:lpstr>Organizing Files and Containers</vt:lpstr>
      <vt:lpstr>Benefits of Electronic Processing</vt:lpstr>
      <vt:lpstr>Additional Resources</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dc:title>
  <dc:creator>Administrator</dc:creator>
  <cp:lastModifiedBy>Kathleen DeMuth</cp:lastModifiedBy>
  <cp:revision>190</cp:revision>
  <cp:lastPrinted>2019-03-20T16:30:32Z</cp:lastPrinted>
  <dcterms:created xsi:type="dcterms:W3CDTF">2006-02-02T20:11:51Z</dcterms:created>
  <dcterms:modified xsi:type="dcterms:W3CDTF">2019-03-21T13:09:35Z</dcterms:modified>
</cp:coreProperties>
</file>