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8"/>
  </p:notesMasterIdLst>
  <p:sldIdLst>
    <p:sldId id="273" r:id="rId2"/>
    <p:sldId id="319" r:id="rId3"/>
    <p:sldId id="274" r:id="rId4"/>
    <p:sldId id="318" r:id="rId5"/>
    <p:sldId id="320" r:id="rId6"/>
    <p:sldId id="321" r:id="rId7"/>
    <p:sldId id="324" r:id="rId8"/>
    <p:sldId id="261" r:id="rId9"/>
    <p:sldId id="278" r:id="rId10"/>
    <p:sldId id="279" r:id="rId11"/>
    <p:sldId id="314" r:id="rId12"/>
    <p:sldId id="265" r:id="rId13"/>
    <p:sldId id="298" r:id="rId14"/>
    <p:sldId id="300" r:id="rId15"/>
    <p:sldId id="266" r:id="rId16"/>
    <p:sldId id="322" r:id="rId17"/>
    <p:sldId id="323" r:id="rId18"/>
    <p:sldId id="301" r:id="rId19"/>
    <p:sldId id="311" r:id="rId20"/>
    <p:sldId id="277" r:id="rId21"/>
    <p:sldId id="308" r:id="rId22"/>
    <p:sldId id="307" r:id="rId23"/>
    <p:sldId id="303" r:id="rId24"/>
    <p:sldId id="306" r:id="rId25"/>
    <p:sldId id="276" r:id="rId26"/>
    <p:sldId id="2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732D15-1EAB-A2C3-960F-D0880E65F509}" name="Suzanne Pearson" initials="SP" userId="S::suzanne.pearson@nysed.gov::7aa81e6e-8389-42d9-bc37-d9d9d470f68f" providerId="AD"/>
  <p188:author id="{CCC38829-1A10-958A-3467-8F1D25E4BA30}" name="Ruth DelRosario" initials="RD" userId="S::ruth.delrosario@nysed.gov::1054f82e-da9f-4937-8867-ff04b84579bd" providerId="AD"/>
  <p188:author id="{AFCF9A6C-3D83-53A8-04B5-B02996BDC45E}" name="Suzanne Pearson" initials="SP" userId="S::Suzanne.Pearson@nysed.gov::7aa81e6e-8389-42d9-bc37-d9d9d470f68f" providerId="AD"/>
  <p188:author id="{74DF3FB5-6DC7-CDD8-3EC8-B98F8A2E6ACA}" name="David Lee" initials="DL" userId="S::david.lee@nysed.gov::b9fa717a-e91a-4fb8-bf3f-8e4a738608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DADFE8"/>
    <a:srgbClr val="BEF4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3447" autoAdjust="0"/>
  </p:normalViewPr>
  <p:slideViewPr>
    <p:cSldViewPr snapToGrid="0">
      <p:cViewPr varScale="1">
        <p:scale>
          <a:sx n="60" d="100"/>
          <a:sy n="60" d="100"/>
        </p:scale>
        <p:origin x="240" y="48"/>
      </p:cViewPr>
      <p:guideLst/>
    </p:cSldViewPr>
  </p:slideViewPr>
  <p:outlineViewPr>
    <p:cViewPr>
      <p:scale>
        <a:sx n="33" d="100"/>
        <a:sy n="33" d="100"/>
      </p:scale>
      <p:origin x="0" y="-12740"/>
    </p:cViewPr>
  </p:outlineViewPr>
  <p:notesTextViewPr>
    <p:cViewPr>
      <p:scale>
        <a:sx n="1" d="1"/>
        <a:sy n="1" d="1"/>
      </p:scale>
      <p:origin x="0" y="0"/>
    </p:cViewPr>
  </p:notesTextViewPr>
  <p:notesViewPr>
    <p:cSldViewPr snapToGrid="0">
      <p:cViewPr varScale="1">
        <p:scale>
          <a:sx n="67" d="100"/>
          <a:sy n="67" d="100"/>
        </p:scale>
        <p:origin x="331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8030EE-3DB8-4147-826B-487656B1F7A7}" type="doc">
      <dgm:prSet loTypeId="urn:microsoft.com/office/officeart/2005/8/layout/hProcess9" loCatId="process" qsTypeId="urn:microsoft.com/office/officeart/2005/8/quickstyle/simple1" qsCatId="simple" csTypeId="urn:microsoft.com/office/officeart/2005/8/colors/accent6_2" csCatId="accent6" phldr="1"/>
      <dgm:spPr/>
      <dgm:t>
        <a:bodyPr/>
        <a:lstStyle/>
        <a:p>
          <a:endParaRPr lang="en-US"/>
        </a:p>
      </dgm:t>
    </dgm:pt>
    <dgm:pt modelId="{CB69F9EB-B8D1-4BBB-BEF9-5848F1EBFBC0}">
      <dgm:prSet/>
      <dgm:spPr/>
      <dgm:t>
        <a:bodyPr/>
        <a:lstStyle/>
        <a:p>
          <a:r>
            <a:rPr lang="en-US" b="1" dirty="0">
              <a:solidFill>
                <a:schemeClr val="tx1">
                  <a:lumMod val="85000"/>
                  <a:lumOff val="15000"/>
                </a:schemeClr>
              </a:solidFill>
              <a:latin typeface="Arial" panose="020B0604020202020204" pitchFamily="34" charset="0"/>
              <a:cs typeface="Arial" panose="020B0604020202020204" pitchFamily="34" charset="0"/>
            </a:rPr>
            <a:t>Outreach to schools  and potential referral sources </a:t>
          </a:r>
        </a:p>
      </dgm:t>
    </dgm:pt>
    <dgm:pt modelId="{692C000A-D45F-4202-AE2A-A3C319F35913}" type="parTrans" cxnId="{0EC94A1F-46F6-4387-A671-A7FA2A1ABC4B}">
      <dgm:prSet/>
      <dgm:spPr/>
      <dgm:t>
        <a:bodyPr/>
        <a:lstStyle/>
        <a:p>
          <a:endParaRPr lang="en-US"/>
        </a:p>
      </dgm:t>
    </dgm:pt>
    <dgm:pt modelId="{FFDE160C-1738-4877-9B5C-FDBD1CD484D4}" type="sibTrans" cxnId="{0EC94A1F-46F6-4387-A671-A7FA2A1ABC4B}">
      <dgm:prSet/>
      <dgm:spPr/>
      <dgm:t>
        <a:bodyPr/>
        <a:lstStyle/>
        <a:p>
          <a:endParaRPr lang="en-US"/>
        </a:p>
      </dgm:t>
    </dgm:pt>
    <dgm:pt modelId="{57A7E439-C89E-4DBF-9F32-EAD06035D6D6}">
      <dgm:prSet/>
      <dgm:spPr/>
      <dgm:t>
        <a:bodyPr/>
        <a:lstStyle/>
        <a:p>
          <a:r>
            <a:rPr lang="en-US" b="1" dirty="0">
              <a:solidFill>
                <a:schemeClr val="tx1">
                  <a:lumMod val="85000"/>
                  <a:lumOff val="15000"/>
                </a:schemeClr>
              </a:solidFill>
              <a:latin typeface="Arial" panose="020B0604020202020204" pitchFamily="34" charset="0"/>
              <a:cs typeface="Arial" panose="020B0604020202020204" pitchFamily="34" charset="0"/>
            </a:rPr>
            <a:t>Schools and other potential referral sources identify SWD.</a:t>
          </a:r>
        </a:p>
      </dgm:t>
    </dgm:pt>
    <dgm:pt modelId="{E291D555-7419-44E2-824D-3318CC612204}" type="parTrans" cxnId="{2ADCD82E-A630-4EAA-8939-CBFCBA2A8A29}">
      <dgm:prSet/>
      <dgm:spPr/>
      <dgm:t>
        <a:bodyPr/>
        <a:lstStyle/>
        <a:p>
          <a:endParaRPr lang="en-US"/>
        </a:p>
      </dgm:t>
    </dgm:pt>
    <dgm:pt modelId="{A9C7ED12-60D8-4523-99ED-1F738943E9D2}" type="sibTrans" cxnId="{2ADCD82E-A630-4EAA-8939-CBFCBA2A8A29}">
      <dgm:prSet/>
      <dgm:spPr/>
      <dgm:t>
        <a:bodyPr/>
        <a:lstStyle/>
        <a:p>
          <a:endParaRPr lang="en-US"/>
        </a:p>
      </dgm:t>
    </dgm:pt>
    <dgm:pt modelId="{F0212133-DC74-4EFF-8511-E63C0EF19DF3}">
      <dgm:prSet/>
      <dgm:spPr/>
      <dgm:t>
        <a:bodyPr/>
        <a:lstStyle/>
        <a:p>
          <a:r>
            <a:rPr lang="en-US" b="1" dirty="0">
              <a:solidFill>
                <a:schemeClr val="tx1">
                  <a:lumMod val="85000"/>
                  <a:lumOff val="15000"/>
                </a:schemeClr>
              </a:solidFill>
              <a:latin typeface="Arial" panose="020B0604020202020204" pitchFamily="34" charset="0"/>
              <a:cs typeface="Arial" panose="020B0604020202020204" pitchFamily="34" charset="0"/>
            </a:rPr>
            <a:t>Vendor identifies what Pre-ETS are needed.</a:t>
          </a:r>
        </a:p>
      </dgm:t>
    </dgm:pt>
    <dgm:pt modelId="{E4C0470B-53F4-4683-95BA-B40020FC619D}" type="parTrans" cxnId="{744CA05D-D36B-4C6F-A1D1-6B5F05052571}">
      <dgm:prSet/>
      <dgm:spPr/>
      <dgm:t>
        <a:bodyPr/>
        <a:lstStyle/>
        <a:p>
          <a:endParaRPr lang="en-US"/>
        </a:p>
      </dgm:t>
    </dgm:pt>
    <dgm:pt modelId="{4D4D6CCC-FA1E-495B-B8B4-48A0EC5F4E1E}" type="sibTrans" cxnId="{744CA05D-D36B-4C6F-A1D1-6B5F05052571}">
      <dgm:prSet/>
      <dgm:spPr/>
      <dgm:t>
        <a:bodyPr/>
        <a:lstStyle/>
        <a:p>
          <a:endParaRPr lang="en-US"/>
        </a:p>
      </dgm:t>
    </dgm:pt>
    <dgm:pt modelId="{088DFF2D-37F5-4418-98CD-D9D3CAA5BA7E}">
      <dgm:prSet/>
      <dgm:spPr/>
      <dgm:t>
        <a:bodyPr/>
        <a:lstStyle/>
        <a:p>
          <a:r>
            <a:rPr lang="en-US" b="1" dirty="0">
              <a:solidFill>
                <a:schemeClr val="tx1">
                  <a:lumMod val="85000"/>
                  <a:lumOff val="15000"/>
                </a:schemeClr>
              </a:solidFill>
              <a:latin typeface="Arial" panose="020B0604020202020204" pitchFamily="34" charset="0"/>
              <a:cs typeface="Arial" panose="020B0604020202020204" pitchFamily="34" charset="0"/>
            </a:rPr>
            <a:t>Vendor submits referral and authorization request</a:t>
          </a:r>
        </a:p>
      </dgm:t>
    </dgm:pt>
    <dgm:pt modelId="{CD2A2E38-B20B-41F8-937D-E3D2C1ED0F39}" type="parTrans" cxnId="{DFD2C156-CAC1-4743-8607-61BBDC2F10D3}">
      <dgm:prSet/>
      <dgm:spPr/>
      <dgm:t>
        <a:bodyPr/>
        <a:lstStyle/>
        <a:p>
          <a:endParaRPr lang="en-US"/>
        </a:p>
      </dgm:t>
    </dgm:pt>
    <dgm:pt modelId="{6F5E578D-2D71-4409-B6B6-432DB341354D}" type="sibTrans" cxnId="{DFD2C156-CAC1-4743-8607-61BBDC2F10D3}">
      <dgm:prSet/>
      <dgm:spPr/>
      <dgm:t>
        <a:bodyPr/>
        <a:lstStyle/>
        <a:p>
          <a:endParaRPr lang="en-US"/>
        </a:p>
      </dgm:t>
    </dgm:pt>
    <dgm:pt modelId="{19DF5EB1-427F-441E-A06A-33654AA5F4C1}" type="pres">
      <dgm:prSet presAssocID="{2B8030EE-3DB8-4147-826B-487656B1F7A7}" presName="CompostProcess" presStyleCnt="0">
        <dgm:presLayoutVars>
          <dgm:dir/>
          <dgm:resizeHandles val="exact"/>
        </dgm:presLayoutVars>
      </dgm:prSet>
      <dgm:spPr/>
    </dgm:pt>
    <dgm:pt modelId="{3FBC107B-24BA-49B5-9B0E-5ED7E31D9026}" type="pres">
      <dgm:prSet presAssocID="{2B8030EE-3DB8-4147-826B-487656B1F7A7}" presName="arrow" presStyleLbl="bgShp" presStyleIdx="0" presStyleCnt="1" custScaleX="117647" custLinFactNeighborX="0" custLinFactNeighborY="-5947"/>
      <dgm:spPr/>
    </dgm:pt>
    <dgm:pt modelId="{5A04A581-719A-4603-99D5-8D8B423864FF}" type="pres">
      <dgm:prSet presAssocID="{2B8030EE-3DB8-4147-826B-487656B1F7A7}" presName="linearProcess" presStyleCnt="0"/>
      <dgm:spPr/>
    </dgm:pt>
    <dgm:pt modelId="{388EE58E-025C-4F29-AF2D-470AFEC41461}" type="pres">
      <dgm:prSet presAssocID="{CB69F9EB-B8D1-4BBB-BEF9-5848F1EBFBC0}" presName="textNode" presStyleLbl="node1" presStyleIdx="0" presStyleCnt="4">
        <dgm:presLayoutVars>
          <dgm:bulletEnabled val="1"/>
        </dgm:presLayoutVars>
      </dgm:prSet>
      <dgm:spPr/>
    </dgm:pt>
    <dgm:pt modelId="{2C223C84-6BEB-4EEA-A115-AC00EF92308E}" type="pres">
      <dgm:prSet presAssocID="{FFDE160C-1738-4877-9B5C-FDBD1CD484D4}" presName="sibTrans" presStyleCnt="0"/>
      <dgm:spPr/>
    </dgm:pt>
    <dgm:pt modelId="{DF48C044-8FAF-4E1E-A41A-30FB289ADB4F}" type="pres">
      <dgm:prSet presAssocID="{57A7E439-C89E-4DBF-9F32-EAD06035D6D6}" presName="textNode" presStyleLbl="node1" presStyleIdx="1" presStyleCnt="4">
        <dgm:presLayoutVars>
          <dgm:bulletEnabled val="1"/>
        </dgm:presLayoutVars>
      </dgm:prSet>
      <dgm:spPr/>
    </dgm:pt>
    <dgm:pt modelId="{A0BE71E5-5810-4ECF-B119-C5DAFCD157BD}" type="pres">
      <dgm:prSet presAssocID="{A9C7ED12-60D8-4523-99ED-1F738943E9D2}" presName="sibTrans" presStyleCnt="0"/>
      <dgm:spPr/>
    </dgm:pt>
    <dgm:pt modelId="{8930D907-F58A-4C16-8742-3B0D30695ECA}" type="pres">
      <dgm:prSet presAssocID="{F0212133-DC74-4EFF-8511-E63C0EF19DF3}" presName="textNode" presStyleLbl="node1" presStyleIdx="2" presStyleCnt="4" custLinFactNeighborX="43216" custLinFactNeighborY="842">
        <dgm:presLayoutVars>
          <dgm:bulletEnabled val="1"/>
        </dgm:presLayoutVars>
      </dgm:prSet>
      <dgm:spPr/>
    </dgm:pt>
    <dgm:pt modelId="{B7314457-B19B-4F61-A9C6-37118C533732}" type="pres">
      <dgm:prSet presAssocID="{4D4D6CCC-FA1E-495B-B8B4-48A0EC5F4E1E}" presName="sibTrans" presStyleCnt="0"/>
      <dgm:spPr/>
    </dgm:pt>
    <dgm:pt modelId="{05D83806-093D-4A32-9490-7427884B1D49}" type="pres">
      <dgm:prSet presAssocID="{088DFF2D-37F5-4418-98CD-D9D3CAA5BA7E}" presName="textNode" presStyleLbl="node1" presStyleIdx="3" presStyleCnt="4">
        <dgm:presLayoutVars>
          <dgm:bulletEnabled val="1"/>
        </dgm:presLayoutVars>
      </dgm:prSet>
      <dgm:spPr/>
    </dgm:pt>
  </dgm:ptLst>
  <dgm:cxnLst>
    <dgm:cxn modelId="{0EC94A1F-46F6-4387-A671-A7FA2A1ABC4B}" srcId="{2B8030EE-3DB8-4147-826B-487656B1F7A7}" destId="{CB69F9EB-B8D1-4BBB-BEF9-5848F1EBFBC0}" srcOrd="0" destOrd="0" parTransId="{692C000A-D45F-4202-AE2A-A3C319F35913}" sibTransId="{FFDE160C-1738-4877-9B5C-FDBD1CD484D4}"/>
    <dgm:cxn modelId="{2ADCD82E-A630-4EAA-8939-CBFCBA2A8A29}" srcId="{2B8030EE-3DB8-4147-826B-487656B1F7A7}" destId="{57A7E439-C89E-4DBF-9F32-EAD06035D6D6}" srcOrd="1" destOrd="0" parTransId="{E291D555-7419-44E2-824D-3318CC612204}" sibTransId="{A9C7ED12-60D8-4523-99ED-1F738943E9D2}"/>
    <dgm:cxn modelId="{B47E3E3E-94CA-4E1F-B773-99E7F2743819}" type="presOf" srcId="{2B8030EE-3DB8-4147-826B-487656B1F7A7}" destId="{19DF5EB1-427F-441E-A06A-33654AA5F4C1}" srcOrd="0" destOrd="0" presId="urn:microsoft.com/office/officeart/2005/8/layout/hProcess9"/>
    <dgm:cxn modelId="{744CA05D-D36B-4C6F-A1D1-6B5F05052571}" srcId="{2B8030EE-3DB8-4147-826B-487656B1F7A7}" destId="{F0212133-DC74-4EFF-8511-E63C0EF19DF3}" srcOrd="2" destOrd="0" parTransId="{E4C0470B-53F4-4683-95BA-B40020FC619D}" sibTransId="{4D4D6CCC-FA1E-495B-B8B4-48A0EC5F4E1E}"/>
    <dgm:cxn modelId="{DFD2C156-CAC1-4743-8607-61BBDC2F10D3}" srcId="{2B8030EE-3DB8-4147-826B-487656B1F7A7}" destId="{088DFF2D-37F5-4418-98CD-D9D3CAA5BA7E}" srcOrd="3" destOrd="0" parTransId="{CD2A2E38-B20B-41F8-937D-E3D2C1ED0F39}" sibTransId="{6F5E578D-2D71-4409-B6B6-432DB341354D}"/>
    <dgm:cxn modelId="{82789B98-7175-4FC1-AD98-856CD913E70A}" type="presOf" srcId="{F0212133-DC74-4EFF-8511-E63C0EF19DF3}" destId="{8930D907-F58A-4C16-8742-3B0D30695ECA}" srcOrd="0" destOrd="0" presId="urn:microsoft.com/office/officeart/2005/8/layout/hProcess9"/>
    <dgm:cxn modelId="{61B336CD-4E3B-4EC9-9128-FDC0C3C7811C}" type="presOf" srcId="{088DFF2D-37F5-4418-98CD-D9D3CAA5BA7E}" destId="{05D83806-093D-4A32-9490-7427884B1D49}" srcOrd="0" destOrd="0" presId="urn:microsoft.com/office/officeart/2005/8/layout/hProcess9"/>
    <dgm:cxn modelId="{F53668D4-F3E3-419B-9B54-4D032DFC61AD}" type="presOf" srcId="{57A7E439-C89E-4DBF-9F32-EAD06035D6D6}" destId="{DF48C044-8FAF-4E1E-A41A-30FB289ADB4F}" srcOrd="0" destOrd="0" presId="urn:microsoft.com/office/officeart/2005/8/layout/hProcess9"/>
    <dgm:cxn modelId="{E83E5FF4-AF76-4AE9-A850-812F183201E4}" type="presOf" srcId="{CB69F9EB-B8D1-4BBB-BEF9-5848F1EBFBC0}" destId="{388EE58E-025C-4F29-AF2D-470AFEC41461}" srcOrd="0" destOrd="0" presId="urn:microsoft.com/office/officeart/2005/8/layout/hProcess9"/>
    <dgm:cxn modelId="{E9C979A0-FF6F-46AB-B3A9-3684C843F42E}" type="presParOf" srcId="{19DF5EB1-427F-441E-A06A-33654AA5F4C1}" destId="{3FBC107B-24BA-49B5-9B0E-5ED7E31D9026}" srcOrd="0" destOrd="0" presId="urn:microsoft.com/office/officeart/2005/8/layout/hProcess9"/>
    <dgm:cxn modelId="{5E5FC53B-75D3-4D45-9E26-55E54176646B}" type="presParOf" srcId="{19DF5EB1-427F-441E-A06A-33654AA5F4C1}" destId="{5A04A581-719A-4603-99D5-8D8B423864FF}" srcOrd="1" destOrd="0" presId="urn:microsoft.com/office/officeart/2005/8/layout/hProcess9"/>
    <dgm:cxn modelId="{EE84E140-C6C5-46FC-894A-7EEAB8E800E3}" type="presParOf" srcId="{5A04A581-719A-4603-99D5-8D8B423864FF}" destId="{388EE58E-025C-4F29-AF2D-470AFEC41461}" srcOrd="0" destOrd="0" presId="urn:microsoft.com/office/officeart/2005/8/layout/hProcess9"/>
    <dgm:cxn modelId="{4EDB84A5-3C54-4F8F-9E0F-BD726457EE30}" type="presParOf" srcId="{5A04A581-719A-4603-99D5-8D8B423864FF}" destId="{2C223C84-6BEB-4EEA-A115-AC00EF92308E}" srcOrd="1" destOrd="0" presId="urn:microsoft.com/office/officeart/2005/8/layout/hProcess9"/>
    <dgm:cxn modelId="{E1C1788F-75DE-43A1-97C0-449713A03849}" type="presParOf" srcId="{5A04A581-719A-4603-99D5-8D8B423864FF}" destId="{DF48C044-8FAF-4E1E-A41A-30FB289ADB4F}" srcOrd="2" destOrd="0" presId="urn:microsoft.com/office/officeart/2005/8/layout/hProcess9"/>
    <dgm:cxn modelId="{BB42449D-4BC6-416F-880A-06E42CB7E39D}" type="presParOf" srcId="{5A04A581-719A-4603-99D5-8D8B423864FF}" destId="{A0BE71E5-5810-4ECF-B119-C5DAFCD157BD}" srcOrd="3" destOrd="0" presId="urn:microsoft.com/office/officeart/2005/8/layout/hProcess9"/>
    <dgm:cxn modelId="{0D583A9E-D9F1-4EC1-AF10-2C1A8BAB9841}" type="presParOf" srcId="{5A04A581-719A-4603-99D5-8D8B423864FF}" destId="{8930D907-F58A-4C16-8742-3B0D30695ECA}" srcOrd="4" destOrd="0" presId="urn:microsoft.com/office/officeart/2005/8/layout/hProcess9"/>
    <dgm:cxn modelId="{B6B51F9B-DBB5-4F1A-8C18-F71C697195AE}" type="presParOf" srcId="{5A04A581-719A-4603-99D5-8D8B423864FF}" destId="{B7314457-B19B-4F61-A9C6-37118C533732}" srcOrd="5" destOrd="0" presId="urn:microsoft.com/office/officeart/2005/8/layout/hProcess9"/>
    <dgm:cxn modelId="{3DC5D847-69FD-4621-849B-BA52AD895701}" type="presParOf" srcId="{5A04A581-719A-4603-99D5-8D8B423864FF}" destId="{05D83806-093D-4A32-9490-7427884B1D49}" srcOrd="6" destOrd="0" presId="urn:microsoft.com/office/officeart/2005/8/layout/hProcess9"/>
  </dgm:cxnLst>
  <dgm:bg>
    <a:solidFill>
      <a:schemeClr val="accent3">
        <a:lumMod val="60000"/>
        <a:lumOff val="4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8030EE-3DB8-4147-826B-487656B1F7A7}" type="doc">
      <dgm:prSet loTypeId="urn:microsoft.com/office/officeart/2005/8/layout/hProcess9" loCatId="process" qsTypeId="urn:microsoft.com/office/officeart/2005/8/quickstyle/simple1" qsCatId="simple" csTypeId="urn:microsoft.com/office/officeart/2005/8/colors/accent6_2" csCatId="accent6" phldr="1"/>
      <dgm:spPr/>
      <dgm:t>
        <a:bodyPr/>
        <a:lstStyle/>
        <a:p>
          <a:endParaRPr lang="en-US"/>
        </a:p>
      </dgm:t>
    </dgm:pt>
    <dgm:pt modelId="{CB69F9EB-B8D1-4BBB-BEF9-5848F1EBFBC0}">
      <dgm:prSet custT="1"/>
      <dgm:spPr/>
      <dgm:t>
        <a:bodyPr/>
        <a:lstStyle/>
        <a:p>
          <a:r>
            <a:rPr lang="en-US" sz="2000" b="1" dirty="0">
              <a:solidFill>
                <a:schemeClr val="tx1">
                  <a:lumMod val="85000"/>
                  <a:lumOff val="15000"/>
                </a:schemeClr>
              </a:solidFill>
              <a:latin typeface="Arial"/>
              <a:ea typeface="Calibri"/>
              <a:cs typeface="Calibri"/>
            </a:rPr>
            <a:t>The SVRC TAYS reviews the referral and authorization request for completeness and appropriateness</a:t>
          </a:r>
          <a:endParaRPr lang="en-US" sz="2000" dirty="0">
            <a:solidFill>
              <a:schemeClr val="tx1">
                <a:lumMod val="85000"/>
                <a:lumOff val="15000"/>
              </a:schemeClr>
            </a:solidFill>
          </a:endParaRPr>
        </a:p>
      </dgm:t>
    </dgm:pt>
    <dgm:pt modelId="{692C000A-D45F-4202-AE2A-A3C319F35913}" type="parTrans" cxnId="{0EC94A1F-46F6-4387-A671-A7FA2A1ABC4B}">
      <dgm:prSet/>
      <dgm:spPr/>
      <dgm:t>
        <a:bodyPr/>
        <a:lstStyle/>
        <a:p>
          <a:endParaRPr lang="en-US"/>
        </a:p>
      </dgm:t>
    </dgm:pt>
    <dgm:pt modelId="{FFDE160C-1738-4877-9B5C-FDBD1CD484D4}" type="sibTrans" cxnId="{0EC94A1F-46F6-4387-A671-A7FA2A1ABC4B}">
      <dgm:prSet/>
      <dgm:spPr/>
      <dgm:t>
        <a:bodyPr/>
        <a:lstStyle/>
        <a:p>
          <a:endParaRPr lang="en-US"/>
        </a:p>
      </dgm:t>
    </dgm:pt>
    <dgm:pt modelId="{A789C63A-2B9C-4318-BEDF-F099B9B6EF85}">
      <dgm:prSet custT="1"/>
      <dgm:spPr/>
      <dgm:t>
        <a:bodyPr/>
        <a:lstStyle/>
        <a:p>
          <a:r>
            <a:rPr lang="en-US" sz="2000" b="1" dirty="0">
              <a:solidFill>
                <a:schemeClr val="tx1">
                  <a:lumMod val="85000"/>
                  <a:lumOff val="15000"/>
                </a:schemeClr>
              </a:solidFill>
              <a:latin typeface="Arial"/>
              <a:ea typeface="Calibri"/>
              <a:cs typeface="Calibri"/>
            </a:rPr>
            <a:t>The SVRC TAYS may follow up with the vendor with specific questions prior to approving the referral</a:t>
          </a:r>
        </a:p>
      </dgm:t>
    </dgm:pt>
    <dgm:pt modelId="{1E3E9C3A-CF8D-4A93-858D-7A519D4F7701}" type="parTrans" cxnId="{FB4394F8-E024-484E-8F01-4F966F15FD68}">
      <dgm:prSet/>
      <dgm:spPr/>
      <dgm:t>
        <a:bodyPr/>
        <a:lstStyle/>
        <a:p>
          <a:endParaRPr lang="en-US"/>
        </a:p>
      </dgm:t>
    </dgm:pt>
    <dgm:pt modelId="{A7E87BE8-8888-4874-9471-0E18C08A8098}" type="sibTrans" cxnId="{FB4394F8-E024-484E-8F01-4F966F15FD68}">
      <dgm:prSet/>
      <dgm:spPr/>
      <dgm:t>
        <a:bodyPr/>
        <a:lstStyle/>
        <a:p>
          <a:endParaRPr lang="en-US"/>
        </a:p>
      </dgm:t>
    </dgm:pt>
    <dgm:pt modelId="{2B7D8B3D-E208-4E52-A18A-95460EA35578}">
      <dgm:prSet custT="1"/>
      <dgm:spPr/>
      <dgm:t>
        <a:bodyPr/>
        <a:lstStyle/>
        <a:p>
          <a:r>
            <a:rPr lang="en-US" sz="2000" b="1" dirty="0">
              <a:solidFill>
                <a:schemeClr val="tx1">
                  <a:lumMod val="85000"/>
                  <a:lumOff val="15000"/>
                </a:schemeClr>
              </a:solidFill>
              <a:latin typeface="Arial"/>
              <a:ea typeface="Calibri"/>
              <a:cs typeface="Calibri"/>
            </a:rPr>
            <a:t>Once the referral is approved, the SVRC TAYS creates a PE case for the SWD, reviews referral note, which specifies Pre-ETS requested, and creates an authorization for Pre-ETS</a:t>
          </a:r>
        </a:p>
      </dgm:t>
    </dgm:pt>
    <dgm:pt modelId="{DDD26BDB-0A54-416C-980B-7792B5371657}" type="parTrans" cxnId="{7A157B15-8C2D-4B83-8A6C-4E2D3B6703F8}">
      <dgm:prSet/>
      <dgm:spPr/>
      <dgm:t>
        <a:bodyPr/>
        <a:lstStyle/>
        <a:p>
          <a:endParaRPr lang="en-US"/>
        </a:p>
      </dgm:t>
    </dgm:pt>
    <dgm:pt modelId="{2784A45E-D169-4E16-9C85-4A829DF73B16}" type="sibTrans" cxnId="{7A157B15-8C2D-4B83-8A6C-4E2D3B6703F8}">
      <dgm:prSet/>
      <dgm:spPr/>
      <dgm:t>
        <a:bodyPr/>
        <a:lstStyle/>
        <a:p>
          <a:endParaRPr lang="en-US"/>
        </a:p>
      </dgm:t>
    </dgm:pt>
    <dgm:pt modelId="{19DF5EB1-427F-441E-A06A-33654AA5F4C1}" type="pres">
      <dgm:prSet presAssocID="{2B8030EE-3DB8-4147-826B-487656B1F7A7}" presName="CompostProcess" presStyleCnt="0">
        <dgm:presLayoutVars>
          <dgm:dir/>
          <dgm:resizeHandles val="exact"/>
        </dgm:presLayoutVars>
      </dgm:prSet>
      <dgm:spPr/>
    </dgm:pt>
    <dgm:pt modelId="{3FBC107B-24BA-49B5-9B0E-5ED7E31D9026}" type="pres">
      <dgm:prSet presAssocID="{2B8030EE-3DB8-4147-826B-487656B1F7A7}" presName="arrow" presStyleLbl="bgShp" presStyleIdx="0" presStyleCnt="1" custScaleX="117647" custLinFactNeighborX="0" custLinFactNeighborY="-5947"/>
      <dgm:spPr/>
    </dgm:pt>
    <dgm:pt modelId="{5A04A581-719A-4603-99D5-8D8B423864FF}" type="pres">
      <dgm:prSet presAssocID="{2B8030EE-3DB8-4147-826B-487656B1F7A7}" presName="linearProcess" presStyleCnt="0"/>
      <dgm:spPr/>
    </dgm:pt>
    <dgm:pt modelId="{388EE58E-025C-4F29-AF2D-470AFEC41461}" type="pres">
      <dgm:prSet presAssocID="{CB69F9EB-B8D1-4BBB-BEF9-5848F1EBFBC0}" presName="textNode" presStyleLbl="node1" presStyleIdx="0" presStyleCnt="3">
        <dgm:presLayoutVars>
          <dgm:bulletEnabled val="1"/>
        </dgm:presLayoutVars>
      </dgm:prSet>
      <dgm:spPr/>
    </dgm:pt>
    <dgm:pt modelId="{2C223C84-6BEB-4EEA-A115-AC00EF92308E}" type="pres">
      <dgm:prSet presAssocID="{FFDE160C-1738-4877-9B5C-FDBD1CD484D4}" presName="sibTrans" presStyleCnt="0"/>
      <dgm:spPr/>
    </dgm:pt>
    <dgm:pt modelId="{023A8E8C-8DA4-4EFD-9D03-53C41C038D70}" type="pres">
      <dgm:prSet presAssocID="{A789C63A-2B9C-4318-BEDF-F099B9B6EF85}" presName="textNode" presStyleLbl="node1" presStyleIdx="1" presStyleCnt="3">
        <dgm:presLayoutVars>
          <dgm:bulletEnabled val="1"/>
        </dgm:presLayoutVars>
      </dgm:prSet>
      <dgm:spPr/>
    </dgm:pt>
    <dgm:pt modelId="{1678A785-D054-43C3-AB92-A113BF1B087C}" type="pres">
      <dgm:prSet presAssocID="{A7E87BE8-8888-4874-9471-0E18C08A8098}" presName="sibTrans" presStyleCnt="0"/>
      <dgm:spPr/>
    </dgm:pt>
    <dgm:pt modelId="{2A22B114-09D4-47A4-93DD-041002C058B7}" type="pres">
      <dgm:prSet presAssocID="{2B7D8B3D-E208-4E52-A18A-95460EA35578}" presName="textNode" presStyleLbl="node1" presStyleIdx="2" presStyleCnt="3">
        <dgm:presLayoutVars>
          <dgm:bulletEnabled val="1"/>
        </dgm:presLayoutVars>
      </dgm:prSet>
      <dgm:spPr/>
    </dgm:pt>
  </dgm:ptLst>
  <dgm:cxnLst>
    <dgm:cxn modelId="{7A157B15-8C2D-4B83-8A6C-4E2D3B6703F8}" srcId="{2B8030EE-3DB8-4147-826B-487656B1F7A7}" destId="{2B7D8B3D-E208-4E52-A18A-95460EA35578}" srcOrd="2" destOrd="0" parTransId="{DDD26BDB-0A54-416C-980B-7792B5371657}" sibTransId="{2784A45E-D169-4E16-9C85-4A829DF73B16}"/>
    <dgm:cxn modelId="{0EC94A1F-46F6-4387-A671-A7FA2A1ABC4B}" srcId="{2B8030EE-3DB8-4147-826B-487656B1F7A7}" destId="{CB69F9EB-B8D1-4BBB-BEF9-5848F1EBFBC0}" srcOrd="0" destOrd="0" parTransId="{692C000A-D45F-4202-AE2A-A3C319F35913}" sibTransId="{FFDE160C-1738-4877-9B5C-FDBD1CD484D4}"/>
    <dgm:cxn modelId="{B47E3E3E-94CA-4E1F-B773-99E7F2743819}" type="presOf" srcId="{2B8030EE-3DB8-4147-826B-487656B1F7A7}" destId="{19DF5EB1-427F-441E-A06A-33654AA5F4C1}" srcOrd="0" destOrd="0" presId="urn:microsoft.com/office/officeart/2005/8/layout/hProcess9"/>
    <dgm:cxn modelId="{BDC77CCE-DF53-4769-8DE1-774D40E59919}" type="presOf" srcId="{2B7D8B3D-E208-4E52-A18A-95460EA35578}" destId="{2A22B114-09D4-47A4-93DD-041002C058B7}" srcOrd="0" destOrd="0" presId="urn:microsoft.com/office/officeart/2005/8/layout/hProcess9"/>
    <dgm:cxn modelId="{1F7572E6-3E92-4FA7-81DC-A58A3C0609C0}" type="presOf" srcId="{A789C63A-2B9C-4318-BEDF-F099B9B6EF85}" destId="{023A8E8C-8DA4-4EFD-9D03-53C41C038D70}" srcOrd="0" destOrd="0" presId="urn:microsoft.com/office/officeart/2005/8/layout/hProcess9"/>
    <dgm:cxn modelId="{E83E5FF4-AF76-4AE9-A850-812F183201E4}" type="presOf" srcId="{CB69F9EB-B8D1-4BBB-BEF9-5848F1EBFBC0}" destId="{388EE58E-025C-4F29-AF2D-470AFEC41461}" srcOrd="0" destOrd="0" presId="urn:microsoft.com/office/officeart/2005/8/layout/hProcess9"/>
    <dgm:cxn modelId="{FB4394F8-E024-484E-8F01-4F966F15FD68}" srcId="{2B8030EE-3DB8-4147-826B-487656B1F7A7}" destId="{A789C63A-2B9C-4318-BEDF-F099B9B6EF85}" srcOrd="1" destOrd="0" parTransId="{1E3E9C3A-CF8D-4A93-858D-7A519D4F7701}" sibTransId="{A7E87BE8-8888-4874-9471-0E18C08A8098}"/>
    <dgm:cxn modelId="{E9C979A0-FF6F-46AB-B3A9-3684C843F42E}" type="presParOf" srcId="{19DF5EB1-427F-441E-A06A-33654AA5F4C1}" destId="{3FBC107B-24BA-49B5-9B0E-5ED7E31D9026}" srcOrd="0" destOrd="0" presId="urn:microsoft.com/office/officeart/2005/8/layout/hProcess9"/>
    <dgm:cxn modelId="{5E5FC53B-75D3-4D45-9E26-55E54176646B}" type="presParOf" srcId="{19DF5EB1-427F-441E-A06A-33654AA5F4C1}" destId="{5A04A581-719A-4603-99D5-8D8B423864FF}" srcOrd="1" destOrd="0" presId="urn:microsoft.com/office/officeart/2005/8/layout/hProcess9"/>
    <dgm:cxn modelId="{EE84E140-C6C5-46FC-894A-7EEAB8E800E3}" type="presParOf" srcId="{5A04A581-719A-4603-99D5-8D8B423864FF}" destId="{388EE58E-025C-4F29-AF2D-470AFEC41461}" srcOrd="0" destOrd="0" presId="urn:microsoft.com/office/officeart/2005/8/layout/hProcess9"/>
    <dgm:cxn modelId="{4EDB84A5-3C54-4F8F-9E0F-BD726457EE30}" type="presParOf" srcId="{5A04A581-719A-4603-99D5-8D8B423864FF}" destId="{2C223C84-6BEB-4EEA-A115-AC00EF92308E}" srcOrd="1" destOrd="0" presId="urn:microsoft.com/office/officeart/2005/8/layout/hProcess9"/>
    <dgm:cxn modelId="{EE6B1510-805D-4C83-B205-8486B6220682}" type="presParOf" srcId="{5A04A581-719A-4603-99D5-8D8B423864FF}" destId="{023A8E8C-8DA4-4EFD-9D03-53C41C038D70}" srcOrd="2" destOrd="0" presId="urn:microsoft.com/office/officeart/2005/8/layout/hProcess9"/>
    <dgm:cxn modelId="{63E06062-87E6-4BC9-90AF-ED1C8ED46312}" type="presParOf" srcId="{5A04A581-719A-4603-99D5-8D8B423864FF}" destId="{1678A785-D054-43C3-AB92-A113BF1B087C}" srcOrd="3" destOrd="0" presId="urn:microsoft.com/office/officeart/2005/8/layout/hProcess9"/>
    <dgm:cxn modelId="{F48E74C8-D070-4AF6-B174-E1BF24B65B6C}" type="presParOf" srcId="{5A04A581-719A-4603-99D5-8D8B423864FF}" destId="{2A22B114-09D4-47A4-93DD-041002C058B7}" srcOrd="4" destOrd="0" presId="urn:microsoft.com/office/officeart/2005/8/layout/hProcess9"/>
  </dgm:cxnLst>
  <dgm:bg>
    <a:solidFill>
      <a:schemeClr val="accent3">
        <a:lumMod val="60000"/>
        <a:lumOff val="4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8030EE-3DB8-4147-826B-487656B1F7A7}" type="doc">
      <dgm:prSet loTypeId="urn:microsoft.com/office/officeart/2005/8/layout/hProcess9" loCatId="process" qsTypeId="urn:microsoft.com/office/officeart/2005/8/quickstyle/simple1" qsCatId="simple" csTypeId="urn:microsoft.com/office/officeart/2005/8/colors/accent6_2" csCatId="accent6" phldr="1"/>
      <dgm:spPr/>
      <dgm:t>
        <a:bodyPr/>
        <a:lstStyle/>
        <a:p>
          <a:endParaRPr lang="en-US"/>
        </a:p>
      </dgm:t>
    </dgm:pt>
    <dgm:pt modelId="{6766735A-CB4C-41FD-B0CA-203D89A5515C}">
      <dgm:prSet/>
      <dgm:spPr/>
      <dgm:t>
        <a:bodyPr/>
        <a:lstStyle/>
        <a:p>
          <a:r>
            <a:rPr lang="en-US" b="1" dirty="0">
              <a:solidFill>
                <a:schemeClr val="tx1">
                  <a:lumMod val="85000"/>
                  <a:lumOff val="15000"/>
                </a:schemeClr>
              </a:solidFill>
              <a:latin typeface="Arial"/>
              <a:ea typeface="Calibri"/>
              <a:cs typeface="Calibri"/>
            </a:rPr>
            <a:t>The vendor delivers the Pre-ETS service using their pre-approved curriculum</a:t>
          </a:r>
        </a:p>
      </dgm:t>
    </dgm:pt>
    <dgm:pt modelId="{B899FEA2-39B2-4FDB-B474-E9865F1345F6}" type="parTrans" cxnId="{3898C1AF-A4CF-4A77-9004-4672EE65DC5A}">
      <dgm:prSet/>
      <dgm:spPr/>
      <dgm:t>
        <a:bodyPr/>
        <a:lstStyle/>
        <a:p>
          <a:endParaRPr lang="en-US"/>
        </a:p>
      </dgm:t>
    </dgm:pt>
    <dgm:pt modelId="{0A59307D-430D-4FEC-8C50-B460CFF2D445}" type="sibTrans" cxnId="{3898C1AF-A4CF-4A77-9004-4672EE65DC5A}">
      <dgm:prSet/>
      <dgm:spPr/>
      <dgm:t>
        <a:bodyPr/>
        <a:lstStyle/>
        <a:p>
          <a:endParaRPr lang="en-US"/>
        </a:p>
      </dgm:t>
    </dgm:pt>
    <dgm:pt modelId="{019F7F40-AACA-4483-85CF-969078FD27B6}">
      <dgm:prSet/>
      <dgm:spPr/>
      <dgm:t>
        <a:bodyPr/>
        <a:lstStyle/>
        <a:p>
          <a:r>
            <a:rPr lang="en-US" b="1" dirty="0">
              <a:solidFill>
                <a:schemeClr val="tx1">
                  <a:lumMod val="85000"/>
                  <a:lumOff val="15000"/>
                </a:schemeClr>
              </a:solidFill>
              <a:latin typeface="Arial"/>
              <a:ea typeface="Calibri"/>
              <a:cs typeface="Calibri"/>
            </a:rPr>
            <a:t>The vendor submits a CRS report form specific for Pre-ETS completed, which is reviewed and approved by the SVRC TAYS for payment</a:t>
          </a:r>
        </a:p>
      </dgm:t>
    </dgm:pt>
    <dgm:pt modelId="{86FEA304-8278-49C6-9AAB-9D0C1FBD5EE0}" type="parTrans" cxnId="{79A8D7B8-0B19-4229-919B-76FD23F63330}">
      <dgm:prSet/>
      <dgm:spPr/>
      <dgm:t>
        <a:bodyPr/>
        <a:lstStyle/>
        <a:p>
          <a:endParaRPr lang="en-US"/>
        </a:p>
      </dgm:t>
    </dgm:pt>
    <dgm:pt modelId="{866130FE-F659-4895-85C3-EBA0B82FEA5F}" type="sibTrans" cxnId="{79A8D7B8-0B19-4229-919B-76FD23F63330}">
      <dgm:prSet/>
      <dgm:spPr/>
      <dgm:t>
        <a:bodyPr/>
        <a:lstStyle/>
        <a:p>
          <a:endParaRPr lang="en-US"/>
        </a:p>
      </dgm:t>
    </dgm:pt>
    <dgm:pt modelId="{19DF5EB1-427F-441E-A06A-33654AA5F4C1}" type="pres">
      <dgm:prSet presAssocID="{2B8030EE-3DB8-4147-826B-487656B1F7A7}" presName="CompostProcess" presStyleCnt="0">
        <dgm:presLayoutVars>
          <dgm:dir/>
          <dgm:resizeHandles val="exact"/>
        </dgm:presLayoutVars>
      </dgm:prSet>
      <dgm:spPr/>
    </dgm:pt>
    <dgm:pt modelId="{3FBC107B-24BA-49B5-9B0E-5ED7E31D9026}" type="pres">
      <dgm:prSet presAssocID="{2B8030EE-3DB8-4147-826B-487656B1F7A7}" presName="arrow" presStyleLbl="bgShp" presStyleIdx="0" presStyleCnt="1" custScaleX="117647" custLinFactNeighborX="0" custLinFactNeighborY="-5947"/>
      <dgm:spPr/>
    </dgm:pt>
    <dgm:pt modelId="{5A04A581-719A-4603-99D5-8D8B423864FF}" type="pres">
      <dgm:prSet presAssocID="{2B8030EE-3DB8-4147-826B-487656B1F7A7}" presName="linearProcess" presStyleCnt="0"/>
      <dgm:spPr/>
    </dgm:pt>
    <dgm:pt modelId="{9D76EE5D-DBD4-4543-9849-A9066CA37447}" type="pres">
      <dgm:prSet presAssocID="{6766735A-CB4C-41FD-B0CA-203D89A5515C}" presName="textNode" presStyleLbl="node1" presStyleIdx="0" presStyleCnt="2">
        <dgm:presLayoutVars>
          <dgm:bulletEnabled val="1"/>
        </dgm:presLayoutVars>
      </dgm:prSet>
      <dgm:spPr/>
    </dgm:pt>
    <dgm:pt modelId="{F2E9EC2D-8764-4C44-B123-3683CAE030FD}" type="pres">
      <dgm:prSet presAssocID="{0A59307D-430D-4FEC-8C50-B460CFF2D445}" presName="sibTrans" presStyleCnt="0"/>
      <dgm:spPr/>
    </dgm:pt>
    <dgm:pt modelId="{C42A5928-1508-4B07-9A75-6548A7B3837D}" type="pres">
      <dgm:prSet presAssocID="{019F7F40-AACA-4483-85CF-969078FD27B6}" presName="textNode" presStyleLbl="node1" presStyleIdx="1" presStyleCnt="2">
        <dgm:presLayoutVars>
          <dgm:bulletEnabled val="1"/>
        </dgm:presLayoutVars>
      </dgm:prSet>
      <dgm:spPr/>
    </dgm:pt>
  </dgm:ptLst>
  <dgm:cxnLst>
    <dgm:cxn modelId="{CEE49720-742B-41A7-B5D9-BA49FF455259}" type="presOf" srcId="{6766735A-CB4C-41FD-B0CA-203D89A5515C}" destId="{9D76EE5D-DBD4-4543-9849-A9066CA37447}" srcOrd="0" destOrd="0" presId="urn:microsoft.com/office/officeart/2005/8/layout/hProcess9"/>
    <dgm:cxn modelId="{B47E3E3E-94CA-4E1F-B773-99E7F2743819}" type="presOf" srcId="{2B8030EE-3DB8-4147-826B-487656B1F7A7}" destId="{19DF5EB1-427F-441E-A06A-33654AA5F4C1}" srcOrd="0" destOrd="0" presId="urn:microsoft.com/office/officeart/2005/8/layout/hProcess9"/>
    <dgm:cxn modelId="{F37DA997-3E97-443C-939B-4425C78AC9CF}" type="presOf" srcId="{019F7F40-AACA-4483-85CF-969078FD27B6}" destId="{C42A5928-1508-4B07-9A75-6548A7B3837D}" srcOrd="0" destOrd="0" presId="urn:microsoft.com/office/officeart/2005/8/layout/hProcess9"/>
    <dgm:cxn modelId="{3898C1AF-A4CF-4A77-9004-4672EE65DC5A}" srcId="{2B8030EE-3DB8-4147-826B-487656B1F7A7}" destId="{6766735A-CB4C-41FD-B0CA-203D89A5515C}" srcOrd="0" destOrd="0" parTransId="{B899FEA2-39B2-4FDB-B474-E9865F1345F6}" sibTransId="{0A59307D-430D-4FEC-8C50-B460CFF2D445}"/>
    <dgm:cxn modelId="{79A8D7B8-0B19-4229-919B-76FD23F63330}" srcId="{2B8030EE-3DB8-4147-826B-487656B1F7A7}" destId="{019F7F40-AACA-4483-85CF-969078FD27B6}" srcOrd="1" destOrd="0" parTransId="{86FEA304-8278-49C6-9AAB-9D0C1FBD5EE0}" sibTransId="{866130FE-F659-4895-85C3-EBA0B82FEA5F}"/>
    <dgm:cxn modelId="{E9C979A0-FF6F-46AB-B3A9-3684C843F42E}" type="presParOf" srcId="{19DF5EB1-427F-441E-A06A-33654AA5F4C1}" destId="{3FBC107B-24BA-49B5-9B0E-5ED7E31D9026}" srcOrd="0" destOrd="0" presId="urn:microsoft.com/office/officeart/2005/8/layout/hProcess9"/>
    <dgm:cxn modelId="{5E5FC53B-75D3-4D45-9E26-55E54176646B}" type="presParOf" srcId="{19DF5EB1-427F-441E-A06A-33654AA5F4C1}" destId="{5A04A581-719A-4603-99D5-8D8B423864FF}" srcOrd="1" destOrd="0" presId="urn:microsoft.com/office/officeart/2005/8/layout/hProcess9"/>
    <dgm:cxn modelId="{E71CA510-F070-4B32-B165-D58157FE649A}" type="presParOf" srcId="{5A04A581-719A-4603-99D5-8D8B423864FF}" destId="{9D76EE5D-DBD4-4543-9849-A9066CA37447}" srcOrd="0" destOrd="0" presId="urn:microsoft.com/office/officeart/2005/8/layout/hProcess9"/>
    <dgm:cxn modelId="{43BB8ABA-BF22-4045-83C0-F4F8CB2C78A1}" type="presParOf" srcId="{5A04A581-719A-4603-99D5-8D8B423864FF}" destId="{F2E9EC2D-8764-4C44-B123-3683CAE030FD}" srcOrd="1" destOrd="0" presId="urn:microsoft.com/office/officeart/2005/8/layout/hProcess9"/>
    <dgm:cxn modelId="{C6ECA19A-B0CD-4D87-B57C-D41B4942E4E9}" type="presParOf" srcId="{5A04A581-719A-4603-99D5-8D8B423864FF}" destId="{C42A5928-1508-4B07-9A75-6548A7B3837D}" srcOrd="2" destOrd="0" presId="urn:microsoft.com/office/officeart/2005/8/layout/hProcess9"/>
  </dgm:cxnLst>
  <dgm:bg>
    <a:solidFill>
      <a:schemeClr val="accent3">
        <a:lumMod val="60000"/>
        <a:lumOff val="4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712019-4F37-4F94-9DD0-FF6EB78AAC83}"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45991A98-9A68-4B61-BA27-6265A66CEBA6}">
      <dgm:prSet/>
      <dgm:spPr/>
      <dgm:t>
        <a:bodyPr/>
        <a:lstStyle/>
        <a:p>
          <a:pPr>
            <a:lnSpc>
              <a:spcPct val="100000"/>
            </a:lnSpc>
          </a:pPr>
          <a:r>
            <a:rPr lang="en-US" b="1" dirty="0">
              <a:latin typeface="Arial" panose="020B0604020202020204" pitchFamily="34" charset="0"/>
              <a:cs typeface="Arial" panose="020B0604020202020204" pitchFamily="34" charset="0"/>
            </a:rPr>
            <a:t>Any outreach materials promoting the vendors PE services need to be submitted to their SVRC TAYS and vetted by Central Office Staff</a:t>
          </a:r>
          <a:endParaRPr lang="en-US" dirty="0">
            <a:latin typeface="Arial" panose="020B0604020202020204" pitchFamily="34" charset="0"/>
            <a:cs typeface="Arial" panose="020B0604020202020204" pitchFamily="34" charset="0"/>
          </a:endParaRPr>
        </a:p>
      </dgm:t>
    </dgm:pt>
    <dgm:pt modelId="{121AAD7A-2224-4391-8904-62A88C11B674}" type="parTrans" cxnId="{1CF0F235-A09C-4176-B14A-36D394B35B5F}">
      <dgm:prSet/>
      <dgm:spPr/>
      <dgm:t>
        <a:bodyPr/>
        <a:lstStyle/>
        <a:p>
          <a:endParaRPr lang="en-US"/>
        </a:p>
      </dgm:t>
    </dgm:pt>
    <dgm:pt modelId="{E4ABED05-5A83-42D2-9BD6-7427A74ED3B1}" type="sibTrans" cxnId="{1CF0F235-A09C-4176-B14A-36D394B35B5F}">
      <dgm:prSet/>
      <dgm:spPr/>
      <dgm:t>
        <a:bodyPr/>
        <a:lstStyle/>
        <a:p>
          <a:endParaRPr lang="en-US"/>
        </a:p>
      </dgm:t>
    </dgm:pt>
    <dgm:pt modelId="{A90B3530-F15E-47AF-8DD7-0BCA53FBC271}">
      <dgm:prSet/>
      <dgm:spPr/>
      <dgm:t>
        <a:bodyPr/>
        <a:lstStyle/>
        <a:p>
          <a:pPr>
            <a:lnSpc>
              <a:spcPct val="100000"/>
            </a:lnSpc>
          </a:pPr>
          <a:r>
            <a:rPr lang="en-US" b="1" dirty="0">
              <a:latin typeface="Arial" panose="020B0604020202020204" pitchFamily="34" charset="0"/>
              <a:cs typeface="Arial" panose="020B0604020202020204" pitchFamily="34" charset="0"/>
            </a:rPr>
            <a:t>Outreach materials can include flyers, PowerPoint productions, or other promotional tools</a:t>
          </a:r>
          <a:endParaRPr lang="en-US" dirty="0">
            <a:latin typeface="Arial" panose="020B0604020202020204" pitchFamily="34" charset="0"/>
            <a:cs typeface="Arial" panose="020B0604020202020204" pitchFamily="34" charset="0"/>
          </a:endParaRPr>
        </a:p>
      </dgm:t>
    </dgm:pt>
    <dgm:pt modelId="{8DEAAAA3-8408-481F-8D11-1052F536B36F}" type="parTrans" cxnId="{FD0F4849-E287-4D55-81E7-C965EF5296B9}">
      <dgm:prSet/>
      <dgm:spPr/>
      <dgm:t>
        <a:bodyPr/>
        <a:lstStyle/>
        <a:p>
          <a:endParaRPr lang="en-US"/>
        </a:p>
      </dgm:t>
    </dgm:pt>
    <dgm:pt modelId="{AE471793-8A87-47DD-9EDB-28CE6D2715B2}" type="sibTrans" cxnId="{FD0F4849-E287-4D55-81E7-C965EF5296B9}">
      <dgm:prSet/>
      <dgm:spPr/>
      <dgm:t>
        <a:bodyPr/>
        <a:lstStyle/>
        <a:p>
          <a:endParaRPr lang="en-US"/>
        </a:p>
      </dgm:t>
    </dgm:pt>
    <dgm:pt modelId="{A6221BE5-4951-4475-9CCA-2E5244844E6E}">
      <dgm:prSet/>
      <dgm:spPr/>
      <dgm:t>
        <a:bodyPr/>
        <a:lstStyle/>
        <a:p>
          <a:pPr>
            <a:lnSpc>
              <a:spcPct val="100000"/>
            </a:lnSpc>
          </a:pPr>
          <a:r>
            <a:rPr lang="en-US" b="1" dirty="0">
              <a:latin typeface="Arial" panose="020B0604020202020204" pitchFamily="34" charset="0"/>
              <a:cs typeface="Arial" panose="020B0604020202020204" pitchFamily="34" charset="0"/>
            </a:rPr>
            <a:t>The PE application form is developed by the vendor for their agency is also vetted by Central Office and approved prior to use</a:t>
          </a:r>
          <a:endParaRPr lang="en-US" dirty="0">
            <a:latin typeface="Arial" panose="020B0604020202020204" pitchFamily="34" charset="0"/>
            <a:cs typeface="Arial" panose="020B0604020202020204" pitchFamily="34" charset="0"/>
          </a:endParaRPr>
        </a:p>
      </dgm:t>
    </dgm:pt>
    <dgm:pt modelId="{36F43395-81F7-47E9-B7AD-1917BD5067DD}" type="parTrans" cxnId="{9108C228-94F9-4D85-9FC9-F364F17B91D1}">
      <dgm:prSet/>
      <dgm:spPr/>
      <dgm:t>
        <a:bodyPr/>
        <a:lstStyle/>
        <a:p>
          <a:endParaRPr lang="en-US"/>
        </a:p>
      </dgm:t>
    </dgm:pt>
    <dgm:pt modelId="{BB36D7A9-A71C-411B-A27D-5829B8EE3174}" type="sibTrans" cxnId="{9108C228-94F9-4D85-9FC9-F364F17B91D1}">
      <dgm:prSet/>
      <dgm:spPr/>
      <dgm:t>
        <a:bodyPr/>
        <a:lstStyle/>
        <a:p>
          <a:endParaRPr lang="en-US"/>
        </a:p>
      </dgm:t>
    </dgm:pt>
    <dgm:pt modelId="{C3BB471B-6FC4-4023-B644-01533CE1815D}" type="pres">
      <dgm:prSet presAssocID="{8D712019-4F37-4F94-9DD0-FF6EB78AAC83}" presName="root" presStyleCnt="0">
        <dgm:presLayoutVars>
          <dgm:dir/>
          <dgm:resizeHandles val="exact"/>
        </dgm:presLayoutVars>
      </dgm:prSet>
      <dgm:spPr/>
    </dgm:pt>
    <dgm:pt modelId="{9045618B-2409-411E-8238-9B00EDF70912}" type="pres">
      <dgm:prSet presAssocID="{45991A98-9A68-4B61-BA27-6265A66CEBA6}" presName="compNode" presStyleCnt="0"/>
      <dgm:spPr/>
    </dgm:pt>
    <dgm:pt modelId="{99A97538-D43C-4BA8-91DB-75CC2301A4BE}" type="pres">
      <dgm:prSet presAssocID="{45991A98-9A68-4B61-BA27-6265A66CEBA6}" presName="bgRect" presStyleLbl="bgShp" presStyleIdx="0" presStyleCnt="3"/>
      <dgm:spPr/>
    </dgm:pt>
    <dgm:pt modelId="{094425B5-0ED3-405C-BEBC-9BF2171F9356}" type="pres">
      <dgm:prSet presAssocID="{45991A98-9A68-4B61-BA27-6265A66CEBA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BBDAE98A-513C-4380-848C-B12C5A768D49}" type="pres">
      <dgm:prSet presAssocID="{45991A98-9A68-4B61-BA27-6265A66CEBA6}" presName="spaceRect" presStyleCnt="0"/>
      <dgm:spPr/>
    </dgm:pt>
    <dgm:pt modelId="{58CC2BAB-7400-4BD4-A9F6-9D62280D48A2}" type="pres">
      <dgm:prSet presAssocID="{45991A98-9A68-4B61-BA27-6265A66CEBA6}" presName="parTx" presStyleLbl="revTx" presStyleIdx="0" presStyleCnt="3">
        <dgm:presLayoutVars>
          <dgm:chMax val="0"/>
          <dgm:chPref val="0"/>
        </dgm:presLayoutVars>
      </dgm:prSet>
      <dgm:spPr/>
    </dgm:pt>
    <dgm:pt modelId="{85233B99-3DFD-4A48-BF04-18215E6DE4D0}" type="pres">
      <dgm:prSet presAssocID="{E4ABED05-5A83-42D2-9BD6-7427A74ED3B1}" presName="sibTrans" presStyleCnt="0"/>
      <dgm:spPr/>
    </dgm:pt>
    <dgm:pt modelId="{C2852CBC-435D-47B2-A746-18EE55C5EE07}" type="pres">
      <dgm:prSet presAssocID="{A90B3530-F15E-47AF-8DD7-0BCA53FBC271}" presName="compNode" presStyleCnt="0"/>
      <dgm:spPr/>
    </dgm:pt>
    <dgm:pt modelId="{2D8C3E3F-6BF2-462F-AA2D-9BCC7AFBD266}" type="pres">
      <dgm:prSet presAssocID="{A90B3530-F15E-47AF-8DD7-0BCA53FBC271}" presName="bgRect" presStyleLbl="bgShp" presStyleIdx="1" presStyleCnt="3"/>
      <dgm:spPr/>
    </dgm:pt>
    <dgm:pt modelId="{A703E040-8BE7-41CF-9143-9BBF7399E487}" type="pres">
      <dgm:prSet presAssocID="{A90B3530-F15E-47AF-8DD7-0BCA53FBC27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ewspaper"/>
        </a:ext>
      </dgm:extLst>
    </dgm:pt>
    <dgm:pt modelId="{DBE7BE6E-67D5-4A54-8321-CFFDB383E7B4}" type="pres">
      <dgm:prSet presAssocID="{A90B3530-F15E-47AF-8DD7-0BCA53FBC271}" presName="spaceRect" presStyleCnt="0"/>
      <dgm:spPr/>
    </dgm:pt>
    <dgm:pt modelId="{1F06C319-77C1-4A28-8AF6-9511E18ED4D0}" type="pres">
      <dgm:prSet presAssocID="{A90B3530-F15E-47AF-8DD7-0BCA53FBC271}" presName="parTx" presStyleLbl="revTx" presStyleIdx="1" presStyleCnt="3">
        <dgm:presLayoutVars>
          <dgm:chMax val="0"/>
          <dgm:chPref val="0"/>
        </dgm:presLayoutVars>
      </dgm:prSet>
      <dgm:spPr/>
    </dgm:pt>
    <dgm:pt modelId="{61B96896-71DF-49D6-A744-650F57B01509}" type="pres">
      <dgm:prSet presAssocID="{AE471793-8A87-47DD-9EDB-28CE6D2715B2}" presName="sibTrans" presStyleCnt="0"/>
      <dgm:spPr/>
    </dgm:pt>
    <dgm:pt modelId="{A849C077-D2D8-472C-B5C9-09B1A43B104C}" type="pres">
      <dgm:prSet presAssocID="{A6221BE5-4951-4475-9CCA-2E5244844E6E}" presName="compNode" presStyleCnt="0"/>
      <dgm:spPr/>
    </dgm:pt>
    <dgm:pt modelId="{4F131AB2-13E4-4970-948E-DB129C21E710}" type="pres">
      <dgm:prSet presAssocID="{A6221BE5-4951-4475-9CCA-2E5244844E6E}" presName="bgRect" presStyleLbl="bgShp" presStyleIdx="2" presStyleCnt="3"/>
      <dgm:spPr/>
    </dgm:pt>
    <dgm:pt modelId="{A8A3427C-C43D-454D-BC75-4E5E4E27568F}" type="pres">
      <dgm:prSet presAssocID="{A6221BE5-4951-4475-9CCA-2E5244844E6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A5157F42-BE91-4568-9678-30A6F74C00AC}" type="pres">
      <dgm:prSet presAssocID="{A6221BE5-4951-4475-9CCA-2E5244844E6E}" presName="spaceRect" presStyleCnt="0"/>
      <dgm:spPr/>
    </dgm:pt>
    <dgm:pt modelId="{CBCC565D-3EDA-4B85-82BB-63005E7AF161}" type="pres">
      <dgm:prSet presAssocID="{A6221BE5-4951-4475-9CCA-2E5244844E6E}" presName="parTx" presStyleLbl="revTx" presStyleIdx="2" presStyleCnt="3">
        <dgm:presLayoutVars>
          <dgm:chMax val="0"/>
          <dgm:chPref val="0"/>
        </dgm:presLayoutVars>
      </dgm:prSet>
      <dgm:spPr/>
    </dgm:pt>
  </dgm:ptLst>
  <dgm:cxnLst>
    <dgm:cxn modelId="{9108C228-94F9-4D85-9FC9-F364F17B91D1}" srcId="{8D712019-4F37-4F94-9DD0-FF6EB78AAC83}" destId="{A6221BE5-4951-4475-9CCA-2E5244844E6E}" srcOrd="2" destOrd="0" parTransId="{36F43395-81F7-47E9-B7AD-1917BD5067DD}" sibTransId="{BB36D7A9-A71C-411B-A27D-5829B8EE3174}"/>
    <dgm:cxn modelId="{1CF0F235-A09C-4176-B14A-36D394B35B5F}" srcId="{8D712019-4F37-4F94-9DD0-FF6EB78AAC83}" destId="{45991A98-9A68-4B61-BA27-6265A66CEBA6}" srcOrd="0" destOrd="0" parTransId="{121AAD7A-2224-4391-8904-62A88C11B674}" sibTransId="{E4ABED05-5A83-42D2-9BD6-7427A74ED3B1}"/>
    <dgm:cxn modelId="{E11DDD3D-DF21-4B5B-BE4E-E6FA146FE3C7}" type="presOf" srcId="{A6221BE5-4951-4475-9CCA-2E5244844E6E}" destId="{CBCC565D-3EDA-4B85-82BB-63005E7AF161}" srcOrd="0" destOrd="0" presId="urn:microsoft.com/office/officeart/2018/2/layout/IconVerticalSolidList"/>
    <dgm:cxn modelId="{FD0F4849-E287-4D55-81E7-C965EF5296B9}" srcId="{8D712019-4F37-4F94-9DD0-FF6EB78AAC83}" destId="{A90B3530-F15E-47AF-8DD7-0BCA53FBC271}" srcOrd="1" destOrd="0" parTransId="{8DEAAAA3-8408-481F-8D11-1052F536B36F}" sibTransId="{AE471793-8A87-47DD-9EDB-28CE6D2715B2}"/>
    <dgm:cxn modelId="{8BFDB87B-5E45-48CA-BE28-6A62578B41A3}" type="presOf" srcId="{45991A98-9A68-4B61-BA27-6265A66CEBA6}" destId="{58CC2BAB-7400-4BD4-A9F6-9D62280D48A2}" srcOrd="0" destOrd="0" presId="urn:microsoft.com/office/officeart/2018/2/layout/IconVerticalSolidList"/>
    <dgm:cxn modelId="{737508A0-C3D4-4BC3-9A80-B5197FA18BF8}" type="presOf" srcId="{A90B3530-F15E-47AF-8DD7-0BCA53FBC271}" destId="{1F06C319-77C1-4A28-8AF6-9511E18ED4D0}" srcOrd="0" destOrd="0" presId="urn:microsoft.com/office/officeart/2018/2/layout/IconVerticalSolidList"/>
    <dgm:cxn modelId="{26CE62C3-6395-4365-A19C-F254A8C70DE1}" type="presOf" srcId="{8D712019-4F37-4F94-9DD0-FF6EB78AAC83}" destId="{C3BB471B-6FC4-4023-B644-01533CE1815D}" srcOrd="0" destOrd="0" presId="urn:microsoft.com/office/officeart/2018/2/layout/IconVerticalSolidList"/>
    <dgm:cxn modelId="{023CEEB5-864D-49A2-872B-F02A8ADA4484}" type="presParOf" srcId="{C3BB471B-6FC4-4023-B644-01533CE1815D}" destId="{9045618B-2409-411E-8238-9B00EDF70912}" srcOrd="0" destOrd="0" presId="urn:microsoft.com/office/officeart/2018/2/layout/IconVerticalSolidList"/>
    <dgm:cxn modelId="{7F8ACF53-B3BD-4A95-B004-800C4F26475D}" type="presParOf" srcId="{9045618B-2409-411E-8238-9B00EDF70912}" destId="{99A97538-D43C-4BA8-91DB-75CC2301A4BE}" srcOrd="0" destOrd="0" presId="urn:microsoft.com/office/officeart/2018/2/layout/IconVerticalSolidList"/>
    <dgm:cxn modelId="{E1D51E58-2AF1-4536-84B9-3E8911168B88}" type="presParOf" srcId="{9045618B-2409-411E-8238-9B00EDF70912}" destId="{094425B5-0ED3-405C-BEBC-9BF2171F9356}" srcOrd="1" destOrd="0" presId="urn:microsoft.com/office/officeart/2018/2/layout/IconVerticalSolidList"/>
    <dgm:cxn modelId="{23594153-18B7-49EB-B824-38FB14BEBC9E}" type="presParOf" srcId="{9045618B-2409-411E-8238-9B00EDF70912}" destId="{BBDAE98A-513C-4380-848C-B12C5A768D49}" srcOrd="2" destOrd="0" presId="urn:microsoft.com/office/officeart/2018/2/layout/IconVerticalSolidList"/>
    <dgm:cxn modelId="{7215AE6E-18DD-4E84-8FF2-11BBEDB0AC6B}" type="presParOf" srcId="{9045618B-2409-411E-8238-9B00EDF70912}" destId="{58CC2BAB-7400-4BD4-A9F6-9D62280D48A2}" srcOrd="3" destOrd="0" presId="urn:microsoft.com/office/officeart/2018/2/layout/IconVerticalSolidList"/>
    <dgm:cxn modelId="{6CBDBEEB-2E8B-4F53-A8FD-301F9FBFF177}" type="presParOf" srcId="{C3BB471B-6FC4-4023-B644-01533CE1815D}" destId="{85233B99-3DFD-4A48-BF04-18215E6DE4D0}" srcOrd="1" destOrd="0" presId="urn:microsoft.com/office/officeart/2018/2/layout/IconVerticalSolidList"/>
    <dgm:cxn modelId="{482F3416-E2AE-4867-A400-4F38B106CEA9}" type="presParOf" srcId="{C3BB471B-6FC4-4023-B644-01533CE1815D}" destId="{C2852CBC-435D-47B2-A746-18EE55C5EE07}" srcOrd="2" destOrd="0" presId="urn:microsoft.com/office/officeart/2018/2/layout/IconVerticalSolidList"/>
    <dgm:cxn modelId="{66E36D87-4251-4EA5-BF78-62A9AD839AE9}" type="presParOf" srcId="{C2852CBC-435D-47B2-A746-18EE55C5EE07}" destId="{2D8C3E3F-6BF2-462F-AA2D-9BCC7AFBD266}" srcOrd="0" destOrd="0" presId="urn:microsoft.com/office/officeart/2018/2/layout/IconVerticalSolidList"/>
    <dgm:cxn modelId="{A960D291-0832-4F96-9CDB-458DB5072026}" type="presParOf" srcId="{C2852CBC-435D-47B2-A746-18EE55C5EE07}" destId="{A703E040-8BE7-41CF-9143-9BBF7399E487}" srcOrd="1" destOrd="0" presId="urn:microsoft.com/office/officeart/2018/2/layout/IconVerticalSolidList"/>
    <dgm:cxn modelId="{64F5BB75-8A1E-4D7B-9DB6-7FB05A897BE3}" type="presParOf" srcId="{C2852CBC-435D-47B2-A746-18EE55C5EE07}" destId="{DBE7BE6E-67D5-4A54-8321-CFFDB383E7B4}" srcOrd="2" destOrd="0" presId="urn:microsoft.com/office/officeart/2018/2/layout/IconVerticalSolidList"/>
    <dgm:cxn modelId="{D88ED5D3-7125-49A2-829D-3F64E9FB2D6B}" type="presParOf" srcId="{C2852CBC-435D-47B2-A746-18EE55C5EE07}" destId="{1F06C319-77C1-4A28-8AF6-9511E18ED4D0}" srcOrd="3" destOrd="0" presId="urn:microsoft.com/office/officeart/2018/2/layout/IconVerticalSolidList"/>
    <dgm:cxn modelId="{9170FDA0-0217-4E61-B174-29379BDC2DCF}" type="presParOf" srcId="{C3BB471B-6FC4-4023-B644-01533CE1815D}" destId="{61B96896-71DF-49D6-A744-650F57B01509}" srcOrd="3" destOrd="0" presId="urn:microsoft.com/office/officeart/2018/2/layout/IconVerticalSolidList"/>
    <dgm:cxn modelId="{3232CA3E-6CBE-404C-B3A4-E0AE023AA632}" type="presParOf" srcId="{C3BB471B-6FC4-4023-B644-01533CE1815D}" destId="{A849C077-D2D8-472C-B5C9-09B1A43B104C}" srcOrd="4" destOrd="0" presId="urn:microsoft.com/office/officeart/2018/2/layout/IconVerticalSolidList"/>
    <dgm:cxn modelId="{E7EE97F8-A1FA-4498-894A-4181D3D689DA}" type="presParOf" srcId="{A849C077-D2D8-472C-B5C9-09B1A43B104C}" destId="{4F131AB2-13E4-4970-948E-DB129C21E710}" srcOrd="0" destOrd="0" presId="urn:microsoft.com/office/officeart/2018/2/layout/IconVerticalSolidList"/>
    <dgm:cxn modelId="{2A8D1BB5-B645-4B67-B9C2-3494E7917B30}" type="presParOf" srcId="{A849C077-D2D8-472C-B5C9-09B1A43B104C}" destId="{A8A3427C-C43D-454D-BC75-4E5E4E27568F}" srcOrd="1" destOrd="0" presId="urn:microsoft.com/office/officeart/2018/2/layout/IconVerticalSolidList"/>
    <dgm:cxn modelId="{10334F7B-A1B8-46A0-AB5A-BA0E65FB4E48}" type="presParOf" srcId="{A849C077-D2D8-472C-B5C9-09B1A43B104C}" destId="{A5157F42-BE91-4568-9678-30A6F74C00AC}" srcOrd="2" destOrd="0" presId="urn:microsoft.com/office/officeart/2018/2/layout/IconVerticalSolidList"/>
    <dgm:cxn modelId="{4C3AED73-2B6A-473B-AA6C-58E079AD72E2}" type="presParOf" srcId="{A849C077-D2D8-472C-B5C9-09B1A43B104C}" destId="{CBCC565D-3EDA-4B85-82BB-63005E7AF16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37D99D-0A29-4AD3-BC04-22679352816B}"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E88346BC-D35C-48D5-B3C7-933EFCC47869}">
      <dgm:prSet/>
      <dgm:spPr/>
      <dgm:t>
        <a:bodyPr/>
        <a:lstStyle/>
        <a:p>
          <a:r>
            <a:rPr lang="en-US" b="1" dirty="0">
              <a:solidFill>
                <a:schemeClr val="tx1"/>
              </a:solidFill>
              <a:latin typeface="Arial" panose="020B0604020202020204" pitchFamily="34" charset="0"/>
              <a:cs typeface="Arial" panose="020B0604020202020204" pitchFamily="34" charset="0"/>
            </a:rPr>
            <a:t>Be sure your application form contains the following:</a:t>
          </a:r>
          <a:endParaRPr lang="en-US" dirty="0">
            <a:solidFill>
              <a:schemeClr val="tx1"/>
            </a:solidFill>
            <a:latin typeface="Arial" panose="020B0604020202020204" pitchFamily="34" charset="0"/>
            <a:cs typeface="Arial" panose="020B0604020202020204" pitchFamily="34" charset="0"/>
          </a:endParaRPr>
        </a:p>
      </dgm:t>
    </dgm:pt>
    <dgm:pt modelId="{1D7CDBC8-3129-4352-8D97-60FC3AFC6C90}" type="parTrans" cxnId="{14AC5F0A-BB8E-446F-95F8-35BA5BBC5397}">
      <dgm:prSet/>
      <dgm:spPr/>
      <dgm:t>
        <a:bodyPr/>
        <a:lstStyle/>
        <a:p>
          <a:endParaRPr lang="en-US"/>
        </a:p>
      </dgm:t>
    </dgm:pt>
    <dgm:pt modelId="{462EDE4A-D609-4D32-970B-267D9A60F2C4}" type="sibTrans" cxnId="{14AC5F0A-BB8E-446F-95F8-35BA5BBC5397}">
      <dgm:prSet/>
      <dgm:spPr/>
      <dgm:t>
        <a:bodyPr/>
        <a:lstStyle/>
        <a:p>
          <a:endParaRPr lang="en-US"/>
        </a:p>
      </dgm:t>
    </dgm:pt>
    <dgm:pt modelId="{826A4D4D-86AF-4A7A-A0DD-7FC792E5B935}">
      <dgm:prSet/>
      <dgm:spPr/>
      <dgm:t>
        <a:bodyPr/>
        <a:lstStyle/>
        <a:p>
          <a:r>
            <a:rPr lang="en-US" b="1" dirty="0">
              <a:latin typeface="Arial" panose="020B0604020202020204" pitchFamily="34" charset="0"/>
              <a:cs typeface="Arial" panose="020B0604020202020204" pitchFamily="34" charset="0"/>
            </a:rPr>
            <a:t>Student name, age, social security number, address, email, phone number</a:t>
          </a:r>
          <a:endParaRPr lang="en-US" dirty="0">
            <a:latin typeface="Arial" panose="020B0604020202020204" pitchFamily="34" charset="0"/>
            <a:cs typeface="Arial" panose="020B0604020202020204" pitchFamily="34" charset="0"/>
          </a:endParaRPr>
        </a:p>
      </dgm:t>
    </dgm:pt>
    <dgm:pt modelId="{962690A6-A944-47E9-8B98-EC8F940044BF}" type="parTrans" cxnId="{E477CBD4-54EE-425E-91F3-28CEFBA8CA86}">
      <dgm:prSet/>
      <dgm:spPr/>
      <dgm:t>
        <a:bodyPr/>
        <a:lstStyle/>
        <a:p>
          <a:endParaRPr lang="en-US"/>
        </a:p>
      </dgm:t>
    </dgm:pt>
    <dgm:pt modelId="{793BAA35-A321-4A7A-9D6F-A7ADFBC622AC}" type="sibTrans" cxnId="{E477CBD4-54EE-425E-91F3-28CEFBA8CA86}">
      <dgm:prSet/>
      <dgm:spPr/>
      <dgm:t>
        <a:bodyPr/>
        <a:lstStyle/>
        <a:p>
          <a:endParaRPr lang="en-US"/>
        </a:p>
      </dgm:t>
    </dgm:pt>
    <dgm:pt modelId="{97E5B93D-8F2C-4CE2-9886-0B74EFF29FBA}">
      <dgm:prSet/>
      <dgm:spPr/>
      <dgm:t>
        <a:bodyPr/>
        <a:lstStyle/>
        <a:p>
          <a:r>
            <a:rPr lang="en-US" b="1" dirty="0">
              <a:latin typeface="Arial" panose="020B0604020202020204" pitchFamily="34" charset="0"/>
              <a:cs typeface="Arial" panose="020B0604020202020204" pitchFamily="34" charset="0"/>
            </a:rPr>
            <a:t>A release of information form for permitting communication with vendor, VR Staff, and the referral agency</a:t>
          </a:r>
          <a:endParaRPr lang="en-US" dirty="0">
            <a:latin typeface="Arial" panose="020B0604020202020204" pitchFamily="34" charset="0"/>
            <a:cs typeface="Arial" panose="020B0604020202020204" pitchFamily="34" charset="0"/>
          </a:endParaRPr>
        </a:p>
      </dgm:t>
    </dgm:pt>
    <dgm:pt modelId="{B3859B33-3ACC-4E01-8197-B2FFD2CE0D22}" type="parTrans" cxnId="{29BC0A23-28BD-4F1B-AB43-9E00A5A647DC}">
      <dgm:prSet/>
      <dgm:spPr/>
      <dgm:t>
        <a:bodyPr/>
        <a:lstStyle/>
        <a:p>
          <a:endParaRPr lang="en-US"/>
        </a:p>
      </dgm:t>
    </dgm:pt>
    <dgm:pt modelId="{958443A0-4EFF-4461-AD96-8F8D2021077C}" type="sibTrans" cxnId="{29BC0A23-28BD-4F1B-AB43-9E00A5A647DC}">
      <dgm:prSet/>
      <dgm:spPr/>
      <dgm:t>
        <a:bodyPr/>
        <a:lstStyle/>
        <a:p>
          <a:endParaRPr lang="en-US"/>
        </a:p>
      </dgm:t>
    </dgm:pt>
    <dgm:pt modelId="{E5627341-8EAF-401B-A540-FD46433FAF16}">
      <dgm:prSet/>
      <dgm:spPr/>
      <dgm:t>
        <a:bodyPr/>
        <a:lstStyle/>
        <a:p>
          <a:r>
            <a:rPr lang="en-US" b="1" dirty="0">
              <a:latin typeface="Arial" panose="020B0604020202020204" pitchFamily="34" charset="0"/>
              <a:cs typeface="Arial" panose="020B0604020202020204" pitchFamily="34" charset="0"/>
            </a:rPr>
            <a:t>Is signed by the parent (or student, age 18 or older)</a:t>
          </a:r>
          <a:endParaRPr lang="en-US" dirty="0">
            <a:latin typeface="Arial" panose="020B0604020202020204" pitchFamily="34" charset="0"/>
            <a:cs typeface="Arial" panose="020B0604020202020204" pitchFamily="34" charset="0"/>
          </a:endParaRPr>
        </a:p>
      </dgm:t>
    </dgm:pt>
    <dgm:pt modelId="{E3AF0F8B-F50F-434D-9A6E-9FFE26E5CCCA}" type="parTrans" cxnId="{E1F5D9FE-0F65-4170-A707-B29DE877F1E5}">
      <dgm:prSet/>
      <dgm:spPr/>
      <dgm:t>
        <a:bodyPr/>
        <a:lstStyle/>
        <a:p>
          <a:endParaRPr lang="en-US"/>
        </a:p>
      </dgm:t>
    </dgm:pt>
    <dgm:pt modelId="{7C1287DD-2267-4C87-AFBB-35B2D78EFADD}" type="sibTrans" cxnId="{E1F5D9FE-0F65-4170-A707-B29DE877F1E5}">
      <dgm:prSet/>
      <dgm:spPr/>
      <dgm:t>
        <a:bodyPr/>
        <a:lstStyle/>
        <a:p>
          <a:endParaRPr lang="en-US"/>
        </a:p>
      </dgm:t>
    </dgm:pt>
    <dgm:pt modelId="{1AA6EBD5-9CC2-4E69-9C05-B487B4AC0457}">
      <dgm:prSet/>
      <dgm:spPr/>
      <dgm:t>
        <a:bodyPr/>
        <a:lstStyle/>
        <a:p>
          <a:r>
            <a:rPr lang="en-US" b="1" dirty="0">
              <a:solidFill>
                <a:schemeClr val="tx1"/>
              </a:solidFill>
              <a:latin typeface="Arial" panose="020B0604020202020204" pitchFamily="34" charset="0"/>
              <a:cs typeface="Arial" panose="020B0604020202020204" pitchFamily="34" charset="0"/>
            </a:rPr>
            <a:t>Your referral packet should include the application, release form, and:</a:t>
          </a:r>
          <a:endParaRPr lang="en-US" dirty="0">
            <a:solidFill>
              <a:schemeClr val="tx1"/>
            </a:solidFill>
            <a:latin typeface="Arial" panose="020B0604020202020204" pitchFamily="34" charset="0"/>
            <a:cs typeface="Arial" panose="020B0604020202020204" pitchFamily="34" charset="0"/>
          </a:endParaRPr>
        </a:p>
      </dgm:t>
    </dgm:pt>
    <dgm:pt modelId="{E06573F6-08B6-48A9-980D-55DA9EC91B78}" type="parTrans" cxnId="{84AB429E-1FBA-4D0A-B6FD-43245F7BAF51}">
      <dgm:prSet/>
      <dgm:spPr/>
      <dgm:t>
        <a:bodyPr/>
        <a:lstStyle/>
        <a:p>
          <a:endParaRPr lang="en-US"/>
        </a:p>
      </dgm:t>
    </dgm:pt>
    <dgm:pt modelId="{8B1BE02D-B220-4500-86B3-E8A371909166}" type="sibTrans" cxnId="{84AB429E-1FBA-4D0A-B6FD-43245F7BAF51}">
      <dgm:prSet/>
      <dgm:spPr/>
      <dgm:t>
        <a:bodyPr/>
        <a:lstStyle/>
        <a:p>
          <a:endParaRPr lang="en-US"/>
        </a:p>
      </dgm:t>
    </dgm:pt>
    <dgm:pt modelId="{22336B89-BC86-457E-B846-FD97232DEC1E}">
      <dgm:prSet custT="1"/>
      <dgm:spPr/>
      <dgm:t>
        <a:bodyPr/>
        <a:lstStyle/>
        <a:p>
          <a:r>
            <a:rPr lang="en-US" sz="2000" b="1" dirty="0">
              <a:latin typeface="Arial" panose="020B0604020202020204" pitchFamily="34" charset="0"/>
              <a:cs typeface="Arial" panose="020B0604020202020204" pitchFamily="34" charset="0"/>
            </a:rPr>
            <a:t>Documentation of disability (letter from medical provider, IEP, 504 plan, etc.)</a:t>
          </a:r>
          <a:endParaRPr lang="en-US" sz="2000" dirty="0">
            <a:latin typeface="Arial" panose="020B0604020202020204" pitchFamily="34" charset="0"/>
            <a:cs typeface="Arial" panose="020B0604020202020204" pitchFamily="34" charset="0"/>
          </a:endParaRPr>
        </a:p>
      </dgm:t>
    </dgm:pt>
    <dgm:pt modelId="{89F98417-E4A2-4A53-947A-517611938D0B}" type="parTrans" cxnId="{6D5AC4EF-9884-4AC0-9D06-3E621CF135D6}">
      <dgm:prSet/>
      <dgm:spPr/>
      <dgm:t>
        <a:bodyPr/>
        <a:lstStyle/>
        <a:p>
          <a:endParaRPr lang="en-US"/>
        </a:p>
      </dgm:t>
    </dgm:pt>
    <dgm:pt modelId="{DC873B11-1E55-43C2-A32D-969C1D20F61E}" type="sibTrans" cxnId="{6D5AC4EF-9884-4AC0-9D06-3E621CF135D6}">
      <dgm:prSet/>
      <dgm:spPr/>
      <dgm:t>
        <a:bodyPr/>
        <a:lstStyle/>
        <a:p>
          <a:endParaRPr lang="en-US"/>
        </a:p>
      </dgm:t>
    </dgm:pt>
    <dgm:pt modelId="{28C30233-B809-4200-AAB0-397AF51FD905}">
      <dgm:prSet custT="1"/>
      <dgm:spPr/>
      <dgm:t>
        <a:bodyPr/>
        <a:lstStyle/>
        <a:p>
          <a:r>
            <a:rPr lang="en-US" sz="2000" b="1" dirty="0">
              <a:latin typeface="Arial" panose="020B0604020202020204" pitchFamily="34" charset="0"/>
              <a:cs typeface="Arial" panose="020B0604020202020204" pitchFamily="34" charset="0"/>
            </a:rPr>
            <a:t>Proof of student status (current IEP/504, report card, letter from school)</a:t>
          </a:r>
          <a:endParaRPr lang="en-US" sz="2000" dirty="0">
            <a:latin typeface="Arial" panose="020B0604020202020204" pitchFamily="34" charset="0"/>
            <a:cs typeface="Arial" panose="020B0604020202020204" pitchFamily="34" charset="0"/>
          </a:endParaRPr>
        </a:p>
      </dgm:t>
    </dgm:pt>
    <dgm:pt modelId="{9AE599C2-8E2B-4C43-AC92-F486B248D3C1}" type="parTrans" cxnId="{97E29CD0-72F2-4114-B106-E115FC375F69}">
      <dgm:prSet/>
      <dgm:spPr/>
      <dgm:t>
        <a:bodyPr/>
        <a:lstStyle/>
        <a:p>
          <a:endParaRPr lang="en-US"/>
        </a:p>
      </dgm:t>
    </dgm:pt>
    <dgm:pt modelId="{256C10C6-FD1D-4AD9-B0B3-D9CF80F5DB10}" type="sibTrans" cxnId="{97E29CD0-72F2-4114-B106-E115FC375F69}">
      <dgm:prSet/>
      <dgm:spPr/>
      <dgm:t>
        <a:bodyPr/>
        <a:lstStyle/>
        <a:p>
          <a:endParaRPr lang="en-US"/>
        </a:p>
      </dgm:t>
    </dgm:pt>
    <dgm:pt modelId="{4CBC91BB-0383-4EA8-BE98-0F2789992F43}" type="pres">
      <dgm:prSet presAssocID="{9537D99D-0A29-4AD3-BC04-22679352816B}" presName="linear" presStyleCnt="0">
        <dgm:presLayoutVars>
          <dgm:dir/>
          <dgm:animLvl val="lvl"/>
          <dgm:resizeHandles val="exact"/>
        </dgm:presLayoutVars>
      </dgm:prSet>
      <dgm:spPr/>
    </dgm:pt>
    <dgm:pt modelId="{9FC0DA6B-57BC-4716-9134-CE29C79E98BB}" type="pres">
      <dgm:prSet presAssocID="{E88346BC-D35C-48D5-B3C7-933EFCC47869}" presName="parentLin" presStyleCnt="0"/>
      <dgm:spPr/>
    </dgm:pt>
    <dgm:pt modelId="{713FC198-F173-4585-BD18-F58FB592890D}" type="pres">
      <dgm:prSet presAssocID="{E88346BC-D35C-48D5-B3C7-933EFCC47869}" presName="parentLeftMargin" presStyleLbl="node1" presStyleIdx="0" presStyleCnt="2"/>
      <dgm:spPr/>
    </dgm:pt>
    <dgm:pt modelId="{DFBF6942-6319-42D2-923F-6AB73A7E5A83}" type="pres">
      <dgm:prSet presAssocID="{E88346BC-D35C-48D5-B3C7-933EFCC47869}" presName="parentText" presStyleLbl="node1" presStyleIdx="0" presStyleCnt="2">
        <dgm:presLayoutVars>
          <dgm:chMax val="0"/>
          <dgm:bulletEnabled val="1"/>
        </dgm:presLayoutVars>
      </dgm:prSet>
      <dgm:spPr/>
    </dgm:pt>
    <dgm:pt modelId="{64F151C8-D0D5-4172-A8D1-4D73BAD91415}" type="pres">
      <dgm:prSet presAssocID="{E88346BC-D35C-48D5-B3C7-933EFCC47869}" presName="negativeSpace" presStyleCnt="0"/>
      <dgm:spPr/>
    </dgm:pt>
    <dgm:pt modelId="{04569193-0E2F-4376-8182-1F629BF22D2B}" type="pres">
      <dgm:prSet presAssocID="{E88346BC-D35C-48D5-B3C7-933EFCC47869}" presName="childText" presStyleLbl="conFgAcc1" presStyleIdx="0" presStyleCnt="2">
        <dgm:presLayoutVars>
          <dgm:bulletEnabled val="1"/>
        </dgm:presLayoutVars>
      </dgm:prSet>
      <dgm:spPr/>
    </dgm:pt>
    <dgm:pt modelId="{F33360AE-4193-47BE-A6E6-24CA096D7B20}" type="pres">
      <dgm:prSet presAssocID="{462EDE4A-D609-4D32-970B-267D9A60F2C4}" presName="spaceBetweenRectangles" presStyleCnt="0"/>
      <dgm:spPr/>
    </dgm:pt>
    <dgm:pt modelId="{CB7A0199-1E0F-478A-B706-F22C9E83E5A4}" type="pres">
      <dgm:prSet presAssocID="{1AA6EBD5-9CC2-4E69-9C05-B487B4AC0457}" presName="parentLin" presStyleCnt="0"/>
      <dgm:spPr/>
    </dgm:pt>
    <dgm:pt modelId="{7F90EEE2-F539-4A58-9B11-66B449B65015}" type="pres">
      <dgm:prSet presAssocID="{1AA6EBD5-9CC2-4E69-9C05-B487B4AC0457}" presName="parentLeftMargin" presStyleLbl="node1" presStyleIdx="0" presStyleCnt="2"/>
      <dgm:spPr/>
    </dgm:pt>
    <dgm:pt modelId="{47D5AAF9-2A00-4BCC-B86E-3FFF5D5E367A}" type="pres">
      <dgm:prSet presAssocID="{1AA6EBD5-9CC2-4E69-9C05-B487B4AC0457}" presName="parentText" presStyleLbl="node1" presStyleIdx="1" presStyleCnt="2">
        <dgm:presLayoutVars>
          <dgm:chMax val="0"/>
          <dgm:bulletEnabled val="1"/>
        </dgm:presLayoutVars>
      </dgm:prSet>
      <dgm:spPr/>
    </dgm:pt>
    <dgm:pt modelId="{F90287B4-B177-4DEA-A688-50B447B3296C}" type="pres">
      <dgm:prSet presAssocID="{1AA6EBD5-9CC2-4E69-9C05-B487B4AC0457}" presName="negativeSpace" presStyleCnt="0"/>
      <dgm:spPr/>
    </dgm:pt>
    <dgm:pt modelId="{E51F6ECE-ED92-4BDB-A80C-6A35972C491C}" type="pres">
      <dgm:prSet presAssocID="{1AA6EBD5-9CC2-4E69-9C05-B487B4AC0457}" presName="childText" presStyleLbl="conFgAcc1" presStyleIdx="1" presStyleCnt="2" custLinFactNeighborX="-46157" custLinFactNeighborY="-25390">
        <dgm:presLayoutVars>
          <dgm:bulletEnabled val="1"/>
        </dgm:presLayoutVars>
      </dgm:prSet>
      <dgm:spPr/>
    </dgm:pt>
  </dgm:ptLst>
  <dgm:cxnLst>
    <dgm:cxn modelId="{FBAC1102-94CD-4A91-9241-68135B35CCD0}" type="presOf" srcId="{E88346BC-D35C-48D5-B3C7-933EFCC47869}" destId="{DFBF6942-6319-42D2-923F-6AB73A7E5A83}" srcOrd="1" destOrd="0" presId="urn:microsoft.com/office/officeart/2005/8/layout/list1"/>
    <dgm:cxn modelId="{14AC5F0A-BB8E-446F-95F8-35BA5BBC5397}" srcId="{9537D99D-0A29-4AD3-BC04-22679352816B}" destId="{E88346BC-D35C-48D5-B3C7-933EFCC47869}" srcOrd="0" destOrd="0" parTransId="{1D7CDBC8-3129-4352-8D97-60FC3AFC6C90}" sibTransId="{462EDE4A-D609-4D32-970B-267D9A60F2C4}"/>
    <dgm:cxn modelId="{E618AC0D-7578-4AD4-A237-29A7E6208A23}" type="presOf" srcId="{E88346BC-D35C-48D5-B3C7-933EFCC47869}" destId="{713FC198-F173-4585-BD18-F58FB592890D}" srcOrd="0" destOrd="0" presId="urn:microsoft.com/office/officeart/2005/8/layout/list1"/>
    <dgm:cxn modelId="{29BC0A23-28BD-4F1B-AB43-9E00A5A647DC}" srcId="{E88346BC-D35C-48D5-B3C7-933EFCC47869}" destId="{97E5B93D-8F2C-4CE2-9886-0B74EFF29FBA}" srcOrd="1" destOrd="0" parTransId="{B3859B33-3ACC-4E01-8197-B2FFD2CE0D22}" sibTransId="{958443A0-4EFF-4461-AD96-8F8D2021077C}"/>
    <dgm:cxn modelId="{ECA4D22D-F72F-404E-A11E-0AC3EA09B3FC}" type="presOf" srcId="{28C30233-B809-4200-AAB0-397AF51FD905}" destId="{E51F6ECE-ED92-4BDB-A80C-6A35972C491C}" srcOrd="0" destOrd="1" presId="urn:microsoft.com/office/officeart/2005/8/layout/list1"/>
    <dgm:cxn modelId="{DBC99B5C-8020-4DA1-9537-D9B8E32B88B2}" type="presOf" srcId="{1AA6EBD5-9CC2-4E69-9C05-B487B4AC0457}" destId="{7F90EEE2-F539-4A58-9B11-66B449B65015}" srcOrd="0" destOrd="0" presId="urn:microsoft.com/office/officeart/2005/8/layout/list1"/>
    <dgm:cxn modelId="{962CA443-6809-454D-89B0-0EAB870182E6}" type="presOf" srcId="{97E5B93D-8F2C-4CE2-9886-0B74EFF29FBA}" destId="{04569193-0E2F-4376-8182-1F629BF22D2B}" srcOrd="0" destOrd="1" presId="urn:microsoft.com/office/officeart/2005/8/layout/list1"/>
    <dgm:cxn modelId="{5480966B-86E3-43EB-AC8A-7C865865A692}" type="presOf" srcId="{22336B89-BC86-457E-B846-FD97232DEC1E}" destId="{E51F6ECE-ED92-4BDB-A80C-6A35972C491C}" srcOrd="0" destOrd="0" presId="urn:microsoft.com/office/officeart/2005/8/layout/list1"/>
    <dgm:cxn modelId="{0A2FA997-3ACA-424C-975E-3CC92B23594F}" type="presOf" srcId="{E5627341-8EAF-401B-A540-FD46433FAF16}" destId="{04569193-0E2F-4376-8182-1F629BF22D2B}" srcOrd="0" destOrd="2" presId="urn:microsoft.com/office/officeart/2005/8/layout/list1"/>
    <dgm:cxn modelId="{84AB429E-1FBA-4D0A-B6FD-43245F7BAF51}" srcId="{9537D99D-0A29-4AD3-BC04-22679352816B}" destId="{1AA6EBD5-9CC2-4E69-9C05-B487B4AC0457}" srcOrd="1" destOrd="0" parTransId="{E06573F6-08B6-48A9-980D-55DA9EC91B78}" sibTransId="{8B1BE02D-B220-4500-86B3-E8A371909166}"/>
    <dgm:cxn modelId="{369D88B8-10B4-458E-A5C6-D0624D644D55}" type="presOf" srcId="{1AA6EBD5-9CC2-4E69-9C05-B487B4AC0457}" destId="{47D5AAF9-2A00-4BCC-B86E-3FFF5D5E367A}" srcOrd="1" destOrd="0" presId="urn:microsoft.com/office/officeart/2005/8/layout/list1"/>
    <dgm:cxn modelId="{97E29CD0-72F2-4114-B106-E115FC375F69}" srcId="{1AA6EBD5-9CC2-4E69-9C05-B487B4AC0457}" destId="{28C30233-B809-4200-AAB0-397AF51FD905}" srcOrd="1" destOrd="0" parTransId="{9AE599C2-8E2B-4C43-AC92-F486B248D3C1}" sibTransId="{256C10C6-FD1D-4AD9-B0B3-D9CF80F5DB10}"/>
    <dgm:cxn modelId="{E477CBD4-54EE-425E-91F3-28CEFBA8CA86}" srcId="{E88346BC-D35C-48D5-B3C7-933EFCC47869}" destId="{826A4D4D-86AF-4A7A-A0DD-7FC792E5B935}" srcOrd="0" destOrd="0" parTransId="{962690A6-A944-47E9-8B98-EC8F940044BF}" sibTransId="{793BAA35-A321-4A7A-9D6F-A7ADFBC622AC}"/>
    <dgm:cxn modelId="{9C98D1E1-D4B4-4397-BD41-E76ACD88B519}" type="presOf" srcId="{9537D99D-0A29-4AD3-BC04-22679352816B}" destId="{4CBC91BB-0383-4EA8-BE98-0F2789992F43}" srcOrd="0" destOrd="0" presId="urn:microsoft.com/office/officeart/2005/8/layout/list1"/>
    <dgm:cxn modelId="{6D5AC4EF-9884-4AC0-9D06-3E621CF135D6}" srcId="{1AA6EBD5-9CC2-4E69-9C05-B487B4AC0457}" destId="{22336B89-BC86-457E-B846-FD97232DEC1E}" srcOrd="0" destOrd="0" parTransId="{89F98417-E4A2-4A53-947A-517611938D0B}" sibTransId="{DC873B11-1E55-43C2-A32D-969C1D20F61E}"/>
    <dgm:cxn modelId="{E24AA6F0-DBE5-429E-B98E-EF6C6F654118}" type="presOf" srcId="{826A4D4D-86AF-4A7A-A0DD-7FC792E5B935}" destId="{04569193-0E2F-4376-8182-1F629BF22D2B}" srcOrd="0" destOrd="0" presId="urn:microsoft.com/office/officeart/2005/8/layout/list1"/>
    <dgm:cxn modelId="{E1F5D9FE-0F65-4170-A707-B29DE877F1E5}" srcId="{E88346BC-D35C-48D5-B3C7-933EFCC47869}" destId="{E5627341-8EAF-401B-A540-FD46433FAF16}" srcOrd="2" destOrd="0" parTransId="{E3AF0F8B-F50F-434D-9A6E-9FFE26E5CCCA}" sibTransId="{7C1287DD-2267-4C87-AFBB-35B2D78EFADD}"/>
    <dgm:cxn modelId="{95F66D06-22F6-47F5-A7A5-CDBF889A436F}" type="presParOf" srcId="{4CBC91BB-0383-4EA8-BE98-0F2789992F43}" destId="{9FC0DA6B-57BC-4716-9134-CE29C79E98BB}" srcOrd="0" destOrd="0" presId="urn:microsoft.com/office/officeart/2005/8/layout/list1"/>
    <dgm:cxn modelId="{DAA5675A-DFEC-411D-A7BD-BAC78074D418}" type="presParOf" srcId="{9FC0DA6B-57BC-4716-9134-CE29C79E98BB}" destId="{713FC198-F173-4585-BD18-F58FB592890D}" srcOrd="0" destOrd="0" presId="urn:microsoft.com/office/officeart/2005/8/layout/list1"/>
    <dgm:cxn modelId="{9A7C7DB8-068B-4449-BFA7-6974804C3426}" type="presParOf" srcId="{9FC0DA6B-57BC-4716-9134-CE29C79E98BB}" destId="{DFBF6942-6319-42D2-923F-6AB73A7E5A83}" srcOrd="1" destOrd="0" presId="urn:microsoft.com/office/officeart/2005/8/layout/list1"/>
    <dgm:cxn modelId="{E1EFAE61-F565-4258-8CDB-8CD25B50D3CF}" type="presParOf" srcId="{4CBC91BB-0383-4EA8-BE98-0F2789992F43}" destId="{64F151C8-D0D5-4172-A8D1-4D73BAD91415}" srcOrd="1" destOrd="0" presId="urn:microsoft.com/office/officeart/2005/8/layout/list1"/>
    <dgm:cxn modelId="{869F4465-3729-46B0-8D66-7FEC9DECEEDE}" type="presParOf" srcId="{4CBC91BB-0383-4EA8-BE98-0F2789992F43}" destId="{04569193-0E2F-4376-8182-1F629BF22D2B}" srcOrd="2" destOrd="0" presId="urn:microsoft.com/office/officeart/2005/8/layout/list1"/>
    <dgm:cxn modelId="{E44E7C7E-9D7A-4382-AD7E-C5B84F94A607}" type="presParOf" srcId="{4CBC91BB-0383-4EA8-BE98-0F2789992F43}" destId="{F33360AE-4193-47BE-A6E6-24CA096D7B20}" srcOrd="3" destOrd="0" presId="urn:microsoft.com/office/officeart/2005/8/layout/list1"/>
    <dgm:cxn modelId="{C6433589-CF93-445D-8540-F235F3D234A7}" type="presParOf" srcId="{4CBC91BB-0383-4EA8-BE98-0F2789992F43}" destId="{CB7A0199-1E0F-478A-B706-F22C9E83E5A4}" srcOrd="4" destOrd="0" presId="urn:microsoft.com/office/officeart/2005/8/layout/list1"/>
    <dgm:cxn modelId="{541AB06E-C889-4F92-8A2A-A80CC528E401}" type="presParOf" srcId="{CB7A0199-1E0F-478A-B706-F22C9E83E5A4}" destId="{7F90EEE2-F539-4A58-9B11-66B449B65015}" srcOrd="0" destOrd="0" presId="urn:microsoft.com/office/officeart/2005/8/layout/list1"/>
    <dgm:cxn modelId="{A35F544D-72C1-43B7-8113-1F2EC81A5C6D}" type="presParOf" srcId="{CB7A0199-1E0F-478A-B706-F22C9E83E5A4}" destId="{47D5AAF9-2A00-4BCC-B86E-3FFF5D5E367A}" srcOrd="1" destOrd="0" presId="urn:microsoft.com/office/officeart/2005/8/layout/list1"/>
    <dgm:cxn modelId="{A51BC803-C449-49AF-8952-8BD79C320CA1}" type="presParOf" srcId="{4CBC91BB-0383-4EA8-BE98-0F2789992F43}" destId="{F90287B4-B177-4DEA-A688-50B447B3296C}" srcOrd="5" destOrd="0" presId="urn:microsoft.com/office/officeart/2005/8/layout/list1"/>
    <dgm:cxn modelId="{A7A29B30-BDF7-46A0-BAA9-D2563E81F58F}" type="presParOf" srcId="{4CBC91BB-0383-4EA8-BE98-0F2789992F43}" destId="{E51F6ECE-ED92-4BDB-A80C-6A35972C491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E28F36-B3B0-4FDD-877F-654AD2985082}" type="doc">
      <dgm:prSet loTypeId="urn:microsoft.com/office/officeart/2018/2/layout/IconVerticalSolidList" loCatId="icon" qsTypeId="urn:microsoft.com/office/officeart/2005/8/quickstyle/simple4" qsCatId="simple" csTypeId="urn:microsoft.com/office/officeart/2005/8/colors/accent1_2" csCatId="accent1" phldr="1"/>
      <dgm:spPr/>
      <dgm:t>
        <a:bodyPr/>
        <a:lstStyle/>
        <a:p>
          <a:endParaRPr lang="en-US"/>
        </a:p>
      </dgm:t>
    </dgm:pt>
    <dgm:pt modelId="{1C08EA79-7298-4EE5-9055-EBFB855E1E6B}">
      <dgm:prSet/>
      <dgm:spPr/>
      <dgm:t>
        <a:bodyPr/>
        <a:lstStyle/>
        <a:p>
          <a:pPr>
            <a:lnSpc>
              <a:spcPct val="100000"/>
            </a:lnSpc>
          </a:pPr>
          <a:r>
            <a:rPr lang="en-US" b="1" dirty="0">
              <a:latin typeface="Arial" panose="020B0604020202020204" pitchFamily="34" charset="0"/>
              <a:cs typeface="Arial" panose="020B0604020202020204" pitchFamily="34" charset="0"/>
            </a:rPr>
            <a:t>The SVRC TAYS is your primary point of contact within ACCES-VR for PE services.</a:t>
          </a:r>
        </a:p>
      </dgm:t>
    </dgm:pt>
    <dgm:pt modelId="{63398018-C60E-4E77-8D38-F2DC2A03F093}" type="parTrans" cxnId="{1997F573-4990-4B01-81A6-3994AD9776DE}">
      <dgm:prSet/>
      <dgm:spPr/>
      <dgm:t>
        <a:bodyPr/>
        <a:lstStyle/>
        <a:p>
          <a:endParaRPr lang="en-US"/>
        </a:p>
      </dgm:t>
    </dgm:pt>
    <dgm:pt modelId="{6AE7835B-0A8B-4582-B18D-A392C0D90EDB}" type="sibTrans" cxnId="{1997F573-4990-4B01-81A6-3994AD9776DE}">
      <dgm:prSet/>
      <dgm:spPr/>
      <dgm:t>
        <a:bodyPr/>
        <a:lstStyle/>
        <a:p>
          <a:endParaRPr lang="en-US"/>
        </a:p>
      </dgm:t>
    </dgm:pt>
    <dgm:pt modelId="{D86DE9B5-11F7-4F93-9143-B0063A260AF7}">
      <dgm:prSet/>
      <dgm:spPr/>
      <dgm:t>
        <a:bodyPr/>
        <a:lstStyle/>
        <a:p>
          <a:pPr>
            <a:lnSpc>
              <a:spcPct val="100000"/>
            </a:lnSpc>
          </a:pPr>
          <a:r>
            <a:rPr lang="en-US" b="1" dirty="0">
              <a:latin typeface="Arial" panose="020B0604020202020204" pitchFamily="34" charset="0"/>
              <a:cs typeface="Arial" panose="020B0604020202020204" pitchFamily="34" charset="0"/>
            </a:rPr>
            <a:t>The SVRC TAYS will review each referral for PE services and may have questions or concerns to be addressed prior to authorization</a:t>
          </a:r>
        </a:p>
      </dgm:t>
    </dgm:pt>
    <dgm:pt modelId="{A8C7F08D-BC30-4366-92D9-04CF1D9F19D2}" type="parTrans" cxnId="{56FF8E70-4913-4AE0-B4E9-CA2B8237B180}">
      <dgm:prSet/>
      <dgm:spPr/>
      <dgm:t>
        <a:bodyPr/>
        <a:lstStyle/>
        <a:p>
          <a:endParaRPr lang="en-US"/>
        </a:p>
      </dgm:t>
    </dgm:pt>
    <dgm:pt modelId="{290DC8CB-A1B7-42BB-B736-953E63DB3EBD}" type="sibTrans" cxnId="{56FF8E70-4913-4AE0-B4E9-CA2B8237B180}">
      <dgm:prSet/>
      <dgm:spPr/>
      <dgm:t>
        <a:bodyPr/>
        <a:lstStyle/>
        <a:p>
          <a:endParaRPr lang="en-US"/>
        </a:p>
      </dgm:t>
    </dgm:pt>
    <dgm:pt modelId="{EC46A51F-6555-48C3-8A88-16D9ABF9550D}">
      <dgm:prSet custT="1"/>
      <dgm:spPr/>
      <dgm:t>
        <a:bodyPr/>
        <a:lstStyle/>
        <a:p>
          <a:pPr>
            <a:lnSpc>
              <a:spcPct val="100000"/>
            </a:lnSpc>
          </a:pPr>
          <a:r>
            <a:rPr lang="en-US" sz="2000" b="1" dirty="0">
              <a:latin typeface="Arial" panose="020B0604020202020204" pitchFamily="34" charset="0"/>
              <a:cs typeface="Arial" panose="020B0604020202020204" pitchFamily="34" charset="0"/>
            </a:rPr>
            <a:t>If you would like to modify your curriculum for a special event you need to communicate with your SVRC TAYS and submit the curriculum in advance for approval.</a:t>
          </a:r>
        </a:p>
      </dgm:t>
    </dgm:pt>
    <dgm:pt modelId="{D557B14A-B897-423C-A713-31C16B7662C4}" type="sibTrans" cxnId="{C808078D-92FD-4B24-83D2-904A89173DA3}">
      <dgm:prSet/>
      <dgm:spPr/>
      <dgm:t>
        <a:bodyPr/>
        <a:lstStyle/>
        <a:p>
          <a:endParaRPr lang="en-US"/>
        </a:p>
      </dgm:t>
    </dgm:pt>
    <dgm:pt modelId="{7B94AE3F-166B-4F9F-81D0-BCBF6DB60B4B}" type="parTrans" cxnId="{C808078D-92FD-4B24-83D2-904A89173DA3}">
      <dgm:prSet/>
      <dgm:spPr/>
      <dgm:t>
        <a:bodyPr/>
        <a:lstStyle/>
        <a:p>
          <a:endParaRPr lang="en-US"/>
        </a:p>
      </dgm:t>
    </dgm:pt>
    <dgm:pt modelId="{015DA076-4031-423F-A10B-AE45E1E699A8}">
      <dgm:prSet/>
      <dgm:spPr/>
      <dgm:t>
        <a:bodyPr/>
        <a:lstStyle/>
        <a:p>
          <a:pPr>
            <a:lnSpc>
              <a:spcPct val="100000"/>
            </a:lnSpc>
          </a:pPr>
          <a:endParaRPr lang="en-US"/>
        </a:p>
      </dgm:t>
    </dgm:pt>
    <dgm:pt modelId="{0D026B6A-CAF1-4649-AE95-0CB50D2ED180}" type="parTrans" cxnId="{DAD41FA3-EEA8-4FED-ACCB-DCFB1B22270C}">
      <dgm:prSet/>
      <dgm:spPr/>
      <dgm:t>
        <a:bodyPr/>
        <a:lstStyle/>
        <a:p>
          <a:endParaRPr lang="en-US"/>
        </a:p>
      </dgm:t>
    </dgm:pt>
    <dgm:pt modelId="{1BC5B556-743A-4588-8AED-25AB13AE3691}" type="sibTrans" cxnId="{DAD41FA3-EEA8-4FED-ACCB-DCFB1B22270C}">
      <dgm:prSet/>
      <dgm:spPr/>
      <dgm:t>
        <a:bodyPr/>
        <a:lstStyle/>
        <a:p>
          <a:endParaRPr lang="en-US"/>
        </a:p>
      </dgm:t>
    </dgm:pt>
    <dgm:pt modelId="{1774427F-7533-44E3-BBDE-8159937F1D9C}" type="pres">
      <dgm:prSet presAssocID="{A6E28F36-B3B0-4FDD-877F-654AD2985082}" presName="root" presStyleCnt="0">
        <dgm:presLayoutVars>
          <dgm:dir/>
          <dgm:resizeHandles val="exact"/>
        </dgm:presLayoutVars>
      </dgm:prSet>
      <dgm:spPr/>
    </dgm:pt>
    <dgm:pt modelId="{E6C5FB66-5EB0-4BFB-83A0-A7E293B5DDE9}" type="pres">
      <dgm:prSet presAssocID="{1C08EA79-7298-4EE5-9055-EBFB855E1E6B}" presName="compNode" presStyleCnt="0"/>
      <dgm:spPr/>
    </dgm:pt>
    <dgm:pt modelId="{6DB8DB4C-40C6-475A-947F-986ED5E56329}" type="pres">
      <dgm:prSet presAssocID="{1C08EA79-7298-4EE5-9055-EBFB855E1E6B}" presName="bgRect" presStyleLbl="bgShp" presStyleIdx="0" presStyleCnt="4" custLinFactNeighborY="4879"/>
      <dgm:spPr/>
    </dgm:pt>
    <dgm:pt modelId="{633F8BC2-5230-440B-A357-EB33CD8B5806}" type="pres">
      <dgm:prSet presAssocID="{1C08EA79-7298-4EE5-9055-EBFB855E1E6B}"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rget Audience with solid fill"/>
        </a:ext>
      </dgm:extLst>
    </dgm:pt>
    <dgm:pt modelId="{BDE32519-2077-4643-9E37-D00D0CBDCC2C}" type="pres">
      <dgm:prSet presAssocID="{1C08EA79-7298-4EE5-9055-EBFB855E1E6B}" presName="spaceRect" presStyleCnt="0"/>
      <dgm:spPr/>
    </dgm:pt>
    <dgm:pt modelId="{DE92A379-4E86-4047-9B6E-806137A7C800}" type="pres">
      <dgm:prSet presAssocID="{1C08EA79-7298-4EE5-9055-EBFB855E1E6B}" presName="parTx" presStyleLbl="revTx" presStyleIdx="0" presStyleCnt="4">
        <dgm:presLayoutVars>
          <dgm:chMax val="0"/>
          <dgm:chPref val="0"/>
        </dgm:presLayoutVars>
      </dgm:prSet>
      <dgm:spPr/>
    </dgm:pt>
    <dgm:pt modelId="{547B1B88-CE3E-4615-BBB0-85CF9C6F3040}" type="pres">
      <dgm:prSet presAssocID="{6AE7835B-0A8B-4582-B18D-A392C0D90EDB}" presName="sibTrans" presStyleCnt="0"/>
      <dgm:spPr/>
    </dgm:pt>
    <dgm:pt modelId="{44A49372-F58E-4C2B-9A71-79C976996A26}" type="pres">
      <dgm:prSet presAssocID="{D86DE9B5-11F7-4F93-9143-B0063A260AF7}" presName="compNode" presStyleCnt="0"/>
      <dgm:spPr/>
    </dgm:pt>
    <dgm:pt modelId="{B4E969A2-496C-4172-BB55-A8F66EDBB480}" type="pres">
      <dgm:prSet presAssocID="{D86DE9B5-11F7-4F93-9143-B0063A260AF7}" presName="bgRect" presStyleLbl="bgShp" presStyleIdx="1" presStyleCnt="4"/>
      <dgm:spPr/>
    </dgm:pt>
    <dgm:pt modelId="{A90C8854-CF1D-46BF-B932-27F38A7A2E93}" type="pres">
      <dgm:prSet presAssocID="{D86DE9B5-11F7-4F93-9143-B0063A260AF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esentation with Checklist"/>
        </a:ext>
      </dgm:extLst>
    </dgm:pt>
    <dgm:pt modelId="{89F54EBF-73E8-4D76-BC9C-DF3A054944BA}" type="pres">
      <dgm:prSet presAssocID="{D86DE9B5-11F7-4F93-9143-B0063A260AF7}" presName="spaceRect" presStyleCnt="0"/>
      <dgm:spPr/>
    </dgm:pt>
    <dgm:pt modelId="{681BB0B1-021B-4F4C-8A16-A053B154B5BF}" type="pres">
      <dgm:prSet presAssocID="{D86DE9B5-11F7-4F93-9143-B0063A260AF7}" presName="parTx" presStyleLbl="revTx" presStyleIdx="1" presStyleCnt="4">
        <dgm:presLayoutVars>
          <dgm:chMax val="0"/>
          <dgm:chPref val="0"/>
        </dgm:presLayoutVars>
      </dgm:prSet>
      <dgm:spPr/>
    </dgm:pt>
    <dgm:pt modelId="{E193149B-D996-4007-A63D-E57E18D31175}" type="pres">
      <dgm:prSet presAssocID="{290DC8CB-A1B7-42BB-B736-953E63DB3EBD}" presName="sibTrans" presStyleCnt="0"/>
      <dgm:spPr/>
    </dgm:pt>
    <dgm:pt modelId="{6CC1A735-2093-4087-8A9C-11A77C078564}" type="pres">
      <dgm:prSet presAssocID="{EC46A51F-6555-48C3-8A88-16D9ABF9550D}" presName="compNode" presStyleCnt="0"/>
      <dgm:spPr/>
    </dgm:pt>
    <dgm:pt modelId="{AF85A766-F711-4324-9AA5-5ED2EADDA7EA}" type="pres">
      <dgm:prSet presAssocID="{EC46A51F-6555-48C3-8A88-16D9ABF9550D}" presName="bgRect" presStyleLbl="bgShp" presStyleIdx="2" presStyleCnt="4"/>
      <dgm:spPr/>
    </dgm:pt>
    <dgm:pt modelId="{A24E8DE2-65AA-4CD6-BE84-BADAAD7ED583}" type="pres">
      <dgm:prSet presAssocID="{EC46A51F-6555-48C3-8A88-16D9ABF9550D}"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nvelope with solid fill"/>
        </a:ext>
      </dgm:extLst>
    </dgm:pt>
    <dgm:pt modelId="{3EA8E7D6-CEA5-42B7-8365-77C781B1C3D8}" type="pres">
      <dgm:prSet presAssocID="{EC46A51F-6555-48C3-8A88-16D9ABF9550D}" presName="spaceRect" presStyleCnt="0"/>
      <dgm:spPr/>
    </dgm:pt>
    <dgm:pt modelId="{4929E35F-4B59-4FD8-B2E6-E874FCA443DB}" type="pres">
      <dgm:prSet presAssocID="{EC46A51F-6555-48C3-8A88-16D9ABF9550D}" presName="parTx" presStyleLbl="revTx" presStyleIdx="2" presStyleCnt="4">
        <dgm:presLayoutVars>
          <dgm:chMax val="0"/>
          <dgm:chPref val="0"/>
        </dgm:presLayoutVars>
      </dgm:prSet>
      <dgm:spPr/>
    </dgm:pt>
    <dgm:pt modelId="{0F508006-5505-47DD-9C6F-15566F51556D}" type="pres">
      <dgm:prSet presAssocID="{D557B14A-B897-423C-A713-31C16B7662C4}" presName="sibTrans" presStyleCnt="0"/>
      <dgm:spPr/>
    </dgm:pt>
    <dgm:pt modelId="{D0B65D09-3F5D-4D33-9381-26EEE4346C05}" type="pres">
      <dgm:prSet presAssocID="{015DA076-4031-423F-A10B-AE45E1E699A8}" presName="compNode" presStyleCnt="0"/>
      <dgm:spPr/>
    </dgm:pt>
    <dgm:pt modelId="{F95E5ACF-58FB-45A8-845A-1B69A0F7AE80}" type="pres">
      <dgm:prSet presAssocID="{015DA076-4031-423F-A10B-AE45E1E699A8}" presName="bgRect" presStyleLbl="bgShp" presStyleIdx="3" presStyleCnt="4"/>
      <dgm:spPr/>
    </dgm:pt>
    <dgm:pt modelId="{944FA187-AF09-426F-92C8-E7D912EF2676}" type="pres">
      <dgm:prSet presAssocID="{015DA076-4031-423F-A10B-AE45E1E699A8}"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rtgage with solid fill"/>
        </a:ext>
      </dgm:extLst>
    </dgm:pt>
    <dgm:pt modelId="{FF01431B-7EB7-4681-9E80-B833E887EB6E}" type="pres">
      <dgm:prSet presAssocID="{015DA076-4031-423F-A10B-AE45E1E699A8}" presName="spaceRect" presStyleCnt="0"/>
      <dgm:spPr/>
    </dgm:pt>
    <dgm:pt modelId="{839FA4AB-525B-40D0-BD6A-CB138E71F5BC}" type="pres">
      <dgm:prSet presAssocID="{015DA076-4031-423F-A10B-AE45E1E699A8}" presName="parTx" presStyleLbl="revTx" presStyleIdx="3" presStyleCnt="4">
        <dgm:presLayoutVars>
          <dgm:chMax val="0"/>
          <dgm:chPref val="0"/>
        </dgm:presLayoutVars>
      </dgm:prSet>
      <dgm:spPr/>
    </dgm:pt>
  </dgm:ptLst>
  <dgm:cxnLst>
    <dgm:cxn modelId="{9DE0460C-3DE0-4F50-8A3C-C3A8630D99C4}" type="presOf" srcId="{D86DE9B5-11F7-4F93-9143-B0063A260AF7}" destId="{681BB0B1-021B-4F4C-8A16-A053B154B5BF}" srcOrd="0" destOrd="0" presId="urn:microsoft.com/office/officeart/2018/2/layout/IconVerticalSolidList"/>
    <dgm:cxn modelId="{B4CA842B-2432-4E74-A586-497A23F00231}" type="presOf" srcId="{EC46A51F-6555-48C3-8A88-16D9ABF9550D}" destId="{4929E35F-4B59-4FD8-B2E6-E874FCA443DB}" srcOrd="0" destOrd="0" presId="urn:microsoft.com/office/officeart/2018/2/layout/IconVerticalSolidList"/>
    <dgm:cxn modelId="{D9B03636-8A95-4A00-95B3-CFDB18800960}" type="presOf" srcId="{015DA076-4031-423F-A10B-AE45E1E699A8}" destId="{839FA4AB-525B-40D0-BD6A-CB138E71F5BC}" srcOrd="0" destOrd="0" presId="urn:microsoft.com/office/officeart/2018/2/layout/IconVerticalSolidList"/>
    <dgm:cxn modelId="{56FF8E70-4913-4AE0-B4E9-CA2B8237B180}" srcId="{A6E28F36-B3B0-4FDD-877F-654AD2985082}" destId="{D86DE9B5-11F7-4F93-9143-B0063A260AF7}" srcOrd="1" destOrd="0" parTransId="{A8C7F08D-BC30-4366-92D9-04CF1D9F19D2}" sibTransId="{290DC8CB-A1B7-42BB-B736-953E63DB3EBD}"/>
    <dgm:cxn modelId="{1997F573-4990-4B01-81A6-3994AD9776DE}" srcId="{A6E28F36-B3B0-4FDD-877F-654AD2985082}" destId="{1C08EA79-7298-4EE5-9055-EBFB855E1E6B}" srcOrd="0" destOrd="0" parTransId="{63398018-C60E-4E77-8D38-F2DC2A03F093}" sibTransId="{6AE7835B-0A8B-4582-B18D-A392C0D90EDB}"/>
    <dgm:cxn modelId="{8858937F-36DC-4803-8D6E-BC70A6E47C8F}" type="presOf" srcId="{1C08EA79-7298-4EE5-9055-EBFB855E1E6B}" destId="{DE92A379-4E86-4047-9B6E-806137A7C800}" srcOrd="0" destOrd="0" presId="urn:microsoft.com/office/officeart/2018/2/layout/IconVerticalSolidList"/>
    <dgm:cxn modelId="{C808078D-92FD-4B24-83D2-904A89173DA3}" srcId="{A6E28F36-B3B0-4FDD-877F-654AD2985082}" destId="{EC46A51F-6555-48C3-8A88-16D9ABF9550D}" srcOrd="2" destOrd="0" parTransId="{7B94AE3F-166B-4F9F-81D0-BCBF6DB60B4B}" sibTransId="{D557B14A-B897-423C-A713-31C16B7662C4}"/>
    <dgm:cxn modelId="{DAD41FA3-EEA8-4FED-ACCB-DCFB1B22270C}" srcId="{A6E28F36-B3B0-4FDD-877F-654AD2985082}" destId="{015DA076-4031-423F-A10B-AE45E1E699A8}" srcOrd="3" destOrd="0" parTransId="{0D026B6A-CAF1-4649-AE95-0CB50D2ED180}" sibTransId="{1BC5B556-743A-4588-8AED-25AB13AE3691}"/>
    <dgm:cxn modelId="{9CB52AE2-CF07-4A3F-8C31-951D0202AC5C}" type="presOf" srcId="{A6E28F36-B3B0-4FDD-877F-654AD2985082}" destId="{1774427F-7533-44E3-BBDE-8159937F1D9C}" srcOrd="0" destOrd="0" presId="urn:microsoft.com/office/officeart/2018/2/layout/IconVerticalSolidList"/>
    <dgm:cxn modelId="{F9F2F8BB-753C-42AB-982C-E4481DDBAA9C}" type="presParOf" srcId="{1774427F-7533-44E3-BBDE-8159937F1D9C}" destId="{E6C5FB66-5EB0-4BFB-83A0-A7E293B5DDE9}" srcOrd="0" destOrd="0" presId="urn:microsoft.com/office/officeart/2018/2/layout/IconVerticalSolidList"/>
    <dgm:cxn modelId="{A87E0F2E-400F-4EFB-A50E-165FCA307754}" type="presParOf" srcId="{E6C5FB66-5EB0-4BFB-83A0-A7E293B5DDE9}" destId="{6DB8DB4C-40C6-475A-947F-986ED5E56329}" srcOrd="0" destOrd="0" presId="urn:microsoft.com/office/officeart/2018/2/layout/IconVerticalSolidList"/>
    <dgm:cxn modelId="{BFFD0052-C8F0-4A91-8621-2B9DB39E7F76}" type="presParOf" srcId="{E6C5FB66-5EB0-4BFB-83A0-A7E293B5DDE9}" destId="{633F8BC2-5230-440B-A357-EB33CD8B5806}" srcOrd="1" destOrd="0" presId="urn:microsoft.com/office/officeart/2018/2/layout/IconVerticalSolidList"/>
    <dgm:cxn modelId="{911FA822-9C61-4302-AF14-12AFF2121DC5}" type="presParOf" srcId="{E6C5FB66-5EB0-4BFB-83A0-A7E293B5DDE9}" destId="{BDE32519-2077-4643-9E37-D00D0CBDCC2C}" srcOrd="2" destOrd="0" presId="urn:microsoft.com/office/officeart/2018/2/layout/IconVerticalSolidList"/>
    <dgm:cxn modelId="{7E86128E-F75A-4EA0-A689-002E12103EC3}" type="presParOf" srcId="{E6C5FB66-5EB0-4BFB-83A0-A7E293B5DDE9}" destId="{DE92A379-4E86-4047-9B6E-806137A7C800}" srcOrd="3" destOrd="0" presId="urn:microsoft.com/office/officeart/2018/2/layout/IconVerticalSolidList"/>
    <dgm:cxn modelId="{D0D35849-82CF-412C-BF62-EF5B1FF89ACF}" type="presParOf" srcId="{1774427F-7533-44E3-BBDE-8159937F1D9C}" destId="{547B1B88-CE3E-4615-BBB0-85CF9C6F3040}" srcOrd="1" destOrd="0" presId="urn:microsoft.com/office/officeart/2018/2/layout/IconVerticalSolidList"/>
    <dgm:cxn modelId="{79E96672-39E1-4B15-AD7A-A1C4AD0942F4}" type="presParOf" srcId="{1774427F-7533-44E3-BBDE-8159937F1D9C}" destId="{44A49372-F58E-4C2B-9A71-79C976996A26}" srcOrd="2" destOrd="0" presId="urn:microsoft.com/office/officeart/2018/2/layout/IconVerticalSolidList"/>
    <dgm:cxn modelId="{B5F3612C-DBCE-41D9-92C0-6A1D57E34217}" type="presParOf" srcId="{44A49372-F58E-4C2B-9A71-79C976996A26}" destId="{B4E969A2-496C-4172-BB55-A8F66EDBB480}" srcOrd="0" destOrd="0" presId="urn:microsoft.com/office/officeart/2018/2/layout/IconVerticalSolidList"/>
    <dgm:cxn modelId="{08E78F70-4646-4E14-BF10-6AEE4136F7B9}" type="presParOf" srcId="{44A49372-F58E-4C2B-9A71-79C976996A26}" destId="{A90C8854-CF1D-46BF-B932-27F38A7A2E93}" srcOrd="1" destOrd="0" presId="urn:microsoft.com/office/officeart/2018/2/layout/IconVerticalSolidList"/>
    <dgm:cxn modelId="{3E0FF4FD-E60C-466B-8439-D3B43F2D5086}" type="presParOf" srcId="{44A49372-F58E-4C2B-9A71-79C976996A26}" destId="{89F54EBF-73E8-4D76-BC9C-DF3A054944BA}" srcOrd="2" destOrd="0" presId="urn:microsoft.com/office/officeart/2018/2/layout/IconVerticalSolidList"/>
    <dgm:cxn modelId="{E3ADD0E2-E157-4A3E-91D1-271F4B89C121}" type="presParOf" srcId="{44A49372-F58E-4C2B-9A71-79C976996A26}" destId="{681BB0B1-021B-4F4C-8A16-A053B154B5BF}" srcOrd="3" destOrd="0" presId="urn:microsoft.com/office/officeart/2018/2/layout/IconVerticalSolidList"/>
    <dgm:cxn modelId="{67A911BA-388F-4893-8D62-0278C162978D}" type="presParOf" srcId="{1774427F-7533-44E3-BBDE-8159937F1D9C}" destId="{E193149B-D996-4007-A63D-E57E18D31175}" srcOrd="3" destOrd="0" presId="urn:microsoft.com/office/officeart/2018/2/layout/IconVerticalSolidList"/>
    <dgm:cxn modelId="{79AC54CA-5AF0-4AF3-8E18-A517B838A400}" type="presParOf" srcId="{1774427F-7533-44E3-BBDE-8159937F1D9C}" destId="{6CC1A735-2093-4087-8A9C-11A77C078564}" srcOrd="4" destOrd="0" presId="urn:microsoft.com/office/officeart/2018/2/layout/IconVerticalSolidList"/>
    <dgm:cxn modelId="{3F5F68B7-1FA9-4FDA-9557-26CB9B2F0B91}" type="presParOf" srcId="{6CC1A735-2093-4087-8A9C-11A77C078564}" destId="{AF85A766-F711-4324-9AA5-5ED2EADDA7EA}" srcOrd="0" destOrd="0" presId="urn:microsoft.com/office/officeart/2018/2/layout/IconVerticalSolidList"/>
    <dgm:cxn modelId="{0EA1F969-3BEA-4F1C-8DD1-9F7CCC1C3932}" type="presParOf" srcId="{6CC1A735-2093-4087-8A9C-11A77C078564}" destId="{A24E8DE2-65AA-4CD6-BE84-BADAAD7ED583}" srcOrd="1" destOrd="0" presId="urn:microsoft.com/office/officeart/2018/2/layout/IconVerticalSolidList"/>
    <dgm:cxn modelId="{C54F6C41-AB7D-460B-9A90-3114ACCB6F58}" type="presParOf" srcId="{6CC1A735-2093-4087-8A9C-11A77C078564}" destId="{3EA8E7D6-CEA5-42B7-8365-77C781B1C3D8}" srcOrd="2" destOrd="0" presId="urn:microsoft.com/office/officeart/2018/2/layout/IconVerticalSolidList"/>
    <dgm:cxn modelId="{942F72FB-8145-47D3-ACA8-7A18D4766AFE}" type="presParOf" srcId="{6CC1A735-2093-4087-8A9C-11A77C078564}" destId="{4929E35F-4B59-4FD8-B2E6-E874FCA443DB}" srcOrd="3" destOrd="0" presId="urn:microsoft.com/office/officeart/2018/2/layout/IconVerticalSolidList"/>
    <dgm:cxn modelId="{4B5B9B82-09F4-4554-8B45-B7A49C1B7A7D}" type="presParOf" srcId="{1774427F-7533-44E3-BBDE-8159937F1D9C}" destId="{0F508006-5505-47DD-9C6F-15566F51556D}" srcOrd="5" destOrd="0" presId="urn:microsoft.com/office/officeart/2018/2/layout/IconVerticalSolidList"/>
    <dgm:cxn modelId="{9AF67A17-6DD3-42AD-B715-2DB65F727D51}" type="presParOf" srcId="{1774427F-7533-44E3-BBDE-8159937F1D9C}" destId="{D0B65D09-3F5D-4D33-9381-26EEE4346C05}" srcOrd="6" destOrd="0" presId="urn:microsoft.com/office/officeart/2018/2/layout/IconVerticalSolidList"/>
    <dgm:cxn modelId="{FCADBC5B-D18D-4413-80BA-EFE6429F542B}" type="presParOf" srcId="{D0B65D09-3F5D-4D33-9381-26EEE4346C05}" destId="{F95E5ACF-58FB-45A8-845A-1B69A0F7AE80}" srcOrd="0" destOrd="0" presId="urn:microsoft.com/office/officeart/2018/2/layout/IconVerticalSolidList"/>
    <dgm:cxn modelId="{BFA96E28-ED8B-4016-81BD-1FDD09263C9D}" type="presParOf" srcId="{D0B65D09-3F5D-4D33-9381-26EEE4346C05}" destId="{944FA187-AF09-426F-92C8-E7D912EF2676}" srcOrd="1" destOrd="0" presId="urn:microsoft.com/office/officeart/2018/2/layout/IconVerticalSolidList"/>
    <dgm:cxn modelId="{0D7E25D7-DC20-4DC1-AA1F-1A8F7F779252}" type="presParOf" srcId="{D0B65D09-3F5D-4D33-9381-26EEE4346C05}" destId="{FF01431B-7EB7-4681-9E80-B833E887EB6E}" srcOrd="2" destOrd="0" presId="urn:microsoft.com/office/officeart/2018/2/layout/IconVerticalSolidList"/>
    <dgm:cxn modelId="{19524920-0245-4385-91AD-126FE1C26E16}" type="presParOf" srcId="{D0B65D09-3F5D-4D33-9381-26EEE4346C05}" destId="{839FA4AB-525B-40D0-BD6A-CB138E71F5B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E28F36-B3B0-4FDD-877F-654AD2985082}" type="doc">
      <dgm:prSet loTypeId="urn:microsoft.com/office/officeart/2018/2/layout/IconVerticalSolidList" loCatId="icon" qsTypeId="urn:microsoft.com/office/officeart/2005/8/quickstyle/simple3" qsCatId="simple" csTypeId="urn:microsoft.com/office/officeart/2005/8/colors/accent1_2" csCatId="accent1" phldr="1"/>
      <dgm:spPr/>
      <dgm:t>
        <a:bodyPr/>
        <a:lstStyle/>
        <a:p>
          <a:endParaRPr lang="en-US"/>
        </a:p>
      </dgm:t>
    </dgm:pt>
    <dgm:pt modelId="{1C08EA79-7298-4EE5-9055-EBFB855E1E6B}">
      <dgm:prSet/>
      <dgm:spPr/>
      <dgm:t>
        <a:bodyPr/>
        <a:lstStyle/>
        <a:p>
          <a:pPr>
            <a:lnSpc>
              <a:spcPct val="100000"/>
            </a:lnSpc>
          </a:pPr>
          <a:r>
            <a:rPr lang="en-US" b="1" dirty="0">
              <a:latin typeface="Arial" panose="020B0604020202020204" pitchFamily="34" charset="0"/>
              <a:cs typeface="Arial" panose="020B0604020202020204" pitchFamily="34" charset="0"/>
            </a:rPr>
            <a:t>If you are having difficulty connecting with schools for outreach</a:t>
          </a:r>
        </a:p>
      </dgm:t>
    </dgm:pt>
    <dgm:pt modelId="{63398018-C60E-4E77-8D38-F2DC2A03F093}" type="parTrans" cxnId="{1997F573-4990-4B01-81A6-3994AD9776DE}">
      <dgm:prSet/>
      <dgm:spPr/>
      <dgm:t>
        <a:bodyPr/>
        <a:lstStyle/>
        <a:p>
          <a:endParaRPr lang="en-US"/>
        </a:p>
      </dgm:t>
    </dgm:pt>
    <dgm:pt modelId="{6AE7835B-0A8B-4582-B18D-A392C0D90EDB}" type="sibTrans" cxnId="{1997F573-4990-4B01-81A6-3994AD9776DE}">
      <dgm:prSet/>
      <dgm:spPr/>
      <dgm:t>
        <a:bodyPr/>
        <a:lstStyle/>
        <a:p>
          <a:endParaRPr lang="en-US"/>
        </a:p>
      </dgm:t>
    </dgm:pt>
    <dgm:pt modelId="{F0F1DAA4-F537-4DD0-B03D-2AC840285F39}">
      <dgm:prSet phldr="0"/>
      <dgm:spPr/>
      <dgm:t>
        <a:bodyPr/>
        <a:lstStyle/>
        <a:p>
          <a:pPr>
            <a:lnSpc>
              <a:spcPct val="100000"/>
            </a:lnSpc>
          </a:pPr>
          <a:r>
            <a:rPr lang="en-US" b="1" dirty="0">
              <a:latin typeface="Arial" panose="020B0604020202020204" pitchFamily="34" charset="0"/>
              <a:cs typeface="Arial" panose="020B0604020202020204" pitchFamily="34" charset="0"/>
            </a:rPr>
            <a:t>Assisting multiple vendors in navigating relationships with schools in the same geographic region</a:t>
          </a:r>
        </a:p>
      </dgm:t>
    </dgm:pt>
    <dgm:pt modelId="{C65ED8E6-C90B-438E-836E-93F8C8F21385}" type="parTrans" cxnId="{40F17387-A8FB-43DE-9448-4F6A8BA2FECE}">
      <dgm:prSet/>
      <dgm:spPr/>
      <dgm:t>
        <a:bodyPr/>
        <a:lstStyle/>
        <a:p>
          <a:endParaRPr lang="en-US"/>
        </a:p>
      </dgm:t>
    </dgm:pt>
    <dgm:pt modelId="{E4B09A46-D4F7-422A-9E4A-4FFDA9FD69CB}" type="sibTrans" cxnId="{40F17387-A8FB-43DE-9448-4F6A8BA2FECE}">
      <dgm:prSet/>
      <dgm:spPr/>
      <dgm:t>
        <a:bodyPr/>
        <a:lstStyle/>
        <a:p>
          <a:endParaRPr lang="en-US"/>
        </a:p>
      </dgm:t>
    </dgm:pt>
    <dgm:pt modelId="{9EF1BA0E-762A-4CA4-924E-A4F7494E8213}">
      <dgm:prSet phldr="0"/>
      <dgm:spPr/>
      <dgm:t>
        <a:bodyPr/>
        <a:lstStyle/>
        <a:p>
          <a:pPr>
            <a:lnSpc>
              <a:spcPct val="100000"/>
            </a:lnSpc>
          </a:pPr>
          <a:r>
            <a:rPr lang="en-US" b="1" dirty="0">
              <a:latin typeface="Arial" panose="020B0604020202020204" pitchFamily="34" charset="0"/>
              <a:cs typeface="Arial" panose="020B0604020202020204" pitchFamily="34" charset="0"/>
            </a:rPr>
            <a:t>Contact your SVRC TAYS if you would like to know whether a specific activity constitutes  Pre-ETS. </a:t>
          </a:r>
        </a:p>
      </dgm:t>
    </dgm:pt>
    <dgm:pt modelId="{91953110-650F-4D90-A1BE-8996B542EB6B}" type="parTrans" cxnId="{1992C229-1555-4DDF-8D5C-8D80F0B7BFC6}">
      <dgm:prSet/>
      <dgm:spPr/>
      <dgm:t>
        <a:bodyPr/>
        <a:lstStyle/>
        <a:p>
          <a:endParaRPr lang="en-US"/>
        </a:p>
      </dgm:t>
    </dgm:pt>
    <dgm:pt modelId="{DDA21DF5-57F6-4A17-9A1E-48D54D9DBEB0}" type="sibTrans" cxnId="{1992C229-1555-4DDF-8D5C-8D80F0B7BFC6}">
      <dgm:prSet/>
      <dgm:spPr/>
      <dgm:t>
        <a:bodyPr/>
        <a:lstStyle/>
        <a:p>
          <a:endParaRPr lang="en-US"/>
        </a:p>
      </dgm:t>
    </dgm:pt>
    <dgm:pt modelId="{CA19EC28-E8A7-479D-AB4A-77202363A91C}">
      <dgm:prSet/>
      <dgm:spPr/>
      <dgm:t>
        <a:bodyPr/>
        <a:lstStyle/>
        <a:p>
          <a:pPr>
            <a:lnSpc>
              <a:spcPct val="100000"/>
            </a:lnSpc>
          </a:pPr>
          <a:endParaRPr lang="en-US"/>
        </a:p>
      </dgm:t>
    </dgm:pt>
    <dgm:pt modelId="{D3AE6D5E-1F28-4BFF-B68A-E82C3BC8AE16}" type="parTrans" cxnId="{480F9C46-690B-4931-A922-01BA78EB49CA}">
      <dgm:prSet/>
      <dgm:spPr/>
      <dgm:t>
        <a:bodyPr/>
        <a:lstStyle/>
        <a:p>
          <a:endParaRPr lang="en-US"/>
        </a:p>
      </dgm:t>
    </dgm:pt>
    <dgm:pt modelId="{EB1C0D0D-C99A-4755-B812-0715181213BA}" type="sibTrans" cxnId="{480F9C46-690B-4931-A922-01BA78EB49CA}">
      <dgm:prSet/>
      <dgm:spPr/>
      <dgm:t>
        <a:bodyPr/>
        <a:lstStyle/>
        <a:p>
          <a:endParaRPr lang="en-US"/>
        </a:p>
      </dgm:t>
    </dgm:pt>
    <dgm:pt modelId="{1774427F-7533-44E3-BBDE-8159937F1D9C}" type="pres">
      <dgm:prSet presAssocID="{A6E28F36-B3B0-4FDD-877F-654AD2985082}" presName="root" presStyleCnt="0">
        <dgm:presLayoutVars>
          <dgm:dir/>
          <dgm:resizeHandles val="exact"/>
        </dgm:presLayoutVars>
      </dgm:prSet>
      <dgm:spPr/>
    </dgm:pt>
    <dgm:pt modelId="{07FFE3B4-E892-42EE-9113-9574593BC3DB}" type="pres">
      <dgm:prSet presAssocID="{F0F1DAA4-F537-4DD0-B03D-2AC840285F39}" presName="compNode" presStyleCnt="0"/>
      <dgm:spPr/>
    </dgm:pt>
    <dgm:pt modelId="{9C78ADC1-5308-40C5-8A76-B5EC063D7901}" type="pres">
      <dgm:prSet presAssocID="{F0F1DAA4-F537-4DD0-B03D-2AC840285F39}" presName="bgRect" presStyleLbl="bgShp" presStyleIdx="0" presStyleCnt="4"/>
      <dgm:spPr/>
    </dgm:pt>
    <dgm:pt modelId="{C1CD6F71-744B-4A8C-865D-3EE2B0F74987}" type="pres">
      <dgm:prSet presAssocID="{F0F1DAA4-F537-4DD0-B03D-2AC840285F39}"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6350"/>
      </dgm:spPr>
      <dgm:extLst>
        <a:ext uri="{E40237B7-FDA0-4F09-8148-C483321AD2D9}">
          <dgm14:cNvPr xmlns:dgm14="http://schemas.microsoft.com/office/drawing/2010/diagram" id="0" name="" descr="Classroom outline"/>
        </a:ext>
      </dgm:extLst>
    </dgm:pt>
    <dgm:pt modelId="{BED7B840-7F73-413A-8B3F-7BF3056544C8}" type="pres">
      <dgm:prSet presAssocID="{F0F1DAA4-F537-4DD0-B03D-2AC840285F39}" presName="spaceRect" presStyleCnt="0"/>
      <dgm:spPr/>
    </dgm:pt>
    <dgm:pt modelId="{135B2636-EFE5-48D6-AE0A-3F88B3A49926}" type="pres">
      <dgm:prSet presAssocID="{F0F1DAA4-F537-4DD0-B03D-2AC840285F39}" presName="parTx" presStyleLbl="revTx" presStyleIdx="0" presStyleCnt="4">
        <dgm:presLayoutVars>
          <dgm:chMax val="0"/>
          <dgm:chPref val="0"/>
        </dgm:presLayoutVars>
      </dgm:prSet>
      <dgm:spPr/>
    </dgm:pt>
    <dgm:pt modelId="{40D18756-3E65-473A-AC47-90704CC38780}" type="pres">
      <dgm:prSet presAssocID="{E4B09A46-D4F7-422A-9E4A-4FFDA9FD69CB}" presName="sibTrans" presStyleCnt="0"/>
      <dgm:spPr/>
    </dgm:pt>
    <dgm:pt modelId="{E6C5FB66-5EB0-4BFB-83A0-A7E293B5DDE9}" type="pres">
      <dgm:prSet presAssocID="{1C08EA79-7298-4EE5-9055-EBFB855E1E6B}" presName="compNode" presStyleCnt="0"/>
      <dgm:spPr/>
    </dgm:pt>
    <dgm:pt modelId="{6DB8DB4C-40C6-475A-947F-986ED5E56329}" type="pres">
      <dgm:prSet presAssocID="{1C08EA79-7298-4EE5-9055-EBFB855E1E6B}" presName="bgRect" presStyleLbl="bgShp" presStyleIdx="1" presStyleCnt="4" custLinFactNeighborX="-3512" custLinFactNeighborY="-4104"/>
      <dgm:spPr/>
    </dgm:pt>
    <dgm:pt modelId="{633F8BC2-5230-440B-A357-EB33CD8B5806}" type="pres">
      <dgm:prSet presAssocID="{1C08EA79-7298-4EE5-9055-EBFB855E1E6B}"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aduation cap outline"/>
        </a:ext>
      </dgm:extLst>
    </dgm:pt>
    <dgm:pt modelId="{BDE32519-2077-4643-9E37-D00D0CBDCC2C}" type="pres">
      <dgm:prSet presAssocID="{1C08EA79-7298-4EE5-9055-EBFB855E1E6B}" presName="spaceRect" presStyleCnt="0"/>
      <dgm:spPr/>
    </dgm:pt>
    <dgm:pt modelId="{DE92A379-4E86-4047-9B6E-806137A7C800}" type="pres">
      <dgm:prSet presAssocID="{1C08EA79-7298-4EE5-9055-EBFB855E1E6B}" presName="parTx" presStyleLbl="revTx" presStyleIdx="1" presStyleCnt="4">
        <dgm:presLayoutVars>
          <dgm:chMax val="0"/>
          <dgm:chPref val="0"/>
        </dgm:presLayoutVars>
      </dgm:prSet>
      <dgm:spPr/>
    </dgm:pt>
    <dgm:pt modelId="{0A89C00F-E9C2-4BCE-93E4-71CFC7D2B54A}" type="pres">
      <dgm:prSet presAssocID="{6AE7835B-0A8B-4582-B18D-A392C0D90EDB}" presName="sibTrans" presStyleCnt="0"/>
      <dgm:spPr/>
    </dgm:pt>
    <dgm:pt modelId="{4959054C-6331-4F4F-AF50-31228729BAEE}" type="pres">
      <dgm:prSet presAssocID="{9EF1BA0E-762A-4CA4-924E-A4F7494E8213}" presName="compNode" presStyleCnt="0"/>
      <dgm:spPr/>
    </dgm:pt>
    <dgm:pt modelId="{689144CC-0051-4717-B467-58EA2829CD5C}" type="pres">
      <dgm:prSet presAssocID="{9EF1BA0E-762A-4CA4-924E-A4F7494E8213}" presName="bgRect" presStyleLbl="bgShp" presStyleIdx="2" presStyleCnt="4" custLinFactNeighborX="437" custLinFactNeighborY="-9655"/>
      <dgm:spPr/>
    </dgm:pt>
    <dgm:pt modelId="{42C4D0F9-E221-4127-9CE6-ECB0C4440B04}" type="pres">
      <dgm:prSet presAssocID="{9EF1BA0E-762A-4CA4-924E-A4F7494E8213}"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elephone outline"/>
        </a:ext>
      </dgm:extLst>
    </dgm:pt>
    <dgm:pt modelId="{A39ED4AC-6BC1-4ABB-BF96-0D62EB616562}" type="pres">
      <dgm:prSet presAssocID="{9EF1BA0E-762A-4CA4-924E-A4F7494E8213}" presName="spaceRect" presStyleCnt="0"/>
      <dgm:spPr/>
    </dgm:pt>
    <dgm:pt modelId="{7A970F19-654D-4DEE-8580-18F4AE6CA7C5}" type="pres">
      <dgm:prSet presAssocID="{9EF1BA0E-762A-4CA4-924E-A4F7494E8213}" presName="parTx" presStyleLbl="revTx" presStyleIdx="2" presStyleCnt="4">
        <dgm:presLayoutVars>
          <dgm:chMax val="0"/>
          <dgm:chPref val="0"/>
        </dgm:presLayoutVars>
      </dgm:prSet>
      <dgm:spPr/>
    </dgm:pt>
    <dgm:pt modelId="{84E500C0-867E-4552-B220-7AA261CB0CE3}" type="pres">
      <dgm:prSet presAssocID="{DDA21DF5-57F6-4A17-9A1E-48D54D9DBEB0}" presName="sibTrans" presStyleCnt="0"/>
      <dgm:spPr/>
    </dgm:pt>
    <dgm:pt modelId="{BE40DFA5-2A2A-4C22-818A-8D6108565D21}" type="pres">
      <dgm:prSet presAssocID="{CA19EC28-E8A7-479D-AB4A-77202363A91C}" presName="compNode" presStyleCnt="0"/>
      <dgm:spPr/>
    </dgm:pt>
    <dgm:pt modelId="{9DBB5916-9DC8-4F24-A0B0-72D62DF5758D}" type="pres">
      <dgm:prSet presAssocID="{CA19EC28-E8A7-479D-AB4A-77202363A91C}" presName="bgRect" presStyleLbl="bgShp" presStyleIdx="3" presStyleCnt="4"/>
      <dgm:spPr/>
    </dgm:pt>
    <dgm:pt modelId="{3735BF0E-086A-4234-B4EB-C49B0774375F}" type="pres">
      <dgm:prSet presAssocID="{CA19EC28-E8A7-479D-AB4A-77202363A91C}"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ast Forward outline"/>
        </a:ext>
      </dgm:extLst>
    </dgm:pt>
    <dgm:pt modelId="{37F19C0E-C40C-4C6F-931C-216B8112209E}" type="pres">
      <dgm:prSet presAssocID="{CA19EC28-E8A7-479D-AB4A-77202363A91C}" presName="spaceRect" presStyleCnt="0"/>
      <dgm:spPr/>
    </dgm:pt>
    <dgm:pt modelId="{89A6FC0A-1508-4AF9-A49B-25AFCC578D41}" type="pres">
      <dgm:prSet presAssocID="{CA19EC28-E8A7-479D-AB4A-77202363A91C}" presName="parTx" presStyleLbl="revTx" presStyleIdx="3" presStyleCnt="4">
        <dgm:presLayoutVars>
          <dgm:chMax val="0"/>
          <dgm:chPref val="0"/>
        </dgm:presLayoutVars>
      </dgm:prSet>
      <dgm:spPr/>
    </dgm:pt>
  </dgm:ptLst>
  <dgm:cxnLst>
    <dgm:cxn modelId="{1992C229-1555-4DDF-8D5C-8D80F0B7BFC6}" srcId="{A6E28F36-B3B0-4FDD-877F-654AD2985082}" destId="{9EF1BA0E-762A-4CA4-924E-A4F7494E8213}" srcOrd="2" destOrd="0" parTransId="{91953110-650F-4D90-A1BE-8996B542EB6B}" sibTransId="{DDA21DF5-57F6-4A17-9A1E-48D54D9DBEB0}"/>
    <dgm:cxn modelId="{9294DF2A-7B4C-401E-8E2C-946DDFD0E1CB}" type="presOf" srcId="{9EF1BA0E-762A-4CA4-924E-A4F7494E8213}" destId="{7A970F19-654D-4DEE-8580-18F4AE6CA7C5}" srcOrd="0" destOrd="0" presId="urn:microsoft.com/office/officeart/2018/2/layout/IconVerticalSolidList"/>
    <dgm:cxn modelId="{D2190744-CA96-438E-9609-E9FC78CB5B4E}" type="presOf" srcId="{CA19EC28-E8A7-479D-AB4A-77202363A91C}" destId="{89A6FC0A-1508-4AF9-A49B-25AFCC578D41}" srcOrd="0" destOrd="0" presId="urn:microsoft.com/office/officeart/2018/2/layout/IconVerticalSolidList"/>
    <dgm:cxn modelId="{480F9C46-690B-4931-A922-01BA78EB49CA}" srcId="{A6E28F36-B3B0-4FDD-877F-654AD2985082}" destId="{CA19EC28-E8A7-479D-AB4A-77202363A91C}" srcOrd="3" destOrd="0" parTransId="{D3AE6D5E-1F28-4BFF-B68A-E82C3BC8AE16}" sibTransId="{EB1C0D0D-C99A-4755-B812-0715181213BA}"/>
    <dgm:cxn modelId="{BA5C644C-08FE-4177-BC87-ABA261FD85DA}" type="presOf" srcId="{F0F1DAA4-F537-4DD0-B03D-2AC840285F39}" destId="{135B2636-EFE5-48D6-AE0A-3F88B3A49926}" srcOrd="0" destOrd="0" presId="urn:microsoft.com/office/officeart/2018/2/layout/IconVerticalSolidList"/>
    <dgm:cxn modelId="{1997F573-4990-4B01-81A6-3994AD9776DE}" srcId="{A6E28F36-B3B0-4FDD-877F-654AD2985082}" destId="{1C08EA79-7298-4EE5-9055-EBFB855E1E6B}" srcOrd="1" destOrd="0" parTransId="{63398018-C60E-4E77-8D38-F2DC2A03F093}" sibTransId="{6AE7835B-0A8B-4582-B18D-A392C0D90EDB}"/>
    <dgm:cxn modelId="{40F17387-A8FB-43DE-9448-4F6A8BA2FECE}" srcId="{A6E28F36-B3B0-4FDD-877F-654AD2985082}" destId="{F0F1DAA4-F537-4DD0-B03D-2AC840285F39}" srcOrd="0" destOrd="0" parTransId="{C65ED8E6-C90B-438E-836E-93F8C8F21385}" sibTransId="{E4B09A46-D4F7-422A-9E4A-4FFDA9FD69CB}"/>
    <dgm:cxn modelId="{42367ADF-5C78-4945-A855-EFDA6D75CAC6}" type="presOf" srcId="{1C08EA79-7298-4EE5-9055-EBFB855E1E6B}" destId="{DE92A379-4E86-4047-9B6E-806137A7C800}" srcOrd="0" destOrd="0" presId="urn:microsoft.com/office/officeart/2018/2/layout/IconVerticalSolidList"/>
    <dgm:cxn modelId="{9CB52AE2-CF07-4A3F-8C31-951D0202AC5C}" type="presOf" srcId="{A6E28F36-B3B0-4FDD-877F-654AD2985082}" destId="{1774427F-7533-44E3-BBDE-8159937F1D9C}" srcOrd="0" destOrd="0" presId="urn:microsoft.com/office/officeart/2018/2/layout/IconVerticalSolidList"/>
    <dgm:cxn modelId="{729DDAF0-5E42-474C-AEF1-98D44D6A5FA3}" type="presParOf" srcId="{1774427F-7533-44E3-BBDE-8159937F1D9C}" destId="{07FFE3B4-E892-42EE-9113-9574593BC3DB}" srcOrd="0" destOrd="0" presId="urn:microsoft.com/office/officeart/2018/2/layout/IconVerticalSolidList"/>
    <dgm:cxn modelId="{316D6CB7-6FAF-4E36-96A9-EE881CEB16E3}" type="presParOf" srcId="{07FFE3B4-E892-42EE-9113-9574593BC3DB}" destId="{9C78ADC1-5308-40C5-8A76-B5EC063D7901}" srcOrd="0" destOrd="0" presId="urn:microsoft.com/office/officeart/2018/2/layout/IconVerticalSolidList"/>
    <dgm:cxn modelId="{F4031F6E-E476-4768-94DC-F16E06B3272B}" type="presParOf" srcId="{07FFE3B4-E892-42EE-9113-9574593BC3DB}" destId="{C1CD6F71-744B-4A8C-865D-3EE2B0F74987}" srcOrd="1" destOrd="0" presId="urn:microsoft.com/office/officeart/2018/2/layout/IconVerticalSolidList"/>
    <dgm:cxn modelId="{1334B499-0A53-48BE-8E56-D0DB892E6AD2}" type="presParOf" srcId="{07FFE3B4-E892-42EE-9113-9574593BC3DB}" destId="{BED7B840-7F73-413A-8B3F-7BF3056544C8}" srcOrd="2" destOrd="0" presId="urn:microsoft.com/office/officeart/2018/2/layout/IconVerticalSolidList"/>
    <dgm:cxn modelId="{F2FA3AFE-AAE4-4478-9298-D10EC122AFD6}" type="presParOf" srcId="{07FFE3B4-E892-42EE-9113-9574593BC3DB}" destId="{135B2636-EFE5-48D6-AE0A-3F88B3A49926}" srcOrd="3" destOrd="0" presId="urn:microsoft.com/office/officeart/2018/2/layout/IconVerticalSolidList"/>
    <dgm:cxn modelId="{E65635C0-6836-44D7-ADEA-15CEEC5DD89E}" type="presParOf" srcId="{1774427F-7533-44E3-BBDE-8159937F1D9C}" destId="{40D18756-3E65-473A-AC47-90704CC38780}" srcOrd="1" destOrd="0" presId="urn:microsoft.com/office/officeart/2018/2/layout/IconVerticalSolidList"/>
    <dgm:cxn modelId="{A6E69B84-6648-4901-AF43-6FB170267A8B}" type="presParOf" srcId="{1774427F-7533-44E3-BBDE-8159937F1D9C}" destId="{E6C5FB66-5EB0-4BFB-83A0-A7E293B5DDE9}" srcOrd="2" destOrd="0" presId="urn:microsoft.com/office/officeart/2018/2/layout/IconVerticalSolidList"/>
    <dgm:cxn modelId="{8434748D-8D6E-4815-BD7F-50F5E541D7EE}" type="presParOf" srcId="{E6C5FB66-5EB0-4BFB-83A0-A7E293B5DDE9}" destId="{6DB8DB4C-40C6-475A-947F-986ED5E56329}" srcOrd="0" destOrd="0" presId="urn:microsoft.com/office/officeart/2018/2/layout/IconVerticalSolidList"/>
    <dgm:cxn modelId="{CB48D7BD-CBA1-49E8-BCA2-D6B2DB4A8C9F}" type="presParOf" srcId="{E6C5FB66-5EB0-4BFB-83A0-A7E293B5DDE9}" destId="{633F8BC2-5230-440B-A357-EB33CD8B5806}" srcOrd="1" destOrd="0" presId="urn:microsoft.com/office/officeart/2018/2/layout/IconVerticalSolidList"/>
    <dgm:cxn modelId="{B772588E-A502-4422-9ABA-9F2887EEB047}" type="presParOf" srcId="{E6C5FB66-5EB0-4BFB-83A0-A7E293B5DDE9}" destId="{BDE32519-2077-4643-9E37-D00D0CBDCC2C}" srcOrd="2" destOrd="0" presId="urn:microsoft.com/office/officeart/2018/2/layout/IconVerticalSolidList"/>
    <dgm:cxn modelId="{B1B0EC46-0D7F-4AB1-8F42-35B99284ACA4}" type="presParOf" srcId="{E6C5FB66-5EB0-4BFB-83A0-A7E293B5DDE9}" destId="{DE92A379-4E86-4047-9B6E-806137A7C800}" srcOrd="3" destOrd="0" presId="urn:microsoft.com/office/officeart/2018/2/layout/IconVerticalSolidList"/>
    <dgm:cxn modelId="{74FDF05D-D76D-4784-985A-9E0E5667DA68}" type="presParOf" srcId="{1774427F-7533-44E3-BBDE-8159937F1D9C}" destId="{0A89C00F-E9C2-4BCE-93E4-71CFC7D2B54A}" srcOrd="3" destOrd="0" presId="urn:microsoft.com/office/officeart/2018/2/layout/IconVerticalSolidList"/>
    <dgm:cxn modelId="{A0917242-BF57-4ECA-AD76-36823234C7F6}" type="presParOf" srcId="{1774427F-7533-44E3-BBDE-8159937F1D9C}" destId="{4959054C-6331-4F4F-AF50-31228729BAEE}" srcOrd="4" destOrd="0" presId="urn:microsoft.com/office/officeart/2018/2/layout/IconVerticalSolidList"/>
    <dgm:cxn modelId="{F92DDE9F-09DF-4B40-BEFA-8B608AF9F007}" type="presParOf" srcId="{4959054C-6331-4F4F-AF50-31228729BAEE}" destId="{689144CC-0051-4717-B467-58EA2829CD5C}" srcOrd="0" destOrd="0" presId="urn:microsoft.com/office/officeart/2018/2/layout/IconVerticalSolidList"/>
    <dgm:cxn modelId="{75983DF9-E2D9-4650-BCA7-37C536F0B23B}" type="presParOf" srcId="{4959054C-6331-4F4F-AF50-31228729BAEE}" destId="{42C4D0F9-E221-4127-9CE6-ECB0C4440B04}" srcOrd="1" destOrd="0" presId="urn:microsoft.com/office/officeart/2018/2/layout/IconVerticalSolidList"/>
    <dgm:cxn modelId="{196FFD7C-E004-4115-B5FE-47D728510581}" type="presParOf" srcId="{4959054C-6331-4F4F-AF50-31228729BAEE}" destId="{A39ED4AC-6BC1-4ABB-BF96-0D62EB616562}" srcOrd="2" destOrd="0" presId="urn:microsoft.com/office/officeart/2018/2/layout/IconVerticalSolidList"/>
    <dgm:cxn modelId="{38CDD870-A6A6-483D-9C2A-4BB5A1B7EC39}" type="presParOf" srcId="{4959054C-6331-4F4F-AF50-31228729BAEE}" destId="{7A970F19-654D-4DEE-8580-18F4AE6CA7C5}" srcOrd="3" destOrd="0" presId="urn:microsoft.com/office/officeart/2018/2/layout/IconVerticalSolidList"/>
    <dgm:cxn modelId="{C917C3F4-4FCD-4589-8154-78B241A306F2}" type="presParOf" srcId="{1774427F-7533-44E3-BBDE-8159937F1D9C}" destId="{84E500C0-867E-4552-B220-7AA261CB0CE3}" srcOrd="5" destOrd="0" presId="urn:microsoft.com/office/officeart/2018/2/layout/IconVerticalSolidList"/>
    <dgm:cxn modelId="{4AA6D085-F27F-4E70-9838-81375926B7CE}" type="presParOf" srcId="{1774427F-7533-44E3-BBDE-8159937F1D9C}" destId="{BE40DFA5-2A2A-4C22-818A-8D6108565D21}" srcOrd="6" destOrd="0" presId="urn:microsoft.com/office/officeart/2018/2/layout/IconVerticalSolidList"/>
    <dgm:cxn modelId="{F4B95D0C-44B3-4E99-9265-7CAC2506A6E0}" type="presParOf" srcId="{BE40DFA5-2A2A-4C22-818A-8D6108565D21}" destId="{9DBB5916-9DC8-4F24-A0B0-72D62DF5758D}" srcOrd="0" destOrd="0" presId="urn:microsoft.com/office/officeart/2018/2/layout/IconVerticalSolidList"/>
    <dgm:cxn modelId="{DB7FA359-CF30-4A49-8CF2-FE28591E196A}" type="presParOf" srcId="{BE40DFA5-2A2A-4C22-818A-8D6108565D21}" destId="{3735BF0E-086A-4234-B4EB-C49B0774375F}" srcOrd="1" destOrd="0" presId="urn:microsoft.com/office/officeart/2018/2/layout/IconVerticalSolidList"/>
    <dgm:cxn modelId="{1FBDE9E1-402C-4575-8572-869E809F3353}" type="presParOf" srcId="{BE40DFA5-2A2A-4C22-818A-8D6108565D21}" destId="{37F19C0E-C40C-4C6F-931C-216B8112209E}" srcOrd="2" destOrd="0" presId="urn:microsoft.com/office/officeart/2018/2/layout/IconVerticalSolidList"/>
    <dgm:cxn modelId="{57E074F8-0D42-43B7-83F4-C7C7230EFFC5}" type="presParOf" srcId="{BE40DFA5-2A2A-4C22-818A-8D6108565D21}" destId="{89A6FC0A-1508-4AF9-A49B-25AFCC578D4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C107B-24BA-49B5-9B0E-5ED7E31D9026}">
      <dsp:nvSpPr>
        <dsp:cNvPr id="0" name=""/>
        <dsp:cNvSpPr/>
      </dsp:nvSpPr>
      <dsp:spPr>
        <a:xfrm>
          <a:off x="2" y="0"/>
          <a:ext cx="11527430" cy="4452079"/>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8EE58E-025C-4F29-AF2D-470AFEC41461}">
      <dsp:nvSpPr>
        <dsp:cNvPr id="0" name=""/>
        <dsp:cNvSpPr/>
      </dsp:nvSpPr>
      <dsp:spPr>
        <a:xfrm>
          <a:off x="5769" y="1335623"/>
          <a:ext cx="2774915" cy="178083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lumMod val="85000"/>
                  <a:lumOff val="15000"/>
                </a:schemeClr>
              </a:solidFill>
              <a:latin typeface="Arial" panose="020B0604020202020204" pitchFamily="34" charset="0"/>
              <a:cs typeface="Arial" panose="020B0604020202020204" pitchFamily="34" charset="0"/>
            </a:rPr>
            <a:t>Outreach to schools  and potential referral sources </a:t>
          </a:r>
        </a:p>
      </dsp:txBody>
      <dsp:txXfrm>
        <a:off x="92702" y="1422556"/>
        <a:ext cx="2601049" cy="1606965"/>
      </dsp:txXfrm>
    </dsp:sp>
    <dsp:sp modelId="{DF48C044-8FAF-4E1E-A41A-30FB289ADB4F}">
      <dsp:nvSpPr>
        <dsp:cNvPr id="0" name=""/>
        <dsp:cNvSpPr/>
      </dsp:nvSpPr>
      <dsp:spPr>
        <a:xfrm>
          <a:off x="2919430" y="1335623"/>
          <a:ext cx="2774915" cy="178083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lumMod val="85000"/>
                  <a:lumOff val="15000"/>
                </a:schemeClr>
              </a:solidFill>
              <a:latin typeface="Arial" panose="020B0604020202020204" pitchFamily="34" charset="0"/>
              <a:cs typeface="Arial" panose="020B0604020202020204" pitchFamily="34" charset="0"/>
            </a:rPr>
            <a:t>Schools and other potential referral sources identify SWD.</a:t>
          </a:r>
        </a:p>
      </dsp:txBody>
      <dsp:txXfrm>
        <a:off x="3006363" y="1422556"/>
        <a:ext cx="2601049" cy="1606965"/>
      </dsp:txXfrm>
    </dsp:sp>
    <dsp:sp modelId="{8930D907-F58A-4C16-8742-3B0D30695ECA}">
      <dsp:nvSpPr>
        <dsp:cNvPr id="0" name=""/>
        <dsp:cNvSpPr/>
      </dsp:nvSpPr>
      <dsp:spPr>
        <a:xfrm>
          <a:off x="5893051" y="1350618"/>
          <a:ext cx="2774915" cy="178083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lumMod val="85000"/>
                  <a:lumOff val="15000"/>
                </a:schemeClr>
              </a:solidFill>
              <a:latin typeface="Arial" panose="020B0604020202020204" pitchFamily="34" charset="0"/>
              <a:cs typeface="Arial" panose="020B0604020202020204" pitchFamily="34" charset="0"/>
            </a:rPr>
            <a:t>Vendor identifies what Pre-ETS are needed.</a:t>
          </a:r>
        </a:p>
      </dsp:txBody>
      <dsp:txXfrm>
        <a:off x="5979984" y="1437551"/>
        <a:ext cx="2601049" cy="1606965"/>
      </dsp:txXfrm>
    </dsp:sp>
    <dsp:sp modelId="{05D83806-093D-4A32-9490-7427884B1D49}">
      <dsp:nvSpPr>
        <dsp:cNvPr id="0" name=""/>
        <dsp:cNvSpPr/>
      </dsp:nvSpPr>
      <dsp:spPr>
        <a:xfrm>
          <a:off x="8746751" y="1335623"/>
          <a:ext cx="2774915" cy="178083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lumMod val="85000"/>
                  <a:lumOff val="15000"/>
                </a:schemeClr>
              </a:solidFill>
              <a:latin typeface="Arial" panose="020B0604020202020204" pitchFamily="34" charset="0"/>
              <a:cs typeface="Arial" panose="020B0604020202020204" pitchFamily="34" charset="0"/>
            </a:rPr>
            <a:t>Vendor submits referral and authorization request</a:t>
          </a:r>
        </a:p>
      </dsp:txBody>
      <dsp:txXfrm>
        <a:off x="8833684" y="1422556"/>
        <a:ext cx="2601049" cy="1606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C107B-24BA-49B5-9B0E-5ED7E31D9026}">
      <dsp:nvSpPr>
        <dsp:cNvPr id="0" name=""/>
        <dsp:cNvSpPr/>
      </dsp:nvSpPr>
      <dsp:spPr>
        <a:xfrm>
          <a:off x="2" y="0"/>
          <a:ext cx="11714261" cy="5422477"/>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8EE58E-025C-4F29-AF2D-470AFEC41461}">
      <dsp:nvSpPr>
        <dsp:cNvPr id="0" name=""/>
        <dsp:cNvSpPr/>
      </dsp:nvSpPr>
      <dsp:spPr>
        <a:xfrm>
          <a:off x="3843" y="1626743"/>
          <a:ext cx="3576161" cy="216899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85000"/>
                  <a:lumOff val="15000"/>
                </a:schemeClr>
              </a:solidFill>
              <a:latin typeface="Arial"/>
              <a:ea typeface="Calibri"/>
              <a:cs typeface="Calibri"/>
            </a:rPr>
            <a:t>The SVRC TAYS reviews the referral and authorization request for completeness and appropriateness</a:t>
          </a:r>
          <a:endParaRPr lang="en-US" sz="2000" kern="1200" dirty="0">
            <a:solidFill>
              <a:schemeClr val="tx1">
                <a:lumMod val="85000"/>
                <a:lumOff val="15000"/>
              </a:schemeClr>
            </a:solidFill>
          </a:endParaRPr>
        </a:p>
      </dsp:txBody>
      <dsp:txXfrm>
        <a:off x="109724" y="1732624"/>
        <a:ext cx="3364399" cy="1957228"/>
      </dsp:txXfrm>
    </dsp:sp>
    <dsp:sp modelId="{023A8E8C-8DA4-4EFD-9D03-53C41C038D70}">
      <dsp:nvSpPr>
        <dsp:cNvPr id="0" name=""/>
        <dsp:cNvSpPr/>
      </dsp:nvSpPr>
      <dsp:spPr>
        <a:xfrm>
          <a:off x="4069052" y="1626743"/>
          <a:ext cx="3576161" cy="216899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85000"/>
                  <a:lumOff val="15000"/>
                </a:schemeClr>
              </a:solidFill>
              <a:latin typeface="Arial"/>
              <a:ea typeface="Calibri"/>
              <a:cs typeface="Calibri"/>
            </a:rPr>
            <a:t>The SVRC TAYS may follow up with the vendor with specific questions prior to approving the referral</a:t>
          </a:r>
        </a:p>
      </dsp:txBody>
      <dsp:txXfrm>
        <a:off x="4174933" y="1732624"/>
        <a:ext cx="3364399" cy="1957228"/>
      </dsp:txXfrm>
    </dsp:sp>
    <dsp:sp modelId="{2A22B114-09D4-47A4-93DD-041002C058B7}">
      <dsp:nvSpPr>
        <dsp:cNvPr id="0" name=""/>
        <dsp:cNvSpPr/>
      </dsp:nvSpPr>
      <dsp:spPr>
        <a:xfrm>
          <a:off x="8134262" y="1626743"/>
          <a:ext cx="3576161" cy="216899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85000"/>
                  <a:lumOff val="15000"/>
                </a:schemeClr>
              </a:solidFill>
              <a:latin typeface="Arial"/>
              <a:ea typeface="Calibri"/>
              <a:cs typeface="Calibri"/>
            </a:rPr>
            <a:t>Once the referral is approved, the SVRC TAYS creates a PE case for the SWD, reviews referral note, which specifies Pre-ETS requested, and creates an authorization for Pre-ETS</a:t>
          </a:r>
        </a:p>
      </dsp:txBody>
      <dsp:txXfrm>
        <a:off x="8240143" y="1732624"/>
        <a:ext cx="3364399" cy="19572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C107B-24BA-49B5-9B0E-5ED7E31D9026}">
      <dsp:nvSpPr>
        <dsp:cNvPr id="0" name=""/>
        <dsp:cNvSpPr/>
      </dsp:nvSpPr>
      <dsp:spPr>
        <a:xfrm>
          <a:off x="2" y="0"/>
          <a:ext cx="11628401" cy="3985405"/>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76EE5D-DBD4-4543-9849-A9066CA37447}">
      <dsp:nvSpPr>
        <dsp:cNvPr id="0" name=""/>
        <dsp:cNvSpPr/>
      </dsp:nvSpPr>
      <dsp:spPr>
        <a:xfrm>
          <a:off x="148903" y="1195621"/>
          <a:ext cx="5523493" cy="159416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lumMod val="85000"/>
                  <a:lumOff val="15000"/>
                </a:schemeClr>
              </a:solidFill>
              <a:latin typeface="Arial"/>
              <a:ea typeface="Calibri"/>
              <a:cs typeface="Calibri"/>
            </a:rPr>
            <a:t>The vendor delivers the Pre-ETS service using their pre-approved curriculum</a:t>
          </a:r>
        </a:p>
      </dsp:txBody>
      <dsp:txXfrm>
        <a:off x="226724" y="1273442"/>
        <a:ext cx="5367851" cy="1438520"/>
      </dsp:txXfrm>
    </dsp:sp>
    <dsp:sp modelId="{C42A5928-1508-4B07-9A75-6548A7B3837D}">
      <dsp:nvSpPr>
        <dsp:cNvPr id="0" name=""/>
        <dsp:cNvSpPr/>
      </dsp:nvSpPr>
      <dsp:spPr>
        <a:xfrm>
          <a:off x="5956009" y="1195621"/>
          <a:ext cx="5523493" cy="159416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tx1">
                  <a:lumMod val="85000"/>
                  <a:lumOff val="15000"/>
                </a:schemeClr>
              </a:solidFill>
              <a:latin typeface="Arial"/>
              <a:ea typeface="Calibri"/>
              <a:cs typeface="Calibri"/>
            </a:rPr>
            <a:t>The vendor submits a CRS report form specific for Pre-ETS completed, which is reviewed and approved by the SVRC TAYS for payment</a:t>
          </a:r>
        </a:p>
      </dsp:txBody>
      <dsp:txXfrm>
        <a:off x="6033830" y="1273442"/>
        <a:ext cx="5367851" cy="1438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97538-D43C-4BA8-91DB-75CC2301A4BE}">
      <dsp:nvSpPr>
        <dsp:cNvPr id="0" name=""/>
        <dsp:cNvSpPr/>
      </dsp:nvSpPr>
      <dsp:spPr>
        <a:xfrm>
          <a:off x="0" y="375"/>
          <a:ext cx="10615126" cy="878223"/>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4425B5-0ED3-405C-BEBC-9BF2171F9356}">
      <dsp:nvSpPr>
        <dsp:cNvPr id="0" name=""/>
        <dsp:cNvSpPr/>
      </dsp:nvSpPr>
      <dsp:spPr>
        <a:xfrm>
          <a:off x="265662" y="197975"/>
          <a:ext cx="483023" cy="4830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C2BAB-7400-4BD4-A9F6-9D62280D48A2}">
      <dsp:nvSpPr>
        <dsp:cNvPr id="0" name=""/>
        <dsp:cNvSpPr/>
      </dsp:nvSpPr>
      <dsp:spPr>
        <a:xfrm>
          <a:off x="1014348" y="375"/>
          <a:ext cx="9600778" cy="878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45" tIns="92945" rIns="92945" bIns="92945" numCol="1" spcCol="1270" anchor="ctr" anchorCtr="0">
          <a:noAutofit/>
        </a:bodyPr>
        <a:lstStyle/>
        <a:p>
          <a:pPr marL="0" lvl="0" indent="0" algn="l" defTabSz="1022350">
            <a:lnSpc>
              <a:spcPct val="100000"/>
            </a:lnSpc>
            <a:spcBef>
              <a:spcPct val="0"/>
            </a:spcBef>
            <a:spcAft>
              <a:spcPct val="35000"/>
            </a:spcAft>
            <a:buNone/>
          </a:pPr>
          <a:r>
            <a:rPr lang="en-US" sz="2300" b="1" kern="1200" dirty="0">
              <a:latin typeface="Arial" panose="020B0604020202020204" pitchFamily="34" charset="0"/>
              <a:cs typeface="Arial" panose="020B0604020202020204" pitchFamily="34" charset="0"/>
            </a:rPr>
            <a:t>Any outreach materials promoting the vendors PE services need to be submitted to their SVRC TAYS and vetted by Central Office Staff</a:t>
          </a:r>
          <a:endParaRPr lang="en-US" sz="2300" kern="1200" dirty="0">
            <a:latin typeface="Arial" panose="020B0604020202020204" pitchFamily="34" charset="0"/>
            <a:cs typeface="Arial" panose="020B0604020202020204" pitchFamily="34" charset="0"/>
          </a:endParaRPr>
        </a:p>
      </dsp:txBody>
      <dsp:txXfrm>
        <a:off x="1014348" y="375"/>
        <a:ext cx="9600778" cy="878223"/>
      </dsp:txXfrm>
    </dsp:sp>
    <dsp:sp modelId="{2D8C3E3F-6BF2-462F-AA2D-9BCC7AFBD266}">
      <dsp:nvSpPr>
        <dsp:cNvPr id="0" name=""/>
        <dsp:cNvSpPr/>
      </dsp:nvSpPr>
      <dsp:spPr>
        <a:xfrm>
          <a:off x="0" y="1098155"/>
          <a:ext cx="10615126" cy="878223"/>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03E040-8BE7-41CF-9143-9BBF7399E487}">
      <dsp:nvSpPr>
        <dsp:cNvPr id="0" name=""/>
        <dsp:cNvSpPr/>
      </dsp:nvSpPr>
      <dsp:spPr>
        <a:xfrm>
          <a:off x="265662" y="1295755"/>
          <a:ext cx="483023" cy="4830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06C319-77C1-4A28-8AF6-9511E18ED4D0}">
      <dsp:nvSpPr>
        <dsp:cNvPr id="0" name=""/>
        <dsp:cNvSpPr/>
      </dsp:nvSpPr>
      <dsp:spPr>
        <a:xfrm>
          <a:off x="1014348" y="1098155"/>
          <a:ext cx="9600778" cy="878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45" tIns="92945" rIns="92945" bIns="92945" numCol="1" spcCol="1270" anchor="ctr" anchorCtr="0">
          <a:noAutofit/>
        </a:bodyPr>
        <a:lstStyle/>
        <a:p>
          <a:pPr marL="0" lvl="0" indent="0" algn="l" defTabSz="1022350">
            <a:lnSpc>
              <a:spcPct val="100000"/>
            </a:lnSpc>
            <a:spcBef>
              <a:spcPct val="0"/>
            </a:spcBef>
            <a:spcAft>
              <a:spcPct val="35000"/>
            </a:spcAft>
            <a:buNone/>
          </a:pPr>
          <a:r>
            <a:rPr lang="en-US" sz="2300" b="1" kern="1200" dirty="0">
              <a:latin typeface="Arial" panose="020B0604020202020204" pitchFamily="34" charset="0"/>
              <a:cs typeface="Arial" panose="020B0604020202020204" pitchFamily="34" charset="0"/>
            </a:rPr>
            <a:t>Outreach materials can include flyers, PowerPoint productions, or other promotional tools</a:t>
          </a:r>
          <a:endParaRPr lang="en-US" sz="2300" kern="1200" dirty="0">
            <a:latin typeface="Arial" panose="020B0604020202020204" pitchFamily="34" charset="0"/>
            <a:cs typeface="Arial" panose="020B0604020202020204" pitchFamily="34" charset="0"/>
          </a:endParaRPr>
        </a:p>
      </dsp:txBody>
      <dsp:txXfrm>
        <a:off x="1014348" y="1098155"/>
        <a:ext cx="9600778" cy="878223"/>
      </dsp:txXfrm>
    </dsp:sp>
    <dsp:sp modelId="{4F131AB2-13E4-4970-948E-DB129C21E710}">
      <dsp:nvSpPr>
        <dsp:cNvPr id="0" name=""/>
        <dsp:cNvSpPr/>
      </dsp:nvSpPr>
      <dsp:spPr>
        <a:xfrm>
          <a:off x="0" y="2195934"/>
          <a:ext cx="10615126" cy="878223"/>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A3427C-C43D-454D-BC75-4E5E4E27568F}">
      <dsp:nvSpPr>
        <dsp:cNvPr id="0" name=""/>
        <dsp:cNvSpPr/>
      </dsp:nvSpPr>
      <dsp:spPr>
        <a:xfrm>
          <a:off x="265662" y="2393535"/>
          <a:ext cx="483023" cy="4830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C565D-3EDA-4B85-82BB-63005E7AF161}">
      <dsp:nvSpPr>
        <dsp:cNvPr id="0" name=""/>
        <dsp:cNvSpPr/>
      </dsp:nvSpPr>
      <dsp:spPr>
        <a:xfrm>
          <a:off x="1014348" y="2195934"/>
          <a:ext cx="9600778" cy="878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45" tIns="92945" rIns="92945" bIns="92945" numCol="1" spcCol="1270" anchor="ctr" anchorCtr="0">
          <a:noAutofit/>
        </a:bodyPr>
        <a:lstStyle/>
        <a:p>
          <a:pPr marL="0" lvl="0" indent="0" algn="l" defTabSz="1022350">
            <a:lnSpc>
              <a:spcPct val="100000"/>
            </a:lnSpc>
            <a:spcBef>
              <a:spcPct val="0"/>
            </a:spcBef>
            <a:spcAft>
              <a:spcPct val="35000"/>
            </a:spcAft>
            <a:buNone/>
          </a:pPr>
          <a:r>
            <a:rPr lang="en-US" sz="2300" b="1" kern="1200" dirty="0">
              <a:latin typeface="Arial" panose="020B0604020202020204" pitchFamily="34" charset="0"/>
              <a:cs typeface="Arial" panose="020B0604020202020204" pitchFamily="34" charset="0"/>
            </a:rPr>
            <a:t>The PE application form is developed by the vendor for their agency is also vetted by Central Office and approved prior to use</a:t>
          </a:r>
          <a:endParaRPr lang="en-US" sz="2300" kern="1200" dirty="0">
            <a:latin typeface="Arial" panose="020B0604020202020204" pitchFamily="34" charset="0"/>
            <a:cs typeface="Arial" panose="020B0604020202020204" pitchFamily="34" charset="0"/>
          </a:endParaRPr>
        </a:p>
      </dsp:txBody>
      <dsp:txXfrm>
        <a:off x="1014348" y="2195934"/>
        <a:ext cx="9600778" cy="8782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69193-0E2F-4376-8182-1F629BF22D2B}">
      <dsp:nvSpPr>
        <dsp:cNvPr id="0" name=""/>
        <dsp:cNvSpPr/>
      </dsp:nvSpPr>
      <dsp:spPr>
        <a:xfrm>
          <a:off x="0" y="499352"/>
          <a:ext cx="10814670" cy="2381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9339" tIns="499872" rIns="839339"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latin typeface="Arial" panose="020B0604020202020204" pitchFamily="34" charset="0"/>
              <a:cs typeface="Arial" panose="020B0604020202020204" pitchFamily="34" charset="0"/>
            </a:rPr>
            <a:t>Student name, age, social security number, address, email, phone number</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b="1" kern="1200" dirty="0">
              <a:latin typeface="Arial" panose="020B0604020202020204" pitchFamily="34" charset="0"/>
              <a:cs typeface="Arial" panose="020B0604020202020204" pitchFamily="34" charset="0"/>
            </a:rPr>
            <a:t>A release of information form for permitting communication with vendor, VR Staff, and the referral agency</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b="1" kern="1200" dirty="0">
              <a:latin typeface="Arial" panose="020B0604020202020204" pitchFamily="34" charset="0"/>
              <a:cs typeface="Arial" panose="020B0604020202020204" pitchFamily="34" charset="0"/>
            </a:rPr>
            <a:t>Is signed by the parent (or student, age 18 or older)</a:t>
          </a:r>
          <a:endParaRPr lang="en-US" sz="2400" kern="1200" dirty="0">
            <a:latin typeface="Arial" panose="020B0604020202020204" pitchFamily="34" charset="0"/>
            <a:cs typeface="Arial" panose="020B0604020202020204" pitchFamily="34" charset="0"/>
          </a:endParaRPr>
        </a:p>
      </dsp:txBody>
      <dsp:txXfrm>
        <a:off x="0" y="499352"/>
        <a:ext cx="10814670" cy="2381400"/>
      </dsp:txXfrm>
    </dsp:sp>
    <dsp:sp modelId="{DFBF6942-6319-42D2-923F-6AB73A7E5A83}">
      <dsp:nvSpPr>
        <dsp:cNvPr id="0" name=""/>
        <dsp:cNvSpPr/>
      </dsp:nvSpPr>
      <dsp:spPr>
        <a:xfrm>
          <a:off x="540733" y="145112"/>
          <a:ext cx="7570269" cy="708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6138" tIns="0" rIns="286138"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Arial" panose="020B0604020202020204" pitchFamily="34" charset="0"/>
              <a:cs typeface="Arial" panose="020B0604020202020204" pitchFamily="34" charset="0"/>
            </a:rPr>
            <a:t>Be sure your application form contains the following:</a:t>
          </a:r>
          <a:endParaRPr lang="en-US" sz="2400" kern="1200" dirty="0">
            <a:solidFill>
              <a:schemeClr val="tx1"/>
            </a:solidFill>
            <a:latin typeface="Arial" panose="020B0604020202020204" pitchFamily="34" charset="0"/>
            <a:cs typeface="Arial" panose="020B0604020202020204" pitchFamily="34" charset="0"/>
          </a:endParaRPr>
        </a:p>
      </dsp:txBody>
      <dsp:txXfrm>
        <a:off x="575318" y="179697"/>
        <a:ext cx="7501099" cy="639310"/>
      </dsp:txXfrm>
    </dsp:sp>
    <dsp:sp modelId="{E51F6ECE-ED92-4BDB-A80C-6A35972C491C}">
      <dsp:nvSpPr>
        <dsp:cNvPr id="0" name=""/>
        <dsp:cNvSpPr/>
      </dsp:nvSpPr>
      <dsp:spPr>
        <a:xfrm>
          <a:off x="0" y="3274650"/>
          <a:ext cx="10814670" cy="1512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9339" tIns="499872" rIns="839339" bIns="14224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a:latin typeface="Arial" panose="020B0604020202020204" pitchFamily="34" charset="0"/>
              <a:cs typeface="Arial" panose="020B0604020202020204" pitchFamily="34" charset="0"/>
            </a:rPr>
            <a:t>Documentation of disability (letter from medical provider, IEP, 504 plan, etc.)</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b="1" kern="1200" dirty="0">
              <a:latin typeface="Arial" panose="020B0604020202020204" pitchFamily="34" charset="0"/>
              <a:cs typeface="Arial" panose="020B0604020202020204" pitchFamily="34" charset="0"/>
            </a:rPr>
            <a:t>Proof of student status (current IEP/504, report card, letter from school)</a:t>
          </a:r>
          <a:endParaRPr lang="en-US" sz="2000" kern="1200" dirty="0">
            <a:latin typeface="Arial" panose="020B0604020202020204" pitchFamily="34" charset="0"/>
            <a:cs typeface="Arial" panose="020B0604020202020204" pitchFamily="34" charset="0"/>
          </a:endParaRPr>
        </a:p>
      </dsp:txBody>
      <dsp:txXfrm>
        <a:off x="0" y="3274650"/>
        <a:ext cx="10814670" cy="1512000"/>
      </dsp:txXfrm>
    </dsp:sp>
    <dsp:sp modelId="{47D5AAF9-2A00-4BCC-B86E-3FFF5D5E367A}">
      <dsp:nvSpPr>
        <dsp:cNvPr id="0" name=""/>
        <dsp:cNvSpPr/>
      </dsp:nvSpPr>
      <dsp:spPr>
        <a:xfrm>
          <a:off x="540733" y="3010352"/>
          <a:ext cx="7570269" cy="708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6138" tIns="0" rIns="286138" bIns="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latin typeface="Arial" panose="020B0604020202020204" pitchFamily="34" charset="0"/>
              <a:cs typeface="Arial" panose="020B0604020202020204" pitchFamily="34" charset="0"/>
            </a:rPr>
            <a:t>Your referral packet should include the application, release form, and:</a:t>
          </a:r>
          <a:endParaRPr lang="en-US" sz="2400" kern="1200" dirty="0">
            <a:solidFill>
              <a:schemeClr val="tx1"/>
            </a:solidFill>
            <a:latin typeface="Arial" panose="020B0604020202020204" pitchFamily="34" charset="0"/>
            <a:cs typeface="Arial" panose="020B0604020202020204" pitchFamily="34" charset="0"/>
          </a:endParaRPr>
        </a:p>
      </dsp:txBody>
      <dsp:txXfrm>
        <a:off x="575318" y="3044937"/>
        <a:ext cx="7501099" cy="639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8DB4C-40C6-475A-947F-986ED5E56329}">
      <dsp:nvSpPr>
        <dsp:cNvPr id="0" name=""/>
        <dsp:cNvSpPr/>
      </dsp:nvSpPr>
      <dsp:spPr>
        <a:xfrm>
          <a:off x="0" y="50837"/>
          <a:ext cx="11060779" cy="9504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33F8BC2-5230-440B-A357-EB33CD8B5806}">
      <dsp:nvSpPr>
        <dsp:cNvPr id="0" name=""/>
        <dsp:cNvSpPr/>
      </dsp:nvSpPr>
      <dsp:spPr>
        <a:xfrm>
          <a:off x="287503" y="218312"/>
          <a:ext cx="523244" cy="52273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E92A379-4E86-4047-9B6E-806137A7C800}">
      <dsp:nvSpPr>
        <dsp:cNvPr id="0" name=""/>
        <dsp:cNvSpPr/>
      </dsp:nvSpPr>
      <dsp:spPr>
        <a:xfrm>
          <a:off x="1098252" y="4466"/>
          <a:ext cx="9912910" cy="103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17" tIns="110017" rIns="110017" bIns="110017"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Arial" panose="020B0604020202020204" pitchFamily="34" charset="0"/>
              <a:cs typeface="Arial" panose="020B0604020202020204" pitchFamily="34" charset="0"/>
            </a:rPr>
            <a:t>The SVRC TAYS is your primary point of contact within ACCES-VR for PE services.</a:t>
          </a:r>
        </a:p>
      </dsp:txBody>
      <dsp:txXfrm>
        <a:off x="1098252" y="4466"/>
        <a:ext cx="9912910" cy="1039527"/>
      </dsp:txXfrm>
    </dsp:sp>
    <dsp:sp modelId="{B4E969A2-496C-4172-BB55-A8F66EDBB480}">
      <dsp:nvSpPr>
        <dsp:cNvPr id="0" name=""/>
        <dsp:cNvSpPr/>
      </dsp:nvSpPr>
      <dsp:spPr>
        <a:xfrm>
          <a:off x="0" y="1303875"/>
          <a:ext cx="11060779" cy="9504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90C8854-CF1D-46BF-B932-27F38A7A2E93}">
      <dsp:nvSpPr>
        <dsp:cNvPr id="0" name=""/>
        <dsp:cNvSpPr/>
      </dsp:nvSpPr>
      <dsp:spPr>
        <a:xfrm>
          <a:off x="287503" y="1517721"/>
          <a:ext cx="523244" cy="5227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81BB0B1-021B-4F4C-8A16-A053B154B5BF}">
      <dsp:nvSpPr>
        <dsp:cNvPr id="0" name=""/>
        <dsp:cNvSpPr/>
      </dsp:nvSpPr>
      <dsp:spPr>
        <a:xfrm>
          <a:off x="1098252" y="1303875"/>
          <a:ext cx="9912910" cy="103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17" tIns="110017" rIns="110017" bIns="110017"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Arial" panose="020B0604020202020204" pitchFamily="34" charset="0"/>
              <a:cs typeface="Arial" panose="020B0604020202020204" pitchFamily="34" charset="0"/>
            </a:rPr>
            <a:t>The SVRC TAYS will review each referral for PE services and may have questions or concerns to be addressed prior to authorization</a:t>
          </a:r>
        </a:p>
      </dsp:txBody>
      <dsp:txXfrm>
        <a:off x="1098252" y="1303875"/>
        <a:ext cx="9912910" cy="1039527"/>
      </dsp:txXfrm>
    </dsp:sp>
    <dsp:sp modelId="{AF85A766-F711-4324-9AA5-5ED2EADDA7EA}">
      <dsp:nvSpPr>
        <dsp:cNvPr id="0" name=""/>
        <dsp:cNvSpPr/>
      </dsp:nvSpPr>
      <dsp:spPr>
        <a:xfrm>
          <a:off x="0" y="2603285"/>
          <a:ext cx="11060779" cy="9504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24E8DE2-65AA-4CD6-BE84-BADAAD7ED583}">
      <dsp:nvSpPr>
        <dsp:cNvPr id="0" name=""/>
        <dsp:cNvSpPr/>
      </dsp:nvSpPr>
      <dsp:spPr>
        <a:xfrm>
          <a:off x="287503" y="2817131"/>
          <a:ext cx="523244" cy="52273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929E35F-4B59-4FD8-B2E6-E874FCA443DB}">
      <dsp:nvSpPr>
        <dsp:cNvPr id="0" name=""/>
        <dsp:cNvSpPr/>
      </dsp:nvSpPr>
      <dsp:spPr>
        <a:xfrm>
          <a:off x="1098252" y="2603285"/>
          <a:ext cx="9912910" cy="103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17" tIns="110017" rIns="110017" bIns="110017" numCol="1" spcCol="1270" anchor="ctr" anchorCtr="0">
          <a:noAutofit/>
        </a:bodyPr>
        <a:lstStyle/>
        <a:p>
          <a:pPr marL="0" lvl="0" indent="0" algn="l" defTabSz="889000">
            <a:lnSpc>
              <a:spcPct val="100000"/>
            </a:lnSpc>
            <a:spcBef>
              <a:spcPct val="0"/>
            </a:spcBef>
            <a:spcAft>
              <a:spcPct val="35000"/>
            </a:spcAft>
            <a:buNone/>
          </a:pPr>
          <a:r>
            <a:rPr lang="en-US" sz="2000" b="1" kern="1200" dirty="0">
              <a:latin typeface="Arial" panose="020B0604020202020204" pitchFamily="34" charset="0"/>
              <a:cs typeface="Arial" panose="020B0604020202020204" pitchFamily="34" charset="0"/>
            </a:rPr>
            <a:t>If you would like to modify your curriculum for a special event you need to communicate with your SVRC TAYS and submit the curriculum in advance for approval.</a:t>
          </a:r>
        </a:p>
      </dsp:txBody>
      <dsp:txXfrm>
        <a:off x="1098252" y="2603285"/>
        <a:ext cx="9912910" cy="1039527"/>
      </dsp:txXfrm>
    </dsp:sp>
    <dsp:sp modelId="{F95E5ACF-58FB-45A8-845A-1B69A0F7AE80}">
      <dsp:nvSpPr>
        <dsp:cNvPr id="0" name=""/>
        <dsp:cNvSpPr/>
      </dsp:nvSpPr>
      <dsp:spPr>
        <a:xfrm>
          <a:off x="0" y="3902694"/>
          <a:ext cx="11060779" cy="9504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44FA187-AF09-426F-92C8-E7D912EF2676}">
      <dsp:nvSpPr>
        <dsp:cNvPr id="0" name=""/>
        <dsp:cNvSpPr/>
      </dsp:nvSpPr>
      <dsp:spPr>
        <a:xfrm>
          <a:off x="287503" y="4116540"/>
          <a:ext cx="523244" cy="52273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39FA4AB-525B-40D0-BD6A-CB138E71F5BC}">
      <dsp:nvSpPr>
        <dsp:cNvPr id="0" name=""/>
        <dsp:cNvSpPr/>
      </dsp:nvSpPr>
      <dsp:spPr>
        <a:xfrm>
          <a:off x="1098252" y="3902694"/>
          <a:ext cx="9912910" cy="1039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017" tIns="110017" rIns="110017" bIns="110017" numCol="1" spcCol="1270" anchor="ctr" anchorCtr="0">
          <a:noAutofit/>
        </a:bodyPr>
        <a:lstStyle/>
        <a:p>
          <a:pPr marL="0" lvl="0" indent="0" algn="l" defTabSz="977900">
            <a:lnSpc>
              <a:spcPct val="100000"/>
            </a:lnSpc>
            <a:spcBef>
              <a:spcPct val="0"/>
            </a:spcBef>
            <a:spcAft>
              <a:spcPct val="35000"/>
            </a:spcAft>
            <a:buNone/>
          </a:pPr>
          <a:endParaRPr lang="en-US" sz="2200" kern="1200"/>
        </a:p>
      </dsp:txBody>
      <dsp:txXfrm>
        <a:off x="1098252" y="3902694"/>
        <a:ext cx="9912910" cy="10395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8ADC1-5308-40C5-8A76-B5EC063D7901}">
      <dsp:nvSpPr>
        <dsp:cNvPr id="0" name=""/>
        <dsp:cNvSpPr/>
      </dsp:nvSpPr>
      <dsp:spPr>
        <a:xfrm>
          <a:off x="0" y="1838"/>
          <a:ext cx="10515600" cy="9315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C1CD6F71-744B-4A8C-865D-3EE2B0F74987}">
      <dsp:nvSpPr>
        <dsp:cNvPr id="0" name=""/>
        <dsp:cNvSpPr/>
      </dsp:nvSpPr>
      <dsp:spPr>
        <a:xfrm>
          <a:off x="281803" y="211443"/>
          <a:ext cx="512369" cy="51236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6350">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35B2636-EFE5-48D6-AE0A-3F88B3A49926}">
      <dsp:nvSpPr>
        <dsp:cNvPr id="0" name=""/>
        <dsp:cNvSpPr/>
      </dsp:nvSpPr>
      <dsp:spPr>
        <a:xfrm>
          <a:off x="1075975" y="1838"/>
          <a:ext cx="9439624" cy="93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92" tIns="98592" rIns="98592" bIns="98592"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Arial" panose="020B0604020202020204" pitchFamily="34" charset="0"/>
              <a:cs typeface="Arial" panose="020B0604020202020204" pitchFamily="34" charset="0"/>
            </a:rPr>
            <a:t>Assisting multiple vendors in navigating relationships with schools in the same geographic region</a:t>
          </a:r>
        </a:p>
      </dsp:txBody>
      <dsp:txXfrm>
        <a:off x="1075975" y="1838"/>
        <a:ext cx="9439624" cy="931580"/>
      </dsp:txXfrm>
    </dsp:sp>
    <dsp:sp modelId="{6DB8DB4C-40C6-475A-947F-986ED5E56329}">
      <dsp:nvSpPr>
        <dsp:cNvPr id="0" name=""/>
        <dsp:cNvSpPr/>
      </dsp:nvSpPr>
      <dsp:spPr>
        <a:xfrm>
          <a:off x="0" y="1128081"/>
          <a:ext cx="10515600" cy="9315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633F8BC2-5230-440B-A357-EB33CD8B5806}">
      <dsp:nvSpPr>
        <dsp:cNvPr id="0" name=""/>
        <dsp:cNvSpPr/>
      </dsp:nvSpPr>
      <dsp:spPr>
        <a:xfrm>
          <a:off x="281803" y="1375919"/>
          <a:ext cx="512369" cy="51236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E92A379-4E86-4047-9B6E-806137A7C800}">
      <dsp:nvSpPr>
        <dsp:cNvPr id="0" name=""/>
        <dsp:cNvSpPr/>
      </dsp:nvSpPr>
      <dsp:spPr>
        <a:xfrm>
          <a:off x="1075975" y="1166313"/>
          <a:ext cx="9439624" cy="93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92" tIns="98592" rIns="98592" bIns="98592"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Arial" panose="020B0604020202020204" pitchFamily="34" charset="0"/>
              <a:cs typeface="Arial" panose="020B0604020202020204" pitchFamily="34" charset="0"/>
            </a:rPr>
            <a:t>If you are having difficulty connecting with schools for outreach</a:t>
          </a:r>
        </a:p>
      </dsp:txBody>
      <dsp:txXfrm>
        <a:off x="1075975" y="1166313"/>
        <a:ext cx="9439624" cy="931580"/>
      </dsp:txXfrm>
    </dsp:sp>
    <dsp:sp modelId="{689144CC-0051-4717-B467-58EA2829CD5C}">
      <dsp:nvSpPr>
        <dsp:cNvPr id="0" name=""/>
        <dsp:cNvSpPr/>
      </dsp:nvSpPr>
      <dsp:spPr>
        <a:xfrm>
          <a:off x="0" y="2240844"/>
          <a:ext cx="10515600" cy="9315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42C4D0F9-E221-4127-9CE6-ECB0C4440B04}">
      <dsp:nvSpPr>
        <dsp:cNvPr id="0" name=""/>
        <dsp:cNvSpPr/>
      </dsp:nvSpPr>
      <dsp:spPr>
        <a:xfrm>
          <a:off x="281803" y="2540394"/>
          <a:ext cx="512369" cy="51236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A970F19-654D-4DEE-8580-18F4AE6CA7C5}">
      <dsp:nvSpPr>
        <dsp:cNvPr id="0" name=""/>
        <dsp:cNvSpPr/>
      </dsp:nvSpPr>
      <dsp:spPr>
        <a:xfrm>
          <a:off x="1075975" y="2330789"/>
          <a:ext cx="9439624" cy="93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92" tIns="98592" rIns="98592" bIns="98592" numCol="1" spcCol="1270" anchor="ctr" anchorCtr="0">
          <a:noAutofit/>
        </a:bodyPr>
        <a:lstStyle/>
        <a:p>
          <a:pPr marL="0" lvl="0" indent="0" algn="l" defTabSz="977900">
            <a:lnSpc>
              <a:spcPct val="100000"/>
            </a:lnSpc>
            <a:spcBef>
              <a:spcPct val="0"/>
            </a:spcBef>
            <a:spcAft>
              <a:spcPct val="35000"/>
            </a:spcAft>
            <a:buNone/>
          </a:pPr>
          <a:r>
            <a:rPr lang="en-US" sz="2200" b="1" kern="1200" dirty="0">
              <a:latin typeface="Arial" panose="020B0604020202020204" pitchFamily="34" charset="0"/>
              <a:cs typeface="Arial" panose="020B0604020202020204" pitchFamily="34" charset="0"/>
            </a:rPr>
            <a:t>Contact your SVRC TAYS if you would like to know whether a specific activity constitutes  Pre-ETS. </a:t>
          </a:r>
        </a:p>
      </dsp:txBody>
      <dsp:txXfrm>
        <a:off x="1075975" y="2330789"/>
        <a:ext cx="9439624" cy="931580"/>
      </dsp:txXfrm>
    </dsp:sp>
    <dsp:sp modelId="{9DBB5916-9DC8-4F24-A0B0-72D62DF5758D}">
      <dsp:nvSpPr>
        <dsp:cNvPr id="0" name=""/>
        <dsp:cNvSpPr/>
      </dsp:nvSpPr>
      <dsp:spPr>
        <a:xfrm>
          <a:off x="0" y="3495264"/>
          <a:ext cx="10515600" cy="9315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3735BF0E-086A-4234-B4EB-C49B0774375F}">
      <dsp:nvSpPr>
        <dsp:cNvPr id="0" name=""/>
        <dsp:cNvSpPr/>
      </dsp:nvSpPr>
      <dsp:spPr>
        <a:xfrm>
          <a:off x="281803" y="3704870"/>
          <a:ext cx="512369" cy="51236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9A6FC0A-1508-4AF9-A49B-25AFCC578D41}">
      <dsp:nvSpPr>
        <dsp:cNvPr id="0" name=""/>
        <dsp:cNvSpPr/>
      </dsp:nvSpPr>
      <dsp:spPr>
        <a:xfrm>
          <a:off x="1075975" y="3495264"/>
          <a:ext cx="9439624" cy="93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592" tIns="98592" rIns="98592" bIns="98592" numCol="1" spcCol="1270" anchor="ctr" anchorCtr="0">
          <a:noAutofit/>
        </a:bodyPr>
        <a:lstStyle/>
        <a:p>
          <a:pPr marL="0" lvl="0" indent="0" algn="l" defTabSz="977900">
            <a:lnSpc>
              <a:spcPct val="100000"/>
            </a:lnSpc>
            <a:spcBef>
              <a:spcPct val="0"/>
            </a:spcBef>
            <a:spcAft>
              <a:spcPct val="35000"/>
            </a:spcAft>
            <a:buNone/>
          </a:pPr>
          <a:endParaRPr lang="en-US" sz="2200" kern="1200"/>
        </a:p>
      </dsp:txBody>
      <dsp:txXfrm>
        <a:off x="1075975" y="3495264"/>
        <a:ext cx="9439624" cy="9315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F4BB3-C344-4651-8B6E-B5302C3D5B52}"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54760-8843-4FC7-891A-C49997DCC8E4}" type="slidenum">
              <a:rPr lang="en-US" smtClean="0"/>
              <a:t>‹#›</a:t>
            </a:fld>
            <a:endParaRPr lang="en-US"/>
          </a:p>
        </p:txBody>
      </p:sp>
    </p:spTree>
    <p:extLst>
      <p:ext uri="{BB962C8B-B14F-4D97-AF65-F5344CB8AC3E}">
        <p14:creationId xmlns:p14="http://schemas.microsoft.com/office/powerpoint/2010/main" val="995661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572000"/>
            <a:ext cx="4892041" cy="1515291"/>
          </a:xfrm>
        </p:spPr>
        <p:txBody>
          <a:bodyPr/>
          <a:lstStyle/>
          <a:p>
            <a:pPr marL="0" marR="0">
              <a:lnSpc>
                <a:spcPct val="116000"/>
              </a:lnSpc>
              <a:spcBef>
                <a:spcPts val="0"/>
              </a:spcBef>
              <a:spcAft>
                <a:spcPts val="0"/>
              </a:spcAft>
            </a:pPr>
            <a:r>
              <a:rPr lang="en-US" sz="1800" b="1" dirty="0">
                <a:solidFill>
                  <a:srgbClr val="000000"/>
                </a:solidFill>
                <a:effectLst/>
                <a:latin typeface="Arial"/>
                <a:ea typeface="Times New Roman" panose="02020603050405020304" pitchFamily="18" charset="0"/>
                <a:cs typeface="Arial"/>
              </a:rPr>
              <a:t>Session 2 - How does PE differ from VR (hour and a half)</a:t>
            </a:r>
            <a:endParaRPr lang="en-US" sz="1800" dirty="0">
              <a:effectLst/>
              <a:latin typeface="Arial"/>
              <a:ea typeface="Times New Roman" panose="02020603050405020304" pitchFamily="18" charset="0"/>
              <a:cs typeface="Arial"/>
            </a:endParaRPr>
          </a:p>
          <a:p>
            <a:pPr marL="0" marR="0">
              <a:lnSpc>
                <a:spcPct val="116000"/>
              </a:lnSpc>
              <a:spcBef>
                <a:spcPts val="0"/>
              </a:spcBef>
              <a:spcAft>
                <a:spcPts val="0"/>
              </a:spcAft>
            </a:pPr>
            <a:r>
              <a:rPr lang="en-US" sz="1800" b="1" dirty="0">
                <a:solidFill>
                  <a:srgbClr val="000000"/>
                </a:solidFill>
                <a:effectLst/>
                <a:latin typeface="Arial"/>
                <a:ea typeface="Times New Roman" panose="02020603050405020304" pitchFamily="18" charset="0"/>
                <a:cs typeface="Arial"/>
              </a:rPr>
              <a:t>	David and Ruth for downstate	</a:t>
            </a:r>
            <a:endParaRPr lang="en-US" sz="1800" dirty="0">
              <a:effectLst/>
              <a:latin typeface="Arial"/>
              <a:ea typeface="Times New Roman" panose="02020603050405020304" pitchFamily="18" charset="0"/>
              <a:cs typeface="Arial"/>
            </a:endParaRPr>
          </a:p>
          <a:p>
            <a:pPr marL="0" marR="0">
              <a:lnSpc>
                <a:spcPct val="116000"/>
              </a:lnSpc>
              <a:spcBef>
                <a:spcPts val="0"/>
              </a:spcBef>
              <a:spcAft>
                <a:spcPts val="0"/>
              </a:spcAft>
            </a:pPr>
            <a:r>
              <a:rPr lang="en-US" sz="1800" b="1" dirty="0">
                <a:solidFill>
                  <a:srgbClr val="000000"/>
                </a:solidFill>
                <a:effectLst/>
                <a:latin typeface="Arial"/>
                <a:ea typeface="Times New Roman" panose="02020603050405020304" pitchFamily="18" charset="0"/>
                <a:cs typeface="Arial"/>
              </a:rPr>
              <a:t>	Pam and Kat for upstate</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a:lnSpc>
                <a:spcPct val="115999"/>
              </a:lnSpc>
            </a:pPr>
            <a:endParaRPr lang="en-US" sz="1800" b="1" dirty="0">
              <a:latin typeface="Arial"/>
              <a:cs typeface="Arial"/>
            </a:endParaRPr>
          </a:p>
          <a:p>
            <a:r>
              <a:rPr lang="en-US"/>
              <a:t> </a:t>
            </a:r>
            <a:endParaRPr lang="en-US">
              <a:ea typeface="Calibri"/>
              <a:cs typeface="Calibri"/>
            </a:endParaRPr>
          </a:p>
          <a:p>
            <a:pPr>
              <a:lnSpc>
                <a:spcPct val="115999"/>
              </a:lnSpc>
            </a:pPr>
            <a:endParaRPr lang="en-US" sz="1800" b="1" dirty="0">
              <a:latin typeface="Arial"/>
              <a:ea typeface="Calibri" panose="020F0502020204030204"/>
              <a:cs typeface="Arial"/>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9F54760-8843-4FC7-891A-C49997DCC8E4}" type="slidenum">
              <a:rPr lang="en-US" smtClean="0"/>
              <a:t>1</a:t>
            </a:fld>
            <a:endParaRPr lang="en-US"/>
          </a:p>
        </p:txBody>
      </p:sp>
    </p:spTree>
    <p:extLst>
      <p:ext uri="{BB962C8B-B14F-4D97-AF65-F5344CB8AC3E}">
        <p14:creationId xmlns:p14="http://schemas.microsoft.com/office/powerpoint/2010/main" val="1814927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ea typeface="Calibri"/>
                <a:cs typeface="Calibri"/>
              </a:rPr>
              <a:t>The SVRC TAYS assigned to vendor's territory reviews the referral and authorization request for completeness and appropriateness</a:t>
            </a:r>
          </a:p>
          <a:p>
            <a:pPr marL="0" indent="0">
              <a:buNone/>
            </a:pPr>
            <a:endParaRPr lang="en-US" b="1" dirty="0">
              <a:latin typeface="Arial"/>
              <a:ea typeface="Calibri"/>
              <a:cs typeface="Calibri"/>
            </a:endParaRPr>
          </a:p>
          <a:p>
            <a:r>
              <a:rPr lang="en-US" b="1" dirty="0">
                <a:latin typeface="Arial"/>
                <a:ea typeface="Calibri"/>
                <a:cs typeface="Calibri"/>
              </a:rPr>
              <a:t>The SVRC TAYS may follow up with the vendor with specific questions prior to approving the referral</a:t>
            </a:r>
          </a:p>
          <a:p>
            <a:pPr marL="0" indent="0">
              <a:buNone/>
            </a:pPr>
            <a:endParaRPr lang="en-US" b="1" dirty="0">
              <a:latin typeface="Arial"/>
              <a:ea typeface="Calibri"/>
              <a:cs typeface="Calibri"/>
            </a:endParaRPr>
          </a:p>
          <a:p>
            <a:r>
              <a:rPr lang="en-US" b="1" dirty="0">
                <a:latin typeface="Arial"/>
                <a:ea typeface="Calibri"/>
                <a:cs typeface="Calibri"/>
              </a:rPr>
              <a:t>Once the referral is approved, the SVRC TAYS creates a PE case for the SWD, reviews referral note, which specifies Pre-ETS requested, and creates an authorization for Pre-ETS</a:t>
            </a:r>
          </a:p>
          <a:p>
            <a:endParaRPr lang="en-US" b="1" dirty="0">
              <a:latin typeface="Arial"/>
              <a:ea typeface="Calibri"/>
              <a:cs typeface="Calibri"/>
            </a:endParaRPr>
          </a:p>
          <a:p>
            <a:r>
              <a:rPr lang="en-US" b="1" dirty="0">
                <a:latin typeface="Arial"/>
                <a:ea typeface="Calibri"/>
                <a:cs typeface="Calibri"/>
              </a:rPr>
              <a:t>***PE vendors can only provide services after having received an authorization ****</a:t>
            </a:r>
          </a:p>
          <a:p>
            <a:endParaRPr lang="en-US" dirty="0"/>
          </a:p>
        </p:txBody>
      </p:sp>
      <p:sp>
        <p:nvSpPr>
          <p:cNvPr id="4" name="Slide Number Placeholder 3"/>
          <p:cNvSpPr>
            <a:spLocks noGrp="1"/>
          </p:cNvSpPr>
          <p:nvPr>
            <p:ph type="sldNum" sz="quarter" idx="5"/>
          </p:nvPr>
        </p:nvSpPr>
        <p:spPr/>
        <p:txBody>
          <a:bodyPr/>
          <a:lstStyle/>
          <a:p>
            <a:fld id="{19F54760-8843-4FC7-891A-C49997DCC8E4}" type="slidenum">
              <a:rPr lang="en-US" smtClean="0"/>
              <a:t>10</a:t>
            </a:fld>
            <a:endParaRPr lang="en-US"/>
          </a:p>
        </p:txBody>
      </p:sp>
    </p:spTree>
    <p:extLst>
      <p:ext uri="{BB962C8B-B14F-4D97-AF65-F5344CB8AC3E}">
        <p14:creationId xmlns:p14="http://schemas.microsoft.com/office/powerpoint/2010/main" val="87649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8A47F-37C8-0644-AC4A-F95065908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8FFAD-BBA8-65B6-34F5-621CFBE39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6914B-3AE9-926F-8709-B431FC6F56A7}"/>
              </a:ext>
            </a:extLst>
          </p:cNvPr>
          <p:cNvSpPr>
            <a:spLocks noGrp="1"/>
          </p:cNvSpPr>
          <p:nvPr>
            <p:ph type="body" idx="1"/>
          </p:nvPr>
        </p:nvSpPr>
        <p:spPr/>
        <p:txBody>
          <a:bodyPr/>
          <a:lstStyle/>
          <a:p>
            <a:pPr marL="0" indent="0">
              <a:buNone/>
            </a:pPr>
            <a:endParaRPr lang="en-US" b="1" dirty="0">
              <a:latin typeface="Arial"/>
              <a:ea typeface="Calibri"/>
              <a:cs typeface="Calibri"/>
            </a:endParaRPr>
          </a:p>
          <a:p>
            <a:r>
              <a:rPr lang="en-US" b="1" dirty="0">
                <a:latin typeface="Arial"/>
                <a:ea typeface="Calibri"/>
                <a:cs typeface="Calibri"/>
              </a:rPr>
              <a:t>The vendor delivers the Pre-ETS service using their pre-approved curriculum</a:t>
            </a:r>
          </a:p>
          <a:p>
            <a:pPr marL="0" indent="0">
              <a:buNone/>
            </a:pPr>
            <a:endParaRPr lang="en-US" b="1" dirty="0">
              <a:latin typeface="Arial"/>
              <a:ea typeface="Calibri"/>
              <a:cs typeface="Calibri"/>
            </a:endParaRPr>
          </a:p>
          <a:p>
            <a:r>
              <a:rPr lang="en-US" b="1" dirty="0">
                <a:latin typeface="Arial"/>
                <a:ea typeface="Calibri"/>
                <a:cs typeface="Calibri"/>
              </a:rPr>
              <a:t>The vendor submits a CRS report form specific for Pre-ETS completed, which is reviewed and approved by the SVRC TAYS for payment</a:t>
            </a:r>
          </a:p>
          <a:p>
            <a:endParaRPr lang="en-US" dirty="0"/>
          </a:p>
        </p:txBody>
      </p:sp>
      <p:sp>
        <p:nvSpPr>
          <p:cNvPr id="4" name="Slide Number Placeholder 3">
            <a:extLst>
              <a:ext uri="{FF2B5EF4-FFF2-40B4-BE49-F238E27FC236}">
                <a16:creationId xmlns:a16="http://schemas.microsoft.com/office/drawing/2014/main" id="{77A2B2F1-8D91-7F4E-41DC-D1AC333B43CD}"/>
              </a:ext>
            </a:extLst>
          </p:cNvPr>
          <p:cNvSpPr>
            <a:spLocks noGrp="1"/>
          </p:cNvSpPr>
          <p:nvPr>
            <p:ph type="sldNum" sz="quarter" idx="5"/>
          </p:nvPr>
        </p:nvSpPr>
        <p:spPr/>
        <p:txBody>
          <a:bodyPr/>
          <a:lstStyle/>
          <a:p>
            <a:fld id="{19F54760-8843-4FC7-891A-C49997DCC8E4}" type="slidenum">
              <a:rPr lang="en-US" smtClean="0"/>
              <a:t>11</a:t>
            </a:fld>
            <a:endParaRPr lang="en-US"/>
          </a:p>
        </p:txBody>
      </p:sp>
    </p:spTree>
    <p:extLst>
      <p:ext uri="{BB962C8B-B14F-4D97-AF65-F5344CB8AC3E}">
        <p14:creationId xmlns:p14="http://schemas.microsoft.com/office/powerpoint/2010/main" val="538182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highlight>
                  <a:srgbClr val="FFFF00"/>
                </a:highlight>
                <a:latin typeface="Times New Roman"/>
                <a:ea typeface="Calibri"/>
                <a:cs typeface="Times New Roman"/>
              </a:rPr>
              <a:t>PE vendors are responsible for developing their PE Pre-ETS referral sources. </a:t>
            </a:r>
            <a:endParaRPr lang="en-US" sz="1200" kern="100" dirty="0">
              <a:effectLst/>
              <a:latin typeface="Times New Roman"/>
              <a:ea typeface="Calibri"/>
              <a:cs typeface="Times New Roman"/>
            </a:endParaRPr>
          </a:p>
          <a:p>
            <a:pPr marL="0" marR="0">
              <a:spcBef>
                <a:spcPts val="0"/>
              </a:spcBef>
              <a:spcAft>
                <a:spcPts val="0"/>
              </a:spcAft>
            </a:pPr>
            <a:r>
              <a:rPr lang="en-US" sz="1200" kern="100" dirty="0">
                <a:effectLst/>
                <a:highlight>
                  <a:srgbClr val="FFFF00"/>
                </a:highlight>
                <a:latin typeface="Times New Roman"/>
                <a:ea typeface="Calibri"/>
                <a:cs typeface="Times New Roman"/>
              </a:rPr>
              <a:t>The provision of Pre-ETS involves the collaboration of vendors, schools/referring agencies, and VR staff.</a:t>
            </a:r>
          </a:p>
          <a:p>
            <a:pPr marL="0" marR="0">
              <a:spcBef>
                <a:spcPts val="0"/>
              </a:spcBef>
              <a:spcAft>
                <a:spcPts val="0"/>
              </a:spcAft>
            </a:pPr>
            <a:endParaRPr lang="en-US" sz="1200" kern="100" dirty="0">
              <a:effectLst/>
              <a:latin typeface="Times New Roman"/>
              <a:ea typeface="Calibri"/>
              <a:cs typeface="Times New Roman"/>
            </a:endParaRPr>
          </a:p>
          <a:p>
            <a:r>
              <a:rPr lang="en-US" sz="1200" kern="100" dirty="0">
                <a:effectLst/>
                <a:highlight>
                  <a:srgbClr val="FFFF00"/>
                </a:highlight>
                <a:latin typeface="Times New Roman"/>
                <a:ea typeface="Calibri"/>
                <a:cs typeface="Times New Roman"/>
              </a:rPr>
              <a:t>Developing effective partnerships with school personnel and/or other referral sources as well as gaining an understanding of how best to access the school environment will be key when working with students in high school.</a:t>
            </a:r>
            <a:r>
              <a:rPr lang="en-US" kern="100" dirty="0">
                <a:highlight>
                  <a:srgbClr val="FFFF00"/>
                </a:highlight>
                <a:latin typeface="Times New Roman"/>
                <a:ea typeface="Calibri"/>
                <a:cs typeface="Times New Roman"/>
              </a:rPr>
              <a:t>  Please also consider non-traditional referral sources.  For example, juvenile justice programs, home schooled students, trade school students.  You can even reach out to your local colleges.</a:t>
            </a: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9F54760-8843-4FC7-891A-C49997DCC8E4}" type="slidenum">
              <a:rPr lang="en-US" smtClean="0"/>
              <a:t>12</a:t>
            </a:fld>
            <a:endParaRPr lang="en-US"/>
          </a:p>
        </p:txBody>
      </p:sp>
    </p:spTree>
    <p:extLst>
      <p:ext uri="{BB962C8B-B14F-4D97-AF65-F5344CB8AC3E}">
        <p14:creationId xmlns:p14="http://schemas.microsoft.com/office/powerpoint/2010/main" val="2484810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19F54760-8843-4FC7-891A-C49997DCC8E4}" type="slidenum">
              <a:rPr lang="en-US" smtClean="0"/>
              <a:t>13</a:t>
            </a:fld>
            <a:endParaRPr lang="en-US"/>
          </a:p>
        </p:txBody>
      </p:sp>
    </p:spTree>
    <p:extLst>
      <p:ext uri="{BB962C8B-B14F-4D97-AF65-F5344CB8AC3E}">
        <p14:creationId xmlns:p14="http://schemas.microsoft.com/office/powerpoint/2010/main" val="15673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Be sure your application form contains the following</a:t>
            </a:r>
            <a:r>
              <a:rPr lang="en-US" sz="1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Student name, age, Social Security Number, and contact information</a:t>
            </a:r>
            <a:r>
              <a:rPr lang="en-US" sz="1800" b="0" i="0" dirty="0">
                <a:solidFill>
                  <a:srgbClr val="000000"/>
                </a:solidFill>
                <a:effectLst/>
                <a:latin typeface="Arial" panose="020B0604020202020204" pitchFamily="34" charset="0"/>
                <a:cs typeface="Arial" panose="020B0604020202020204" pitchFamily="34" charset="0"/>
              </a:rPr>
              <a:t>​</a:t>
            </a:r>
            <a:endParaRPr lang="en-US" b="0" i="0" dirty="0">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cs typeface="Arial" panose="020B0604020202020204" pitchFamily="34" charset="0"/>
              </a:rPr>
              <a:t>A Release of Information form permitting communication with Vendor, VR staff and the referral agency</a:t>
            </a:r>
            <a:endParaRPr lang="en-US" b="0" i="0"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97DC217-DF71-1A49-B3EA-559F1F43B0FF}" type="slidenum">
              <a:rPr lang="en-US" smtClean="0"/>
              <a:t>14</a:t>
            </a:fld>
            <a:endParaRPr lang="en-US"/>
          </a:p>
        </p:txBody>
      </p:sp>
    </p:spTree>
    <p:extLst>
      <p:ext uri="{BB962C8B-B14F-4D97-AF65-F5344CB8AC3E}">
        <p14:creationId xmlns:p14="http://schemas.microsoft.com/office/powerpoint/2010/main" val="1221165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Building relationships with schools is KEY to successfully serving the 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They are your pipeline to customers.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Reaching out to SVRC TAYS in your region is an excellent way to begin the process of reaching out to school districts to develop a relationship.  SVRC TAYS maintain a Liaison Contact list for each school district in their region.  Another way to develop relationship with a school is to participate in location Transition Consortium meetings within your region.  The local Family and Community Engagement Center (FACE) is another way to connect with school districts within your region.  </a:t>
            </a:r>
          </a:p>
          <a:p>
            <a:endParaRPr lang="en-US" dirty="0">
              <a:latin typeface="Arial" panose="020B0604020202020204" pitchFamily="34" charset="0"/>
              <a:ea typeface="Calibri"/>
              <a:cs typeface="Arial" panose="020B0604020202020204" pitchFamily="34" charset="0"/>
            </a:endParaRPr>
          </a:p>
          <a:p>
            <a:r>
              <a:rPr lang="en-US" b="1" dirty="0">
                <a:latin typeface="Arial" panose="020B0604020202020204" pitchFamily="34" charset="0"/>
                <a:ea typeface="Calibri"/>
                <a:cs typeface="Arial" panose="020B0604020202020204" pitchFamily="34" charset="0"/>
              </a:rPr>
              <a:t>Although schools are the primary referral source, vendors may also develop relationships with other agencies, such as Mental Health providers, who can facilitate referrals. </a:t>
            </a:r>
          </a:p>
          <a:p>
            <a:endParaRPr lang="en-US" dirty="0">
              <a:ea typeface="Calibri"/>
              <a:cs typeface="Calibri"/>
            </a:endParaRPr>
          </a:p>
          <a:p>
            <a:r>
              <a:rPr lang="en-US" dirty="0">
                <a:ea typeface="Calibri"/>
                <a:cs typeface="Calibri"/>
              </a:rPr>
              <a:t>We have a list of all schools in New York who have not been connected to a PE Pre-ETS Vendor and we can help make that connection.</a:t>
            </a:r>
          </a:p>
        </p:txBody>
      </p:sp>
      <p:sp>
        <p:nvSpPr>
          <p:cNvPr id="4" name="Slide Number Placeholder 3"/>
          <p:cNvSpPr>
            <a:spLocks noGrp="1"/>
          </p:cNvSpPr>
          <p:nvPr>
            <p:ph type="sldNum" sz="quarter" idx="5"/>
          </p:nvPr>
        </p:nvSpPr>
        <p:spPr/>
        <p:txBody>
          <a:bodyPr/>
          <a:lstStyle/>
          <a:p>
            <a:fld id="{19F54760-8843-4FC7-891A-C49997DCC8E4}" type="slidenum">
              <a:rPr lang="en-US" smtClean="0"/>
              <a:t>15</a:t>
            </a:fld>
            <a:endParaRPr lang="en-US"/>
          </a:p>
        </p:txBody>
      </p:sp>
    </p:spTree>
    <p:extLst>
      <p:ext uri="{BB962C8B-B14F-4D97-AF65-F5344CB8AC3E}">
        <p14:creationId xmlns:p14="http://schemas.microsoft.com/office/powerpoint/2010/main" val="978693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p:txBody>
      </p:sp>
      <p:sp>
        <p:nvSpPr>
          <p:cNvPr id="4" name="Slide Number Placeholder 3"/>
          <p:cNvSpPr>
            <a:spLocks noGrp="1"/>
          </p:cNvSpPr>
          <p:nvPr>
            <p:ph type="sldNum" sz="quarter" idx="5"/>
          </p:nvPr>
        </p:nvSpPr>
        <p:spPr/>
        <p:txBody>
          <a:bodyPr/>
          <a:lstStyle/>
          <a:p>
            <a:fld id="{19F54760-8843-4FC7-891A-C49997DCC8E4}" type="slidenum">
              <a:rPr lang="en-US" smtClean="0"/>
              <a:t>16</a:t>
            </a:fld>
            <a:endParaRPr lang="en-US"/>
          </a:p>
        </p:txBody>
      </p:sp>
    </p:spTree>
    <p:extLst>
      <p:ext uri="{BB962C8B-B14F-4D97-AF65-F5344CB8AC3E}">
        <p14:creationId xmlns:p14="http://schemas.microsoft.com/office/powerpoint/2010/main" val="3891835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Fall of 2024, New York State’s Office of Special Education (OSE) and Adult Career and Continuing Education Services (ACCES) merged to create a newly interconnected structure OSEA: the office of special education and access.</a:t>
            </a:r>
          </a:p>
          <a:p>
            <a:endParaRPr lang="en-US" dirty="0"/>
          </a:p>
          <a:p>
            <a:r>
              <a:rPr lang="en-US" dirty="0"/>
              <a:t>Under the leadership </a:t>
            </a:r>
            <a:r>
              <a:rPr lang="en-US" b="1" dirty="0"/>
              <a:t>of Deputy Ceylane Meyers-Ruff</a:t>
            </a:r>
            <a:r>
              <a:rPr lang="en-US" dirty="0"/>
              <a:t>, this integration highlights a commitment to serving students with disabilities more effectively.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OSEA, a statewide “Pre-ETS Implementation Team” was formed with members from ACCES-VR, OSE and CTE. Their goal is to </a:t>
            </a:r>
            <a:r>
              <a:rPr lang="en-US" sz="1200" b="0" i="0" dirty="0">
                <a:solidFill>
                  <a:srgbClr val="000000"/>
                </a:solidFill>
                <a:effectLst/>
              </a:rPr>
              <a:t>build relationships between Schools, VR and Pre-ETS vendors to expand the delivery of Pre-ETS across the state and support the use of Pre-ETS as a coordinated supplement to the transition services provided by school districts under IDEA.</a:t>
            </a:r>
          </a:p>
          <a:p>
            <a:endParaRPr lang="en-US" dirty="0"/>
          </a:p>
          <a:p>
            <a:r>
              <a:rPr lang="en-US" dirty="0"/>
              <a:t>Before the end of this year, high schools will be directed to start putting Pre-ETS on all student’s IEPs. These students will likely be served through PE. </a:t>
            </a:r>
          </a:p>
          <a:p>
            <a:endParaRPr lang="en-US" dirty="0"/>
          </a:p>
          <a:p>
            <a:r>
              <a:rPr lang="en-US" dirty="0"/>
              <a:t>Schools will be looking to develop relationships with vendors so that their students can benefit from Pre-ETS.</a:t>
            </a:r>
          </a:p>
        </p:txBody>
      </p:sp>
      <p:sp>
        <p:nvSpPr>
          <p:cNvPr id="4" name="Slide Number Placeholder 3"/>
          <p:cNvSpPr>
            <a:spLocks noGrp="1"/>
          </p:cNvSpPr>
          <p:nvPr>
            <p:ph type="sldNum" sz="quarter" idx="5"/>
          </p:nvPr>
        </p:nvSpPr>
        <p:spPr/>
        <p:txBody>
          <a:bodyPr/>
          <a:lstStyle/>
          <a:p>
            <a:fld id="{19F54760-8843-4FC7-891A-C49997DCC8E4}" type="slidenum">
              <a:rPr lang="en-US" smtClean="0"/>
              <a:t>17</a:t>
            </a:fld>
            <a:endParaRPr lang="en-US"/>
          </a:p>
        </p:txBody>
      </p:sp>
    </p:spTree>
    <p:extLst>
      <p:ext uri="{BB962C8B-B14F-4D97-AF65-F5344CB8AC3E}">
        <p14:creationId xmlns:p14="http://schemas.microsoft.com/office/powerpoint/2010/main" val="1350124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SVRC TAYS is your primary point of contact within ACCES-VR for PE services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SVRC TAYS will review each referral for PE services and may have questions or concerns to be addressed prior to authorization</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Vendors should only use their pre-approved curriculum in PE service delivery.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Vendors should only use their pre-approved curriculum in PE service delivery. If you’d like to update your curriculum (even if it’s just for a special event), you must submit it to ACCES-VR for approval first.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SVRC TAYS reviews and rates reports</a:t>
            </a:r>
          </a:p>
          <a:p>
            <a:endParaRPr lang="en-US" dirty="0"/>
          </a:p>
        </p:txBody>
      </p:sp>
      <p:sp>
        <p:nvSpPr>
          <p:cNvPr id="4" name="Slide Number Placeholder 3"/>
          <p:cNvSpPr>
            <a:spLocks noGrp="1"/>
          </p:cNvSpPr>
          <p:nvPr>
            <p:ph type="sldNum" sz="quarter" idx="5"/>
          </p:nvPr>
        </p:nvSpPr>
        <p:spPr/>
        <p:txBody>
          <a:bodyPr/>
          <a:lstStyle/>
          <a:p>
            <a:fld id="{19F54760-8843-4FC7-891A-C49997DCC8E4}" type="slidenum">
              <a:rPr lang="en-US" smtClean="0"/>
              <a:t>18</a:t>
            </a:fld>
            <a:endParaRPr lang="en-US"/>
          </a:p>
        </p:txBody>
      </p:sp>
    </p:spTree>
    <p:extLst>
      <p:ext uri="{BB962C8B-B14F-4D97-AF65-F5344CB8AC3E}">
        <p14:creationId xmlns:p14="http://schemas.microsoft.com/office/powerpoint/2010/main" val="1208555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endParaRPr lang="en-US" dirty="0"/>
          </a:p>
          <a:p>
            <a:r>
              <a:rPr lang="en-US" dirty="0"/>
              <a:t>SVRC TAYS rating of Pre-ETS reports </a:t>
            </a:r>
            <a:r>
              <a:rPr lang="en-US" b="1" dirty="0">
                <a:solidFill>
                  <a:srgbClr val="FF0000"/>
                </a:solidFill>
              </a:rPr>
              <a:t>(not sure this is necessary.  Should this be omitted and the final “bullet” be that the TAYS can help with students transitioning to full </a:t>
            </a:r>
            <a:r>
              <a:rPr lang="en-US" b="1" dirty="0" err="1">
                <a:solidFill>
                  <a:srgbClr val="FF0000"/>
                </a:solidFill>
              </a:rPr>
              <a:t>vr</a:t>
            </a:r>
            <a:r>
              <a:rPr lang="en-US" b="1" dirty="0">
                <a:solidFill>
                  <a:srgbClr val="FF0000"/>
                </a:solidFill>
              </a:rPr>
              <a:t>?)</a:t>
            </a:r>
          </a:p>
          <a:p>
            <a:endParaRPr lang="en-US" dirty="0"/>
          </a:p>
          <a:p>
            <a:r>
              <a:rPr lang="en-US" dirty="0"/>
              <a:t>Transition from PE to VR. Vendors assist with applying to VR.</a:t>
            </a:r>
          </a:p>
        </p:txBody>
      </p:sp>
      <p:sp>
        <p:nvSpPr>
          <p:cNvPr id="4" name="Slide Number Placeholder 3"/>
          <p:cNvSpPr>
            <a:spLocks noGrp="1"/>
          </p:cNvSpPr>
          <p:nvPr>
            <p:ph type="sldNum" sz="quarter" idx="5"/>
          </p:nvPr>
        </p:nvSpPr>
        <p:spPr/>
        <p:txBody>
          <a:bodyPr/>
          <a:lstStyle/>
          <a:p>
            <a:fld id="{19F54760-8843-4FC7-891A-C49997DCC8E4}" type="slidenum">
              <a:rPr lang="en-US" smtClean="0"/>
              <a:t>19</a:t>
            </a:fld>
            <a:endParaRPr lang="en-US"/>
          </a:p>
        </p:txBody>
      </p:sp>
    </p:spTree>
    <p:extLst>
      <p:ext uri="{BB962C8B-B14F-4D97-AF65-F5344CB8AC3E}">
        <p14:creationId xmlns:p14="http://schemas.microsoft.com/office/powerpoint/2010/main" val="3425136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ACCES-VR has 203 vendors approved to provided Pre-ETS statewide.</a:t>
            </a:r>
          </a:p>
          <a:p>
            <a:r>
              <a:rPr lang="en-US" sz="1200" dirty="0"/>
              <a:t>127 are approved to serve the Potentially Eligible (and VR Eligible)</a:t>
            </a:r>
          </a:p>
          <a:p>
            <a:r>
              <a:rPr lang="en-US" sz="1200" dirty="0"/>
              <a:t>75 can only serve VR eligible</a:t>
            </a:r>
            <a:endParaRPr lang="en-US" dirty="0"/>
          </a:p>
          <a:p>
            <a:endParaRPr lang="en-US" dirty="0"/>
          </a:p>
          <a:p>
            <a:r>
              <a:rPr lang="en-US" dirty="0"/>
              <a:t>Today’s presentation will offer valuable information to vendors in either of those situations.</a:t>
            </a:r>
          </a:p>
          <a:p>
            <a:endParaRPr lang="en-US" dirty="0"/>
          </a:p>
          <a:p>
            <a:r>
              <a:rPr lang="en-US" dirty="0"/>
              <a:t>For vendors who have been serving the PE for many years (since 2014), and for those who started more recently in 2024, we’re confident we have some updated guidance that can enhance your service delivery.  </a:t>
            </a:r>
          </a:p>
          <a:p>
            <a:endParaRPr lang="en-US" dirty="0"/>
          </a:p>
          <a:p>
            <a:r>
              <a:rPr lang="en-US" dirty="0"/>
              <a:t>For vendors new to PE and who have been reluctant to start serves, we hope to answer all your questions and address all your concerns so that you feel empowered to start serving this population </a:t>
            </a:r>
          </a:p>
          <a:p>
            <a:endParaRPr lang="en-US" dirty="0"/>
          </a:p>
          <a:p>
            <a:r>
              <a:rPr lang="en-US" dirty="0"/>
              <a:t>For vendors who are not currently approved for PE, we hope to help you understand how to serve this population and how this is an ideal way to </a:t>
            </a:r>
            <a:r>
              <a:rPr lang="en-US" b="0" dirty="0"/>
              <a:t>expanded your client base and </a:t>
            </a:r>
            <a:r>
              <a:rPr lang="en-US" dirty="0"/>
              <a:t>build a steady flow of future clients. We hope you’ll consider applying to serve the PE in the next CRS contract coming in 2029.</a:t>
            </a:r>
          </a:p>
          <a:p>
            <a:endParaRPr lang="en-US" dirty="0"/>
          </a:p>
          <a:p>
            <a:r>
              <a:rPr lang="en-US" dirty="0"/>
              <a:t>Vendors providing this early engagement will lead to improving outcomes overall; For the student and for the vendor.</a:t>
            </a:r>
          </a:p>
        </p:txBody>
      </p:sp>
      <p:sp>
        <p:nvSpPr>
          <p:cNvPr id="4" name="Slide Number Placeholder 3"/>
          <p:cNvSpPr>
            <a:spLocks noGrp="1"/>
          </p:cNvSpPr>
          <p:nvPr>
            <p:ph type="sldNum" sz="quarter" idx="5"/>
          </p:nvPr>
        </p:nvSpPr>
        <p:spPr/>
        <p:txBody>
          <a:bodyPr/>
          <a:lstStyle/>
          <a:p>
            <a:fld id="{19F54760-8843-4FC7-891A-C49997DCC8E4}" type="slidenum">
              <a:rPr lang="en-US" smtClean="0"/>
              <a:t>2</a:t>
            </a:fld>
            <a:endParaRPr lang="en-US"/>
          </a:p>
        </p:txBody>
      </p:sp>
    </p:spTree>
    <p:extLst>
      <p:ext uri="{BB962C8B-B14F-4D97-AF65-F5344CB8AC3E}">
        <p14:creationId xmlns:p14="http://schemas.microsoft.com/office/powerpoint/2010/main" val="180914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How to contact SVRC TAYS in your region.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As list of SVRC TAYS for each district office is located on the ACCES-VR website.  The slide illustrates the pathway to locate the Student and Youth Transition Services Statewide Team.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You can also scan the QR code on the screen, which will take you to the Student and Youth Transition Services Statewide Team located on the ACCES-VR website. </a:t>
            </a:r>
          </a:p>
        </p:txBody>
      </p:sp>
      <p:sp>
        <p:nvSpPr>
          <p:cNvPr id="4" name="Slide Number Placeholder 3"/>
          <p:cNvSpPr>
            <a:spLocks noGrp="1"/>
          </p:cNvSpPr>
          <p:nvPr>
            <p:ph type="sldNum" sz="quarter" idx="5"/>
          </p:nvPr>
        </p:nvSpPr>
        <p:spPr/>
        <p:txBody>
          <a:bodyPr/>
          <a:lstStyle/>
          <a:p>
            <a:fld id="{19F54760-8843-4FC7-891A-C49997DCC8E4}" type="slidenum">
              <a:rPr lang="en-US" smtClean="0"/>
              <a:t>20</a:t>
            </a:fld>
            <a:endParaRPr lang="en-US"/>
          </a:p>
        </p:txBody>
      </p:sp>
    </p:spTree>
    <p:extLst>
      <p:ext uri="{BB962C8B-B14F-4D97-AF65-F5344CB8AC3E}">
        <p14:creationId xmlns:p14="http://schemas.microsoft.com/office/powerpoint/2010/main" val="1782679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12041-FD26-D258-4DA5-5D097FE6B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B1285-6F64-34C7-C8A6-3148E3D139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BA731-3687-0FEA-7DF4-8327A58A3EEF}"/>
              </a:ext>
            </a:extLst>
          </p:cNvPr>
          <p:cNvSpPr>
            <a:spLocks noGrp="1"/>
          </p:cNvSpPr>
          <p:nvPr>
            <p:ph type="body" idx="1"/>
          </p:nvPr>
        </p:nvSpPr>
        <p:spPr/>
        <p:txBody>
          <a:bodyPr/>
          <a:lstStyle/>
          <a:p>
            <a:r>
              <a:rPr lang="en-US" dirty="0">
                <a:latin typeface="Arial" panose="020B0604020202020204" pitchFamily="34" charset="0"/>
                <a:ea typeface="Calibri"/>
                <a:cs typeface="Arial" panose="020B0604020202020204" pitchFamily="34" charset="0"/>
              </a:rPr>
              <a:t>We recommend viewing the following resource located on our ACCES-VR website: </a:t>
            </a:r>
          </a:p>
          <a:p>
            <a:endParaRPr lang="en-US" dirty="0">
              <a:latin typeface="Arial" panose="020B0604020202020204" pitchFamily="34" charset="0"/>
              <a:ea typeface="Calibri"/>
              <a:cs typeface="Arial" panose="020B0604020202020204" pitchFamily="34" charset="0"/>
            </a:endParaRPr>
          </a:p>
          <a:p>
            <a:r>
              <a:rPr lang="en-US" dirty="0">
                <a:latin typeface="Arial" panose="020B0604020202020204" pitchFamily="34" charset="0"/>
                <a:ea typeface="Calibri"/>
                <a:cs typeface="Arial" panose="020B0604020202020204" pitchFamily="34" charset="0"/>
              </a:rPr>
              <a:t>ACCES-VR website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ea typeface="Calibri"/>
                <a:cs typeface="Arial" panose="020B0604020202020204" pitchFamily="34" charset="0"/>
              </a:rPr>
              <a:t>CRS Guide (add guide cover page)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Please note: </a:t>
            </a:r>
            <a:r>
              <a:rPr lang="en-US" b="1" i="0" dirty="0">
                <a:solidFill>
                  <a:srgbClr val="000000"/>
                </a:solidFill>
                <a:effectLst/>
                <a:latin typeface="Arial" panose="020B0604020202020204" pitchFamily="34" charset="0"/>
                <a:cs typeface="Arial" panose="020B0604020202020204" pitchFamily="34" charset="0"/>
              </a:rPr>
              <a:t>We strongly recommend that you do not download or print a copy, and instead always access the CRS Program Guide from this link. This guide may have been updated and we want to make sure you are always accessing the most up-to-date version.)</a:t>
            </a:r>
            <a:endParaRPr lang="en-US"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B69798B-D1AC-803B-ADD9-3A70EB0249E4}"/>
              </a:ext>
            </a:extLst>
          </p:cNvPr>
          <p:cNvSpPr>
            <a:spLocks noGrp="1"/>
          </p:cNvSpPr>
          <p:nvPr>
            <p:ph type="sldNum" sz="quarter" idx="5"/>
          </p:nvPr>
        </p:nvSpPr>
        <p:spPr/>
        <p:txBody>
          <a:bodyPr/>
          <a:lstStyle/>
          <a:p>
            <a:fld id="{19F54760-8843-4FC7-891A-C49997DCC8E4}" type="slidenum">
              <a:rPr lang="en-US" smtClean="0"/>
              <a:t>21</a:t>
            </a:fld>
            <a:endParaRPr lang="en-US"/>
          </a:p>
        </p:txBody>
      </p:sp>
    </p:spTree>
    <p:extLst>
      <p:ext uri="{BB962C8B-B14F-4D97-AF65-F5344CB8AC3E}">
        <p14:creationId xmlns:p14="http://schemas.microsoft.com/office/powerpoint/2010/main" val="1961541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12041-FD26-D258-4DA5-5D097FE6B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B1285-6F64-34C7-C8A6-3148E3D139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BA731-3687-0FEA-7DF4-8327A58A3EEF}"/>
              </a:ext>
            </a:extLst>
          </p:cNvPr>
          <p:cNvSpPr>
            <a:spLocks noGrp="1"/>
          </p:cNvSpPr>
          <p:nvPr>
            <p:ph type="body" idx="1"/>
          </p:nvPr>
        </p:nvSpPr>
        <p:spPr/>
        <p:txBody>
          <a:bodyPr/>
          <a:lstStyle/>
          <a:p>
            <a:r>
              <a:rPr lang="en-US">
                <a:latin typeface="Arial" panose="020B0604020202020204" pitchFamily="34" charset="0"/>
                <a:ea typeface="Calibri"/>
                <a:cs typeface="Arial" panose="020B0604020202020204" pitchFamily="34" charset="0"/>
              </a:rPr>
              <a:t>An additional resource is the National Technical Assistance Center on Transition, NTACT. </a:t>
            </a:r>
          </a:p>
          <a:p>
            <a:endParaRPr lang="en-US">
              <a:latin typeface="Arial" panose="020B0604020202020204" pitchFamily="34" charset="0"/>
              <a:ea typeface="Calibri"/>
              <a:cs typeface="Arial" panose="020B0604020202020204" pitchFamily="34" charset="0"/>
            </a:endParaRPr>
          </a:p>
          <a:p>
            <a:r>
              <a:rPr lang="en-US">
                <a:latin typeface="Arial" panose="020B0604020202020204" pitchFamily="34" charset="0"/>
                <a:ea typeface="Calibri"/>
                <a:cs typeface="Arial" panose="020B0604020202020204" pitchFamily="34" charset="0"/>
              </a:rPr>
              <a:t>The web address is listed on the slide.  </a:t>
            </a: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EB69798B-D1AC-803B-ADD9-3A70EB0249E4}"/>
              </a:ext>
            </a:extLst>
          </p:cNvPr>
          <p:cNvSpPr>
            <a:spLocks noGrp="1"/>
          </p:cNvSpPr>
          <p:nvPr>
            <p:ph type="sldNum" sz="quarter" idx="5"/>
          </p:nvPr>
        </p:nvSpPr>
        <p:spPr/>
        <p:txBody>
          <a:bodyPr/>
          <a:lstStyle/>
          <a:p>
            <a:fld id="{19F54760-8843-4FC7-891A-C49997DCC8E4}" type="slidenum">
              <a:rPr lang="en-US" smtClean="0"/>
              <a:t>22</a:t>
            </a:fld>
            <a:endParaRPr lang="en-US"/>
          </a:p>
        </p:txBody>
      </p:sp>
    </p:spTree>
    <p:extLst>
      <p:ext uri="{BB962C8B-B14F-4D97-AF65-F5344CB8AC3E}">
        <p14:creationId xmlns:p14="http://schemas.microsoft.com/office/powerpoint/2010/main" val="280850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great flyer that we’ve created to show the differences between PE and VR. It’s available on our SharePoint page (as a tool for us to print and use) and posted on our website so the public can access it. If you don’t have it, please ask your TAYS. The flyer can be given to families, school staff, etc. to help them understand the differences and what might be best for their student.</a:t>
            </a:r>
            <a:br>
              <a:rPr lang="en-US" dirty="0">
                <a:cs typeface="+mn-lt"/>
              </a:rPr>
            </a:br>
            <a:r>
              <a:rPr lang="en-US" dirty="0"/>
              <a:t>Potentially eligible pathway is identified as pathway one on the flyer.  Pathway 2 is the pathway for students with disabilities who have applied to and have been determined eligible for vocational rehabilitation services.</a:t>
            </a:r>
          </a:p>
        </p:txBody>
      </p:sp>
      <p:sp>
        <p:nvSpPr>
          <p:cNvPr id="4" name="Slide Number Placeholder 3"/>
          <p:cNvSpPr>
            <a:spLocks noGrp="1"/>
          </p:cNvSpPr>
          <p:nvPr>
            <p:ph type="sldNum" sz="quarter" idx="5"/>
          </p:nvPr>
        </p:nvSpPr>
        <p:spPr/>
        <p:txBody>
          <a:bodyPr/>
          <a:lstStyle/>
          <a:p>
            <a:fld id="{19F54760-8843-4FC7-891A-C49997DCC8E4}" type="slidenum">
              <a:rPr lang="en-US" smtClean="0"/>
              <a:t>23</a:t>
            </a:fld>
            <a:endParaRPr lang="en-US"/>
          </a:p>
        </p:txBody>
      </p:sp>
    </p:spTree>
    <p:extLst>
      <p:ext uri="{BB962C8B-B14F-4D97-AF65-F5344CB8AC3E}">
        <p14:creationId xmlns:p14="http://schemas.microsoft.com/office/powerpoint/2010/main" val="3167324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Pre-ETS Brochure is another resource to use when recruiting students with disabilities to participate in Pre-ETS.  </a:t>
            </a:r>
          </a:p>
        </p:txBody>
      </p:sp>
      <p:sp>
        <p:nvSpPr>
          <p:cNvPr id="4" name="Slide Number Placeholder 3"/>
          <p:cNvSpPr>
            <a:spLocks noGrp="1"/>
          </p:cNvSpPr>
          <p:nvPr>
            <p:ph type="sldNum" sz="quarter" idx="5"/>
          </p:nvPr>
        </p:nvSpPr>
        <p:spPr/>
        <p:txBody>
          <a:bodyPr/>
          <a:lstStyle/>
          <a:p>
            <a:fld id="{19F54760-8843-4FC7-891A-C49997DCC8E4}" type="slidenum">
              <a:rPr lang="en-US" smtClean="0"/>
              <a:t>24</a:t>
            </a:fld>
            <a:endParaRPr lang="en-US"/>
          </a:p>
        </p:txBody>
      </p:sp>
    </p:spTree>
    <p:extLst>
      <p:ext uri="{BB962C8B-B14F-4D97-AF65-F5344CB8AC3E}">
        <p14:creationId xmlns:p14="http://schemas.microsoft.com/office/powerpoint/2010/main" val="1020718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54760-8843-4FC7-891A-C49997DCC8E4}" type="slidenum">
              <a:rPr lang="en-US" smtClean="0"/>
              <a:t>25</a:t>
            </a:fld>
            <a:endParaRPr lang="en-US"/>
          </a:p>
        </p:txBody>
      </p:sp>
    </p:spTree>
    <p:extLst>
      <p:ext uri="{BB962C8B-B14F-4D97-AF65-F5344CB8AC3E}">
        <p14:creationId xmlns:p14="http://schemas.microsoft.com/office/powerpoint/2010/main" val="873334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Thank you for your participation in </a:t>
            </a:r>
            <a:r>
              <a:rPr lang="en-US" sz="1200" b="0" i="1" dirty="0">
                <a:latin typeface="Arial" panose="020B0604020202020204" pitchFamily="34" charset="0"/>
                <a:cs typeface="Arial" panose="020B0604020202020204" pitchFamily="34" charset="0"/>
              </a:rPr>
              <a:t>How Do Potentially Eligible (PE) Services Differ From VR-Eligible Services?   </a:t>
            </a:r>
            <a:endParaRPr lang="en-US" sz="1200" b="0" i="0" dirty="0">
              <a:latin typeface="Arial" panose="020B0604020202020204" pitchFamily="34" charset="0"/>
              <a:cs typeface="Arial" panose="020B0604020202020204" pitchFamily="34" charset="0"/>
            </a:endParaRPr>
          </a:p>
          <a:p>
            <a:endParaRPr lang="en-US" sz="1200" b="0" i="0" dirty="0">
              <a:latin typeface="Arial" panose="020B0604020202020204" pitchFamily="34" charset="0"/>
              <a:cs typeface="Arial" panose="020B0604020202020204" pitchFamily="34" charset="0"/>
            </a:endParaRPr>
          </a:p>
          <a:p>
            <a:r>
              <a:rPr lang="en-US" sz="1200" b="0" i="0" dirty="0">
                <a:latin typeface="Arial" panose="020B0604020202020204" pitchFamily="34" charset="0"/>
                <a:cs typeface="Arial" panose="020B0604020202020204" pitchFamily="34" charset="0"/>
              </a:rPr>
              <a:t>We appreciate your input and will send out responses placed in the Parking Lot.  </a:t>
            </a:r>
          </a:p>
          <a:p>
            <a:endParaRPr lang="en-US" dirty="0"/>
          </a:p>
        </p:txBody>
      </p:sp>
      <p:sp>
        <p:nvSpPr>
          <p:cNvPr id="4" name="Slide Number Placeholder 3"/>
          <p:cNvSpPr>
            <a:spLocks noGrp="1"/>
          </p:cNvSpPr>
          <p:nvPr>
            <p:ph type="sldNum" sz="quarter" idx="5"/>
          </p:nvPr>
        </p:nvSpPr>
        <p:spPr/>
        <p:txBody>
          <a:bodyPr/>
          <a:lstStyle/>
          <a:p>
            <a:fld id="{19F54760-8843-4FC7-891A-C49997DCC8E4}" type="slidenum">
              <a:rPr lang="en-US" smtClean="0"/>
              <a:t>26</a:t>
            </a:fld>
            <a:endParaRPr lang="en-US"/>
          </a:p>
        </p:txBody>
      </p:sp>
    </p:spTree>
    <p:extLst>
      <p:ext uri="{BB962C8B-B14F-4D97-AF65-F5344CB8AC3E}">
        <p14:creationId xmlns:p14="http://schemas.microsoft.com/office/powerpoint/2010/main" val="3319560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179423" cy="3600450"/>
          </a:xfrm>
        </p:spPr>
        <p:txBody>
          <a:bodyPr/>
          <a:lstStyle/>
          <a:p>
            <a:pPr>
              <a:lnSpc>
                <a:spcPct val="115999"/>
              </a:lnSpc>
            </a:pPr>
            <a:r>
              <a:rPr lang="en-US" b="1" dirty="0">
                <a:ea typeface="Calibri"/>
                <a:cs typeface="Calibri"/>
              </a:rPr>
              <a:t>Read slide</a:t>
            </a:r>
          </a:p>
        </p:txBody>
      </p:sp>
      <p:sp>
        <p:nvSpPr>
          <p:cNvPr id="4" name="Slide Number Placeholder 3"/>
          <p:cNvSpPr>
            <a:spLocks noGrp="1"/>
          </p:cNvSpPr>
          <p:nvPr>
            <p:ph type="sldNum" sz="quarter" idx="5"/>
          </p:nvPr>
        </p:nvSpPr>
        <p:spPr/>
        <p:txBody>
          <a:bodyPr/>
          <a:lstStyle/>
          <a:p>
            <a:fld id="{19F54760-8843-4FC7-891A-C49997DCC8E4}" type="slidenum">
              <a:rPr lang="en-US" smtClean="0"/>
              <a:t>3</a:t>
            </a:fld>
            <a:endParaRPr lang="en-US"/>
          </a:p>
        </p:txBody>
      </p:sp>
    </p:spTree>
    <p:extLst>
      <p:ext uri="{BB962C8B-B14F-4D97-AF65-F5344CB8AC3E}">
        <p14:creationId xmlns:p14="http://schemas.microsoft.com/office/powerpoint/2010/main" val="280375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F54760-8843-4FC7-891A-C49997DCC8E4}" type="slidenum">
              <a:rPr lang="en-US" smtClean="0"/>
              <a:t>4</a:t>
            </a:fld>
            <a:endParaRPr lang="en-US"/>
          </a:p>
        </p:txBody>
      </p:sp>
    </p:spTree>
    <p:extLst>
      <p:ext uri="{BB962C8B-B14F-4D97-AF65-F5344CB8AC3E}">
        <p14:creationId xmlns:p14="http://schemas.microsoft.com/office/powerpoint/2010/main" val="3270944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2000" dirty="0"/>
              <a:t>In 2014, WIOA introduced the concept of Potentially Eligible. WIOA defines the potentially eligible as ‘students with disabilities’ who have </a:t>
            </a:r>
            <a:r>
              <a:rPr lang="en-US" sz="2000" b="1" dirty="0"/>
              <a:t>not submitted an application to ACCES-VR and have not yet been formally determined eligible for VR services but are likely to qualify. </a:t>
            </a:r>
          </a:p>
          <a:p>
            <a:endParaRPr lang="en-US" sz="2000" b="1" dirty="0"/>
          </a:p>
          <a:p>
            <a:pPr>
              <a:buFont typeface="Arial" panose="020B0604020202020204" pitchFamily="34" charset="0"/>
              <a:buChar char="•"/>
            </a:pPr>
            <a:r>
              <a:rPr lang="en-US" sz="2000" b="1" dirty="0"/>
              <a:t>“Students with Disabilities” </a:t>
            </a:r>
          </a:p>
          <a:p>
            <a:pPr marL="742950" lvl="1" indent="-285750">
              <a:buFont typeface="Arial" panose="020B0604020202020204" pitchFamily="34" charset="0"/>
              <a:buChar char="•"/>
            </a:pPr>
            <a:r>
              <a:rPr lang="en-US" sz="2000" dirty="0"/>
              <a:t>Ages of </a:t>
            </a:r>
            <a:r>
              <a:rPr lang="en-US" sz="2000" b="1" dirty="0"/>
              <a:t>14–22</a:t>
            </a:r>
            <a:r>
              <a:rPr lang="en-US" sz="2000" dirty="0"/>
              <a:t> (in New York).</a:t>
            </a:r>
          </a:p>
          <a:p>
            <a:pPr marL="742950" lvl="1" indent="-285750">
              <a:buFont typeface="Arial" panose="020B0604020202020204" pitchFamily="34" charset="0"/>
              <a:buChar char="•"/>
            </a:pPr>
            <a:r>
              <a:rPr lang="en-US" sz="2000" b="1" dirty="0"/>
              <a:t>Receiving special education or related services</a:t>
            </a:r>
            <a:r>
              <a:rPr lang="en-US" sz="2000" dirty="0"/>
              <a:t> under the Individuals with Disabilities Education Act (IDEA), or are </a:t>
            </a:r>
            <a:r>
              <a:rPr lang="en-US" sz="2000" b="1" dirty="0"/>
              <a:t>accommodated under Section 504</a:t>
            </a:r>
            <a:r>
              <a:rPr lang="en-US" sz="2000" dirty="0"/>
              <a:t> of the Rehabilitation Act.</a:t>
            </a:r>
          </a:p>
          <a:p>
            <a:endParaRPr lang="en-US" sz="2000" dirty="0"/>
          </a:p>
          <a:p>
            <a:r>
              <a:rPr lang="en-US" sz="2000" dirty="0"/>
              <a:t>Under WIOA, these ‘potentially eligible” SWDs can access </a:t>
            </a:r>
            <a:r>
              <a:rPr lang="en-US" sz="2000" b="1" dirty="0"/>
              <a:t>only the five required Pre-ETS:</a:t>
            </a:r>
            <a:endParaRPr lang="en-US" sz="2000" dirty="0"/>
          </a:p>
          <a:p>
            <a:pPr marL="742950" lvl="1" indent="-285750">
              <a:buFont typeface="Arial" panose="020B0604020202020204" pitchFamily="34" charset="0"/>
              <a:buChar char="•"/>
            </a:pPr>
            <a:r>
              <a:rPr lang="en-US" sz="2000" dirty="0"/>
              <a:t>Job exploration counseling</a:t>
            </a:r>
          </a:p>
          <a:p>
            <a:pPr marL="742950" lvl="1" indent="-285750">
              <a:buFont typeface="Arial" panose="020B0604020202020204" pitchFamily="34" charset="0"/>
              <a:buChar char="•"/>
            </a:pPr>
            <a:r>
              <a:rPr lang="en-US" sz="2000" dirty="0"/>
              <a:t>Workplace readiness training</a:t>
            </a:r>
          </a:p>
          <a:p>
            <a:pPr marL="742950" lvl="1" indent="-285750">
              <a:buFont typeface="Arial" panose="020B0604020202020204" pitchFamily="34" charset="0"/>
              <a:buChar char="•"/>
            </a:pPr>
            <a:r>
              <a:rPr lang="en-US" sz="2000" dirty="0"/>
              <a:t>Work-based learning experiences</a:t>
            </a:r>
          </a:p>
          <a:p>
            <a:pPr marL="742950" lvl="1" indent="-285750">
              <a:buFont typeface="Arial" panose="020B0604020202020204" pitchFamily="34" charset="0"/>
              <a:buChar char="•"/>
            </a:pPr>
            <a:r>
              <a:rPr lang="en-US" sz="2000" dirty="0"/>
              <a:t>Counseling on postsecondary education</a:t>
            </a:r>
          </a:p>
          <a:p>
            <a:pPr marL="742950" lvl="1" indent="-285750">
              <a:buFont typeface="Arial" panose="020B0604020202020204" pitchFamily="34" charset="0"/>
              <a:buChar char="•"/>
            </a:pPr>
            <a:r>
              <a:rPr lang="en-US" sz="2000" dirty="0"/>
              <a:t>Instruction in self-advocacy</a:t>
            </a:r>
          </a:p>
          <a:p>
            <a:endParaRPr lang="en-US" sz="2000" dirty="0"/>
          </a:p>
          <a:p>
            <a:r>
              <a:rPr lang="en-US" sz="2000" dirty="0"/>
              <a:t>This early access helps prepare them for employment even before the full VR application process is complete.</a:t>
            </a:r>
          </a:p>
          <a:p>
            <a:r>
              <a:rPr lang="en-US" sz="2000" dirty="0"/>
              <a:t>PE students tend to be younger youth; although it doesn’t have to be. They can receive PE Pre-ETS until they turn 23.</a:t>
            </a:r>
          </a:p>
          <a:p>
            <a:r>
              <a:rPr lang="en-US" sz="2000" dirty="0"/>
              <a:t>After a SWD receives Pre-ETS through PE, they are encouraged to submit a VR application so that they can have access to the full array of VR services. Services that most of your agencies provide.</a:t>
            </a:r>
          </a:p>
          <a:p>
            <a:endParaRPr lang="en-US" sz="2000" dirty="0"/>
          </a:p>
          <a:p>
            <a:endParaRPr lang="en-US" dirty="0"/>
          </a:p>
          <a:p>
            <a:endParaRPr lang="en-US" dirty="0"/>
          </a:p>
        </p:txBody>
      </p:sp>
      <p:sp>
        <p:nvSpPr>
          <p:cNvPr id="4" name="Slide Number Placeholder 3"/>
          <p:cNvSpPr>
            <a:spLocks noGrp="1"/>
          </p:cNvSpPr>
          <p:nvPr>
            <p:ph type="sldNum" sz="quarter" idx="5"/>
          </p:nvPr>
        </p:nvSpPr>
        <p:spPr/>
        <p:txBody>
          <a:bodyPr/>
          <a:lstStyle/>
          <a:p>
            <a:fld id="{19F54760-8843-4FC7-891A-C49997DCC8E4}" type="slidenum">
              <a:rPr lang="en-US" smtClean="0"/>
              <a:t>5</a:t>
            </a:fld>
            <a:endParaRPr lang="en-US"/>
          </a:p>
        </p:txBody>
      </p:sp>
    </p:spTree>
    <p:extLst>
      <p:ext uri="{BB962C8B-B14F-4D97-AF65-F5344CB8AC3E}">
        <p14:creationId xmlns:p14="http://schemas.microsoft.com/office/powerpoint/2010/main" val="136003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19F54760-8843-4FC7-891A-C49997DCC8E4}" type="slidenum">
              <a:rPr lang="en-US" smtClean="0"/>
              <a:t>6</a:t>
            </a:fld>
            <a:endParaRPr lang="en-US"/>
          </a:p>
        </p:txBody>
      </p:sp>
    </p:spTree>
    <p:extLst>
      <p:ext uri="{BB962C8B-B14F-4D97-AF65-F5344CB8AC3E}">
        <p14:creationId xmlns:p14="http://schemas.microsoft.com/office/powerpoint/2010/main" val="1466358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19F54760-8843-4FC7-891A-C49997DCC8E4}" type="slidenum">
              <a:rPr lang="en-US" smtClean="0"/>
              <a:t>7</a:t>
            </a:fld>
            <a:endParaRPr lang="en-US"/>
          </a:p>
        </p:txBody>
      </p:sp>
    </p:spTree>
    <p:extLst>
      <p:ext uri="{BB962C8B-B14F-4D97-AF65-F5344CB8AC3E}">
        <p14:creationId xmlns:p14="http://schemas.microsoft.com/office/powerpoint/2010/main" val="3681070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00" dirty="0">
                <a:latin typeface="Arial"/>
                <a:ea typeface="Calibri"/>
                <a:cs typeface="Arial"/>
              </a:rPr>
              <a:t>Read slide</a:t>
            </a: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t>PE Pre-ETS services are provided by a vendor only after ACCES-VR approves the referral of the student and issues an authorization to the vendor.</a:t>
            </a:r>
            <a:br>
              <a:rPr lang="en-US" dirty="0">
                <a:cs typeface="+mn-lt"/>
              </a:rPr>
            </a:br>
            <a:r>
              <a:rPr lang="en-US" dirty="0"/>
              <a:t>Sufficient lead time is needed for this process in order to have enough time to review, approve and issue authorizations.</a:t>
            </a:r>
          </a:p>
          <a:p>
            <a:endParaRPr lang="en-US" dirty="0">
              <a:ea typeface="Calibri"/>
              <a:cs typeface="Calibri"/>
            </a:endParaRPr>
          </a:p>
          <a:p>
            <a:r>
              <a:rPr lang="en-US" dirty="0">
                <a:ea typeface="Calibri"/>
                <a:cs typeface="Calibri"/>
              </a:rPr>
              <a:t>The curricula and syllabi you use for guiding your service provision is the same for both programs. </a:t>
            </a:r>
          </a:p>
          <a:p>
            <a:endParaRPr lang="en-US" dirty="0">
              <a:ea typeface="Calibri"/>
              <a:cs typeface="Calibri"/>
            </a:endParaRPr>
          </a:p>
          <a:p>
            <a:r>
              <a:rPr lang="en-US" dirty="0"/>
              <a:t>The Pre-Employment Transition Services that you provide are the same for Students with Disabilities with both regular VR cases and Potentially Eligible cases.</a:t>
            </a:r>
          </a:p>
          <a:p>
            <a:endParaRPr lang="en-US" dirty="0">
              <a:ea typeface="Calibri"/>
              <a:cs typeface="Calibri"/>
            </a:endParaRPr>
          </a:p>
          <a:p>
            <a:r>
              <a:rPr lang="en-US" dirty="0"/>
              <a:t>You can have the same staff providing the services in both programs.</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9F54760-8843-4FC7-891A-C49997DCC8E4}" type="slidenum">
              <a:rPr lang="en-US" smtClean="0"/>
              <a:t>8</a:t>
            </a:fld>
            <a:endParaRPr lang="en-US"/>
          </a:p>
        </p:txBody>
      </p:sp>
    </p:spTree>
    <p:extLst>
      <p:ext uri="{BB962C8B-B14F-4D97-AF65-F5344CB8AC3E}">
        <p14:creationId xmlns:p14="http://schemas.microsoft.com/office/powerpoint/2010/main" val="4126605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sz="1800" b="1" i="0" u="none" strike="noStrike"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rial" panose="020B0604020202020204" pitchFamily="34" charset="0"/>
              </a:rPr>
              <a:t>Let’s talk about what the PE process look like from a practical perspective</a:t>
            </a:r>
          </a:p>
          <a:p>
            <a:pPr algn="l" rtl="0" fontAlgn="base">
              <a:buFont typeface="Arial" panose="020B0604020202020204" pitchFamily="34" charset="0"/>
              <a:buChar char="•"/>
            </a:pPr>
            <a:endParaRPr lang="en-US" sz="1800" b="1" i="0" u="none" strike="noStrike"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sz="1800" b="1" i="0" u="none" strike="noStrike" dirty="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1" i="0" u="none" strike="noStrike" dirty="0">
                <a:solidFill>
                  <a:srgbClr val="000000"/>
                </a:solidFill>
                <a:effectLst/>
                <a:latin typeface="Arial" panose="020B0604020202020204" pitchFamily="34" charset="0"/>
              </a:rPr>
              <a:t>Vendors conduct outreach to schools and other potential referral sources to build connections</a:t>
            </a:r>
            <a:r>
              <a:rPr lang="en-US" sz="1800" b="0" i="0" dirty="0">
                <a:solidFill>
                  <a:srgbClr val="000000"/>
                </a:solidFill>
                <a:effectLst/>
                <a:latin typeface="Arial" panose="020B0604020202020204" pitchFamily="34" charset="0"/>
              </a:rPr>
              <a:t>​, </a:t>
            </a:r>
            <a:r>
              <a:rPr lang="en-US" sz="1800" b="1" i="0" dirty="0">
                <a:solidFill>
                  <a:srgbClr val="000000"/>
                </a:solidFill>
                <a:effectLst/>
                <a:latin typeface="Arial" panose="020B0604020202020204" pitchFamily="34" charset="0"/>
              </a:rPr>
              <a:t>and we are going to talk more to places you can reach out to later on in the presentation. </a:t>
            </a: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Developing relationships with schools/referring agencies is key. They will send SWDs your way.</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algn="l" rtl="0" fontAlgn="base">
              <a:buFont typeface="Arial" panose="020B0604020202020204" pitchFamily="34" charset="0"/>
              <a:buChar char="•"/>
            </a:pPr>
            <a:endParaRPr lang="en-US" sz="1800" b="1"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rial" panose="020B0604020202020204" pitchFamily="34" charset="0"/>
              </a:rPr>
              <a:t>Schools identify SWD who they feel would benefit from PE services </a:t>
            </a:r>
            <a:r>
              <a:rPr lang="en-US" sz="1800" b="0" i="0" dirty="0">
                <a:solidFill>
                  <a:srgbClr val="000000"/>
                </a:solidFill>
                <a:effectLst/>
                <a:latin typeface="Arial" panose="020B0604020202020204" pitchFamily="34" charset="0"/>
              </a:rPr>
              <a:t>​</a:t>
            </a:r>
          </a:p>
          <a:p>
            <a:pPr algn="l" rtl="0" fontAlgn="base">
              <a:buFont typeface="Arial" panose="020B0604020202020204" pitchFamily="34" charset="0"/>
              <a:buChar char="•"/>
            </a:pP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rial" panose="020B0604020202020204" pitchFamily="34" charset="0"/>
              </a:rPr>
              <a:t>Schools and other potential referral sources assist SWD in applying for PE services with a specific vendor</a:t>
            </a:r>
            <a:r>
              <a:rPr lang="en-US" sz="1800" b="0" i="0" dirty="0">
                <a:solidFill>
                  <a:srgbClr val="000000"/>
                </a:solidFill>
                <a:effectLst/>
                <a:latin typeface="Arial" panose="020B060402020202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You will need to confirm they meet the definition of SWD, get the documentation (such as the IEP or 504 plan) and have the PE intake/consent form completed.</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algn="l" rtl="0" fontAlgn="base">
              <a:buFont typeface="Arial" panose="020B0604020202020204" pitchFamily="34" charset="0"/>
              <a:buChar char="•"/>
            </a:pP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dirty="0">
                <a:solidFill>
                  <a:srgbClr val="000000"/>
                </a:solidFill>
                <a:effectLst/>
                <a:latin typeface="Arial" panose="020B0604020202020204" pitchFamily="34" charset="0"/>
              </a:rPr>
              <a:t>The vendor, along with referral partner identifies what Pre-ETS services are needed by the student</a:t>
            </a:r>
            <a:r>
              <a:rPr lang="en-US" sz="1800" b="0" i="0" dirty="0">
                <a:solidFill>
                  <a:srgbClr val="000000"/>
                </a:solidFill>
                <a:effectLst/>
                <a:latin typeface="Arial" panose="020B0604020202020204" pitchFamily="34" charset="0"/>
              </a:rPr>
              <a:t>​</a:t>
            </a:r>
          </a:p>
          <a:p>
            <a:pPr algn="l" rtl="0" fontAlgn="base">
              <a:buFont typeface="Arial" panose="020B0604020202020204" pitchFamily="34" charset="0"/>
              <a:buChar char="•"/>
            </a:pP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sz="1800"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You then submit a referral to ACCES-VR (via the AWARE vendor portal) for that SWD (attaching the documentation as well as the PE intake/consent form) and include the service(s) request.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9F54760-8843-4FC7-891A-C49997DCC8E4}" type="slidenum">
              <a:rPr lang="en-US" smtClean="0"/>
              <a:t>9</a:t>
            </a:fld>
            <a:endParaRPr lang="en-US"/>
          </a:p>
        </p:txBody>
      </p:sp>
    </p:spTree>
    <p:extLst>
      <p:ext uri="{BB962C8B-B14F-4D97-AF65-F5344CB8AC3E}">
        <p14:creationId xmlns:p14="http://schemas.microsoft.com/office/powerpoint/2010/main" val="2287313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3E70-C972-B1E8-DE72-3AF46D952D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B12554-FE30-B3FB-6D23-DFBB682D03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D4CCE412-B87A-6905-AC37-DDE71778F326}"/>
              </a:ext>
            </a:extLst>
          </p:cNvPr>
          <p:cNvSpPr>
            <a:spLocks noGrp="1"/>
          </p:cNvSpPr>
          <p:nvPr>
            <p:ph type="sldNum" sz="quarter" idx="12"/>
          </p:nvPr>
        </p:nvSpPr>
        <p:spPr>
          <a:xfrm>
            <a:off x="0" y="6529381"/>
            <a:ext cx="738673" cy="328619"/>
          </a:xfrm>
        </p:spPr>
        <p:txBody>
          <a:bodyPr/>
          <a:lstStyle/>
          <a:p>
            <a:fld id="{0149F693-5FF7-40AB-88CD-1F2702D433DA}" type="slidenum">
              <a:rPr lang="en-US" smtClean="0"/>
              <a:t>‹#›</a:t>
            </a:fld>
            <a:endParaRPr lang="en-US"/>
          </a:p>
        </p:txBody>
      </p:sp>
    </p:spTree>
    <p:extLst>
      <p:ext uri="{BB962C8B-B14F-4D97-AF65-F5344CB8AC3E}">
        <p14:creationId xmlns:p14="http://schemas.microsoft.com/office/powerpoint/2010/main" val="2481298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AE9B-382F-4A84-567F-5402026620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172AF-5677-2993-3359-F85DAB515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8D4D680-A4EA-795D-7CEB-D7AAD4428B8A}"/>
              </a:ext>
            </a:extLst>
          </p:cNvPr>
          <p:cNvSpPr>
            <a:spLocks noGrp="1"/>
          </p:cNvSpPr>
          <p:nvPr>
            <p:ph type="sldNum" sz="quarter" idx="12"/>
          </p:nvPr>
        </p:nvSpPr>
        <p:spPr/>
        <p:txBody>
          <a:bodyPr/>
          <a:lstStyle/>
          <a:p>
            <a:fld id="{0149F693-5FF7-40AB-88CD-1F2702D433DA}" type="slidenum">
              <a:rPr lang="en-US" smtClean="0"/>
              <a:t>‹#›</a:t>
            </a:fld>
            <a:endParaRPr lang="en-US"/>
          </a:p>
        </p:txBody>
      </p:sp>
    </p:spTree>
    <p:extLst>
      <p:ext uri="{BB962C8B-B14F-4D97-AF65-F5344CB8AC3E}">
        <p14:creationId xmlns:p14="http://schemas.microsoft.com/office/powerpoint/2010/main" val="844951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81C7A4-6167-9E8C-463E-5F152B4C0B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E04364-9D24-2C37-211F-74B4E2C97E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4366A6C-AA65-DF36-B067-08C713CAC527}"/>
              </a:ext>
            </a:extLst>
          </p:cNvPr>
          <p:cNvSpPr>
            <a:spLocks noGrp="1"/>
          </p:cNvSpPr>
          <p:nvPr>
            <p:ph type="sldNum" sz="quarter" idx="12"/>
          </p:nvPr>
        </p:nvSpPr>
        <p:spPr/>
        <p:txBody>
          <a:bodyPr/>
          <a:lstStyle/>
          <a:p>
            <a:fld id="{0149F693-5FF7-40AB-88CD-1F2702D433DA}" type="slidenum">
              <a:rPr lang="en-US" smtClean="0"/>
              <a:t>‹#›</a:t>
            </a:fld>
            <a:endParaRPr lang="en-US"/>
          </a:p>
        </p:txBody>
      </p:sp>
    </p:spTree>
    <p:extLst>
      <p:ext uri="{BB962C8B-B14F-4D97-AF65-F5344CB8AC3E}">
        <p14:creationId xmlns:p14="http://schemas.microsoft.com/office/powerpoint/2010/main" val="3519758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Lef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5943600" y="457200"/>
            <a:ext cx="5120640" cy="3200400"/>
          </a:xfrm>
        </p:spPr>
        <p:txBody>
          <a:bodyPr anchor="b" anchorCtr="0">
            <a:noAutofit/>
          </a:bodyPr>
          <a:lstStyle>
            <a:lvl1pPr>
              <a:defRPr sz="6000" b="1">
                <a:latin typeface="+mj-lt"/>
              </a:defRPr>
            </a:lvl1pPr>
          </a:lstStyle>
          <a:p>
            <a:r>
              <a:rPr lang="en-US"/>
              <a:t>Click to add title</a:t>
            </a:r>
          </a:p>
        </p:txBody>
      </p:sp>
      <p:sp>
        <p:nvSpPr>
          <p:cNvPr id="3" name="Subtitle 2">
            <a:extLst>
              <a:ext uri="{FF2B5EF4-FFF2-40B4-BE49-F238E27FC236}">
                <a16:creationId xmlns:a16="http://schemas.microsoft.com/office/drawing/2014/main" id="{8763DBBF-E63D-81E5-E7CE-32F6F2C2F935}"/>
              </a:ext>
            </a:extLst>
          </p:cNvPr>
          <p:cNvSpPr>
            <a:spLocks noGrp="1"/>
          </p:cNvSpPr>
          <p:nvPr>
            <p:ph type="subTitle" idx="1" hasCustomPrompt="1"/>
          </p:nvPr>
        </p:nvSpPr>
        <p:spPr>
          <a:xfrm>
            <a:off x="5943598" y="3657600"/>
            <a:ext cx="5120640" cy="1828800"/>
          </a:xfrm>
        </p:spPr>
        <p:txBody>
          <a:bodyPr anchor="t" anchorCtr="0">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1"/>
                </a:solidFill>
                <a:latin typeface="+mn-lt"/>
              </a:defRPr>
            </a:lvl1pPr>
          </a:lstStyle>
          <a:p>
            <a:endParaRPr lang="en-US"/>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4157917" y="6356349"/>
            <a:ext cx="1657723" cy="365125"/>
          </a:xfrm>
          <a:prstGeom prst="rect">
            <a:avLst/>
          </a:prstGeom>
        </p:spPr>
        <p:txBody>
          <a:bodyPr vert="horz" lIns="91440" tIns="45720" rIns="91440" bIns="45720" rtlCol="0" anchor="ctr">
            <a:noAutofit/>
          </a:bodyPr>
          <a:lstStyle>
            <a:lvl1pPr algn="r">
              <a:defRPr sz="1400">
                <a:solidFill>
                  <a:schemeClr val="tx1"/>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59090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976B3-FC3F-B0CD-F080-CCCCB91927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60E9B5-8AD1-3B5A-9181-EA60E05557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41C6149-E5D0-CDC3-279B-4D2A2B56B964}"/>
              </a:ext>
            </a:extLst>
          </p:cNvPr>
          <p:cNvSpPr>
            <a:spLocks noGrp="1"/>
          </p:cNvSpPr>
          <p:nvPr>
            <p:ph type="sldNum" sz="quarter" idx="12"/>
          </p:nvPr>
        </p:nvSpPr>
        <p:spPr>
          <a:xfrm>
            <a:off x="0" y="6529381"/>
            <a:ext cx="738673" cy="328619"/>
          </a:xfrm>
        </p:spPr>
        <p:txBody>
          <a:bodyPr/>
          <a:lstStyle/>
          <a:p>
            <a:fld id="{0149F693-5FF7-40AB-88CD-1F2702D433DA}" type="slidenum">
              <a:rPr lang="en-US" smtClean="0"/>
              <a:t>‹#›</a:t>
            </a:fld>
            <a:endParaRPr lang="en-US"/>
          </a:p>
        </p:txBody>
      </p:sp>
    </p:spTree>
    <p:extLst>
      <p:ext uri="{BB962C8B-B14F-4D97-AF65-F5344CB8AC3E}">
        <p14:creationId xmlns:p14="http://schemas.microsoft.com/office/powerpoint/2010/main" val="426453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66EB-9BA3-6229-2976-536CB71C0D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2E4434-014E-F193-938B-3038E64C46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61D4278-3D95-4B37-4728-68FD40540F07}"/>
              </a:ext>
            </a:extLst>
          </p:cNvPr>
          <p:cNvSpPr>
            <a:spLocks noGrp="1"/>
          </p:cNvSpPr>
          <p:nvPr>
            <p:ph type="sldNum" sz="quarter" idx="12"/>
          </p:nvPr>
        </p:nvSpPr>
        <p:spPr/>
        <p:txBody>
          <a:bodyPr/>
          <a:lstStyle/>
          <a:p>
            <a:fld id="{0149F693-5FF7-40AB-88CD-1F2702D433DA}" type="slidenum">
              <a:rPr lang="en-US" smtClean="0"/>
              <a:t>‹#›</a:t>
            </a:fld>
            <a:endParaRPr lang="en-US"/>
          </a:p>
        </p:txBody>
      </p:sp>
    </p:spTree>
    <p:extLst>
      <p:ext uri="{BB962C8B-B14F-4D97-AF65-F5344CB8AC3E}">
        <p14:creationId xmlns:p14="http://schemas.microsoft.com/office/powerpoint/2010/main" val="4062230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CE560-413E-5DD9-4081-BF13FBECCF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8ECE85-CD4E-7C22-17D9-500DFFD0B3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6F48E2-A7C7-3091-8458-B0F8804EEB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D5D77F1-8393-02FC-349E-602522F9C073}"/>
              </a:ext>
            </a:extLst>
          </p:cNvPr>
          <p:cNvSpPr>
            <a:spLocks noGrp="1"/>
          </p:cNvSpPr>
          <p:nvPr>
            <p:ph type="sldNum" sz="quarter" idx="12"/>
          </p:nvPr>
        </p:nvSpPr>
        <p:spPr/>
        <p:txBody>
          <a:bodyPr/>
          <a:lstStyle/>
          <a:p>
            <a:fld id="{0149F693-5FF7-40AB-88CD-1F2702D433DA}" type="slidenum">
              <a:rPr lang="en-US" smtClean="0"/>
              <a:t>‹#›</a:t>
            </a:fld>
            <a:endParaRPr lang="en-US"/>
          </a:p>
        </p:txBody>
      </p:sp>
    </p:spTree>
    <p:extLst>
      <p:ext uri="{BB962C8B-B14F-4D97-AF65-F5344CB8AC3E}">
        <p14:creationId xmlns:p14="http://schemas.microsoft.com/office/powerpoint/2010/main" val="2139109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7A9A-2AD8-284D-6E2C-D564212F60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2296F9-55DC-50AB-3D72-67157BACC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B59B81-3234-D52A-5D96-DE707F6EFD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F517B3-59A1-3F28-3BE0-04F9129CE4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5450F1-8803-4599-D922-1907C6280D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1A2264C-1510-88B5-8F9C-A9E59550BA5A}"/>
              </a:ext>
            </a:extLst>
          </p:cNvPr>
          <p:cNvSpPr>
            <a:spLocks noGrp="1"/>
          </p:cNvSpPr>
          <p:nvPr>
            <p:ph type="sldNum" sz="quarter" idx="12"/>
          </p:nvPr>
        </p:nvSpPr>
        <p:spPr>
          <a:xfrm>
            <a:off x="99527" y="6374922"/>
            <a:ext cx="740261" cy="319176"/>
          </a:xfrm>
        </p:spPr>
        <p:txBody>
          <a:bodyPr/>
          <a:lstStyle/>
          <a:p>
            <a:fld id="{0149F693-5FF7-40AB-88CD-1F2702D433DA}" type="slidenum">
              <a:rPr lang="en-US" smtClean="0"/>
              <a:t>‹#›</a:t>
            </a:fld>
            <a:endParaRPr lang="en-US"/>
          </a:p>
        </p:txBody>
      </p:sp>
    </p:spTree>
    <p:extLst>
      <p:ext uri="{BB962C8B-B14F-4D97-AF65-F5344CB8AC3E}">
        <p14:creationId xmlns:p14="http://schemas.microsoft.com/office/powerpoint/2010/main" val="490256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306D-0A7D-B17E-C83E-6EB3ACD05838}"/>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70899C8-621B-DA6E-61CC-D05F1FEE2D53}"/>
              </a:ext>
            </a:extLst>
          </p:cNvPr>
          <p:cNvSpPr>
            <a:spLocks noGrp="1"/>
          </p:cNvSpPr>
          <p:nvPr>
            <p:ph type="sldNum" sz="quarter" idx="12"/>
          </p:nvPr>
        </p:nvSpPr>
        <p:spPr/>
        <p:txBody>
          <a:bodyPr/>
          <a:lstStyle/>
          <a:p>
            <a:fld id="{0149F693-5FF7-40AB-88CD-1F2702D433DA}" type="slidenum">
              <a:rPr lang="en-US" smtClean="0"/>
              <a:t>‹#›</a:t>
            </a:fld>
            <a:endParaRPr lang="en-US"/>
          </a:p>
        </p:txBody>
      </p:sp>
    </p:spTree>
    <p:extLst>
      <p:ext uri="{BB962C8B-B14F-4D97-AF65-F5344CB8AC3E}">
        <p14:creationId xmlns:p14="http://schemas.microsoft.com/office/powerpoint/2010/main" val="1016002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2AA00F-FE35-4E4B-9A1B-0DA3E31A6B16}"/>
              </a:ext>
            </a:extLst>
          </p:cNvPr>
          <p:cNvSpPr>
            <a:spLocks noGrp="1"/>
          </p:cNvSpPr>
          <p:nvPr>
            <p:ph type="sldNum" sz="quarter" idx="12"/>
          </p:nvPr>
        </p:nvSpPr>
        <p:spPr/>
        <p:txBody>
          <a:bodyPr/>
          <a:lstStyle/>
          <a:p>
            <a:fld id="{0149F693-5FF7-40AB-88CD-1F2702D433DA}" type="slidenum">
              <a:rPr lang="en-US" smtClean="0"/>
              <a:t>‹#›</a:t>
            </a:fld>
            <a:endParaRPr lang="en-US"/>
          </a:p>
        </p:txBody>
      </p:sp>
    </p:spTree>
    <p:extLst>
      <p:ext uri="{BB962C8B-B14F-4D97-AF65-F5344CB8AC3E}">
        <p14:creationId xmlns:p14="http://schemas.microsoft.com/office/powerpoint/2010/main" val="61006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5D9A1-61EC-543D-2001-79571C286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3722BE-AEA3-AFE0-B7FE-B413E3932A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66BE7A-4D64-70BC-3500-F99902E06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AA2F4E11-B2B6-16E5-D425-20FA85EC83A3}"/>
              </a:ext>
            </a:extLst>
          </p:cNvPr>
          <p:cNvSpPr>
            <a:spLocks noGrp="1"/>
          </p:cNvSpPr>
          <p:nvPr>
            <p:ph type="sldNum" sz="quarter" idx="12"/>
          </p:nvPr>
        </p:nvSpPr>
        <p:spPr/>
        <p:txBody>
          <a:bodyPr/>
          <a:lstStyle/>
          <a:p>
            <a:fld id="{0149F693-5FF7-40AB-88CD-1F2702D433DA}" type="slidenum">
              <a:rPr lang="en-US" smtClean="0"/>
              <a:t>‹#›</a:t>
            </a:fld>
            <a:endParaRPr lang="en-US"/>
          </a:p>
        </p:txBody>
      </p:sp>
    </p:spTree>
    <p:extLst>
      <p:ext uri="{BB962C8B-B14F-4D97-AF65-F5344CB8AC3E}">
        <p14:creationId xmlns:p14="http://schemas.microsoft.com/office/powerpoint/2010/main" val="3766397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599B-6FB8-136A-FCCE-64448BB06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6C7767-275F-F795-EB33-106B460B7E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DBDD9E-D968-8015-BF08-5879E91B9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FEBEEE4B-D6DE-ECB6-9998-A7194A655CB8}"/>
              </a:ext>
            </a:extLst>
          </p:cNvPr>
          <p:cNvSpPr>
            <a:spLocks noGrp="1"/>
          </p:cNvSpPr>
          <p:nvPr>
            <p:ph type="sldNum" sz="quarter" idx="12"/>
          </p:nvPr>
        </p:nvSpPr>
        <p:spPr/>
        <p:txBody>
          <a:bodyPr/>
          <a:lstStyle/>
          <a:p>
            <a:fld id="{0149F693-5FF7-40AB-88CD-1F2702D433DA}" type="slidenum">
              <a:rPr lang="en-US" smtClean="0"/>
              <a:t>‹#›</a:t>
            </a:fld>
            <a:endParaRPr lang="en-US"/>
          </a:p>
        </p:txBody>
      </p:sp>
    </p:spTree>
    <p:extLst>
      <p:ext uri="{BB962C8B-B14F-4D97-AF65-F5344CB8AC3E}">
        <p14:creationId xmlns:p14="http://schemas.microsoft.com/office/powerpoint/2010/main" val="4155009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alpha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CF2565-7279-AA50-F354-4A53B73D0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88DECC-B0EA-75F5-2793-206B7D09E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35E769E-BFA8-D2EA-5E45-5DB123568B2E}"/>
              </a:ext>
            </a:extLst>
          </p:cNvPr>
          <p:cNvSpPr>
            <a:spLocks noGrp="1"/>
          </p:cNvSpPr>
          <p:nvPr>
            <p:ph type="sldNum" sz="quarter" idx="4"/>
          </p:nvPr>
        </p:nvSpPr>
        <p:spPr>
          <a:xfrm>
            <a:off x="0" y="6531749"/>
            <a:ext cx="738673" cy="328619"/>
          </a:xfrm>
          <a:prstGeom prst="rect">
            <a:avLst/>
          </a:prstGeom>
        </p:spPr>
        <p:txBody>
          <a:bodyPr vert="horz" lIns="91440" tIns="45720" rIns="91440" bIns="45720" rtlCol="0" anchor="ctr"/>
          <a:lstStyle>
            <a:lvl1pPr algn="r">
              <a:defRPr sz="1400" b="1">
                <a:solidFill>
                  <a:schemeClr val="tx1">
                    <a:tint val="75000"/>
                  </a:schemeClr>
                </a:solidFill>
              </a:defRPr>
            </a:lvl1pPr>
          </a:lstStyle>
          <a:p>
            <a:fld id="{0149F693-5FF7-40AB-88CD-1F2702D433DA}" type="slidenum">
              <a:rPr lang="en-US" smtClean="0"/>
              <a:pPr/>
              <a:t>‹#›</a:t>
            </a:fld>
            <a:endParaRPr lang="en-US"/>
          </a:p>
        </p:txBody>
      </p:sp>
      <p:sp>
        <p:nvSpPr>
          <p:cNvPr id="10" name="Half Frame 9">
            <a:extLst>
              <a:ext uri="{FF2B5EF4-FFF2-40B4-BE49-F238E27FC236}">
                <a16:creationId xmlns:a16="http://schemas.microsoft.com/office/drawing/2014/main" id="{589445B0-2374-4DAE-4CE8-47CDDDD69BD2}"/>
              </a:ext>
            </a:extLst>
          </p:cNvPr>
          <p:cNvSpPr/>
          <p:nvPr/>
        </p:nvSpPr>
        <p:spPr>
          <a:xfrm>
            <a:off x="0" y="0"/>
            <a:ext cx="8942664" cy="2684477"/>
          </a:xfrm>
          <a:prstGeom prst="halfFrame">
            <a:avLst>
              <a:gd name="adj1" fmla="val 6771"/>
              <a:gd name="adj2" fmla="val 7083"/>
            </a:avLst>
          </a:prstGeom>
          <a:gradFill flip="none" rotWithShape="1">
            <a:gsLst>
              <a:gs pos="0">
                <a:schemeClr val="accent1">
                  <a:lumMod val="5000"/>
                  <a:lumOff val="95000"/>
                  <a:alpha val="0"/>
                </a:schemeClr>
              </a:gs>
              <a:gs pos="24000">
                <a:srgbClr val="0070C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chemeClr val="tx1"/>
              </a:solidFill>
            </a:endParaRPr>
          </a:p>
        </p:txBody>
      </p:sp>
      <p:sp>
        <p:nvSpPr>
          <p:cNvPr id="11" name="Half Frame 10">
            <a:extLst>
              <a:ext uri="{FF2B5EF4-FFF2-40B4-BE49-F238E27FC236}">
                <a16:creationId xmlns:a16="http://schemas.microsoft.com/office/drawing/2014/main" id="{DB642CCB-8ECA-070B-DCD9-C3593E169C41}"/>
              </a:ext>
            </a:extLst>
          </p:cNvPr>
          <p:cNvSpPr/>
          <p:nvPr/>
        </p:nvSpPr>
        <p:spPr>
          <a:xfrm>
            <a:off x="195944" y="177282"/>
            <a:ext cx="8145538" cy="2457225"/>
          </a:xfrm>
          <a:prstGeom prst="halfFrame">
            <a:avLst>
              <a:gd name="adj1" fmla="val 7262"/>
              <a:gd name="adj2" fmla="val 6190"/>
            </a:avLst>
          </a:prstGeom>
          <a:gradFill>
            <a:gsLst>
              <a:gs pos="16000">
                <a:srgbClr val="7030A0">
                  <a:alpha val="87000"/>
                </a:srgbClr>
              </a:gs>
              <a:gs pos="0">
                <a:srgbClr val="E3D0F0"/>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a:extLst>
              <a:ext uri="{FF2B5EF4-FFF2-40B4-BE49-F238E27FC236}">
                <a16:creationId xmlns:a16="http://schemas.microsoft.com/office/drawing/2014/main" id="{8731B2C8-A5D9-DEFC-A928-834CB699ACCB}"/>
              </a:ext>
            </a:extLst>
          </p:cNvPr>
          <p:cNvSpPr/>
          <p:nvPr/>
        </p:nvSpPr>
        <p:spPr>
          <a:xfrm rot="10800000">
            <a:off x="6948197" y="5380442"/>
            <a:ext cx="5243803" cy="1477555"/>
          </a:xfrm>
          <a:prstGeom prst="halfFrame">
            <a:avLst>
              <a:gd name="adj1" fmla="val 10874"/>
              <a:gd name="adj2" fmla="val 6263"/>
            </a:avLst>
          </a:prstGeom>
          <a:gradFill flip="none" rotWithShape="1">
            <a:gsLst>
              <a:gs pos="0">
                <a:schemeClr val="accent1">
                  <a:lumMod val="5000"/>
                  <a:lumOff val="95000"/>
                  <a:alpha val="0"/>
                </a:schemeClr>
              </a:gs>
              <a:gs pos="24000">
                <a:srgbClr val="0070C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chemeClr val="tx1"/>
              </a:solidFill>
            </a:endParaRPr>
          </a:p>
        </p:txBody>
      </p:sp>
      <p:sp>
        <p:nvSpPr>
          <p:cNvPr id="13" name="Half Frame 12">
            <a:extLst>
              <a:ext uri="{FF2B5EF4-FFF2-40B4-BE49-F238E27FC236}">
                <a16:creationId xmlns:a16="http://schemas.microsoft.com/office/drawing/2014/main" id="{EFCF939C-59EF-11DD-4265-BF77D94F6E9A}"/>
              </a:ext>
            </a:extLst>
          </p:cNvPr>
          <p:cNvSpPr/>
          <p:nvPr/>
        </p:nvSpPr>
        <p:spPr>
          <a:xfrm rot="10800000">
            <a:off x="7487858" y="5414696"/>
            <a:ext cx="4604615" cy="1281362"/>
          </a:xfrm>
          <a:prstGeom prst="halfFrame">
            <a:avLst>
              <a:gd name="adj1" fmla="val 12359"/>
              <a:gd name="adj2" fmla="val 11287"/>
            </a:avLst>
          </a:prstGeom>
          <a:gradFill>
            <a:gsLst>
              <a:gs pos="16000">
                <a:srgbClr val="7030A0">
                  <a:alpha val="87000"/>
                </a:srgbClr>
              </a:gs>
              <a:gs pos="0">
                <a:srgbClr val="E3D0F0"/>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descr="A blue and purple logo&#10;&#10;Description automatically generated">
            <a:extLst>
              <a:ext uri="{FF2B5EF4-FFF2-40B4-BE49-F238E27FC236}">
                <a16:creationId xmlns:a16="http://schemas.microsoft.com/office/drawing/2014/main" id="{18E73028-9EA7-FB23-91D7-2E5ACB5345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53800" y="0"/>
            <a:ext cx="858416" cy="397017"/>
          </a:xfrm>
          <a:prstGeom prst="rect">
            <a:avLst/>
          </a:prstGeom>
        </p:spPr>
      </p:pic>
    </p:spTree>
    <p:extLst>
      <p:ext uri="{BB962C8B-B14F-4D97-AF65-F5344CB8AC3E}">
        <p14:creationId xmlns:p14="http://schemas.microsoft.com/office/powerpoint/2010/main" val="27982841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oercommons.org/courseware/lesson/72676"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peoplematters.in/video/webinar/webcast-hrs-role-in-supporting-employees-21066"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www.acces.nysed.gov/vr/student-and-youth-transition-services" TargetMode="External"/><Relationship Id="rId4" Type="http://schemas.openxmlformats.org/officeDocument/2006/relationships/hyperlink" Target="https://www.acces.nysed.gov/"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acces.nysed.go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hyperlink" Target="https://transitionta.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acces.nysed.gov/sites/acces/files/vr/pe-vs-vr-flyer.pdf" TargetMode="Externa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s://www.acces.nysed.gov/sites/acces/files/vr/pe-vs-vr-flyer.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hyperlink" Target="https://pixabay.com/en/thanks-thank-you-message-grateful-1314887/" TargetMode="External"/><Relationship Id="rId5" Type="http://schemas.openxmlformats.org/officeDocument/2006/relationships/image" Target="../media/image56.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www.flickr.com/photos/57570482@N06/5299266966/"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new-educ.com/%D8%A5%D8%AF%D8%A7%D8%B1%D8%A9-%D8%A7%D9%84%D8%AE%D9%84%D8%A7%D9%81%D8%A7%D8%AA-%D9%85%D8%B9-%D8%A3%D9%88%D9%84%D9%8A%D8%A7%D8%A1-%D8%A3%D9%85%D9%88%D8%B1-%D8%A7%D9%84%D8%B7%D9%84%D8%A7%D8%A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otating transparent discs animation" descr="Rotating transparent discs animation">
            <a:hlinkClick r:id="" action="ppaction://media"/>
            <a:extLst>
              <a:ext uri="{FF2B5EF4-FFF2-40B4-BE49-F238E27FC236}">
                <a16:creationId xmlns:a16="http://schemas.microsoft.com/office/drawing/2014/main" id="{DE50934D-61BB-7FFC-68BB-87B24B8865A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76760" y="672883"/>
            <a:ext cx="11070955" cy="5693043"/>
          </a:xfrm>
          <a:prstGeom prst="rect">
            <a:avLst/>
          </a:prstGeom>
        </p:spPr>
      </p:pic>
      <p:sp>
        <p:nvSpPr>
          <p:cNvPr id="2" name="Title 1">
            <a:extLst>
              <a:ext uri="{FF2B5EF4-FFF2-40B4-BE49-F238E27FC236}">
                <a16:creationId xmlns:a16="http://schemas.microsoft.com/office/drawing/2014/main" id="{2963093A-57A6-E826-A03A-2F08A8027ECE}"/>
              </a:ext>
            </a:extLst>
          </p:cNvPr>
          <p:cNvSpPr>
            <a:spLocks noGrp="1"/>
          </p:cNvSpPr>
          <p:nvPr>
            <p:ph type="ctrTitle"/>
          </p:nvPr>
        </p:nvSpPr>
        <p:spPr>
          <a:xfrm>
            <a:off x="1446507" y="953607"/>
            <a:ext cx="9644743" cy="1518558"/>
          </a:xfrm>
        </p:spPr>
        <p:txBody>
          <a:bodyPr>
            <a:normAutofit fontScale="90000"/>
          </a:bodyPr>
          <a:lstStyle/>
          <a:p>
            <a:r>
              <a:rPr lang="en-US" sz="6000" b="1" dirty="0">
                <a:latin typeface="Arial" panose="020B0604020202020204" pitchFamily="34" charset="0"/>
                <a:cs typeface="Arial" panose="020B0604020202020204" pitchFamily="34" charset="0"/>
              </a:rPr>
              <a:t>Session 2</a:t>
            </a:r>
            <a:br>
              <a:rPr lang="en-US" sz="6000" dirty="0">
                <a:latin typeface="Arial" panose="020B0604020202020204" pitchFamily="34" charset="0"/>
                <a:cs typeface="Arial" panose="020B0604020202020204" pitchFamily="34" charset="0"/>
              </a:rPr>
            </a:br>
            <a:endParaRPr lang="en-US" dirty="0"/>
          </a:p>
        </p:txBody>
      </p:sp>
      <p:sp>
        <p:nvSpPr>
          <p:cNvPr id="3" name="Subtitle 2">
            <a:extLst>
              <a:ext uri="{FF2B5EF4-FFF2-40B4-BE49-F238E27FC236}">
                <a16:creationId xmlns:a16="http://schemas.microsoft.com/office/drawing/2014/main" id="{AFA638A7-82B9-4858-4297-4BB5BFC85C0A}"/>
              </a:ext>
            </a:extLst>
          </p:cNvPr>
          <p:cNvSpPr>
            <a:spLocks noGrp="1"/>
          </p:cNvSpPr>
          <p:nvPr>
            <p:ph type="subTitle" idx="1"/>
          </p:nvPr>
        </p:nvSpPr>
        <p:spPr>
          <a:xfrm>
            <a:off x="1004452" y="1949464"/>
            <a:ext cx="10431356" cy="2579912"/>
          </a:xfrm>
          <a:ln w="57150">
            <a:solidFill>
              <a:schemeClr val="accent1">
                <a:lumMod val="40000"/>
                <a:lumOff val="60000"/>
              </a:schemeClr>
            </a:solidFill>
          </a:ln>
        </p:spPr>
        <p:txBody>
          <a:bodyPr vert="horz" lIns="91440" tIns="45720" rIns="91440" bIns="45720" rtlCol="0" anchor="t">
            <a:normAutofit fontScale="77500" lnSpcReduction="20000"/>
          </a:bodyPr>
          <a:lstStyle/>
          <a:p>
            <a:endParaRPr lang="en-US" sz="4400" b="1" dirty="0">
              <a:latin typeface="Arial"/>
              <a:cs typeface="Arial"/>
            </a:endParaRPr>
          </a:p>
          <a:p>
            <a:r>
              <a:rPr lang="en-US" sz="4400" b="1" dirty="0">
                <a:latin typeface="Arial"/>
                <a:cs typeface="Arial"/>
              </a:rPr>
              <a:t>How Do Potentially Eligible (PE) Services Differ </a:t>
            </a:r>
            <a:endParaRPr lang="en-US" sz="6600" dirty="0">
              <a:latin typeface="Arial"/>
              <a:cs typeface="Arial"/>
            </a:endParaRPr>
          </a:p>
          <a:p>
            <a:r>
              <a:rPr lang="en-US" sz="4400" b="1" dirty="0">
                <a:latin typeface="Arial"/>
                <a:cs typeface="Arial"/>
              </a:rPr>
              <a:t>from</a:t>
            </a:r>
            <a:endParaRPr lang="en-US" sz="6600" dirty="0">
              <a:latin typeface="Arial"/>
              <a:cs typeface="Arial"/>
            </a:endParaRPr>
          </a:p>
          <a:p>
            <a:r>
              <a:rPr lang="en-US" sz="4400" b="1" dirty="0">
                <a:latin typeface="Arial"/>
                <a:cs typeface="Arial"/>
              </a:rPr>
              <a:t> VR-Eligible Services?</a:t>
            </a:r>
            <a:r>
              <a:rPr lang="en-US" sz="6000" b="1" dirty="0">
                <a:latin typeface="Arial"/>
                <a:cs typeface="Arial"/>
              </a:rPr>
              <a:t> </a:t>
            </a:r>
            <a:endParaRPr lang="en-US" sz="6600" dirty="0">
              <a:latin typeface="Arial"/>
              <a:cs typeface="Arial"/>
            </a:endParaRPr>
          </a:p>
        </p:txBody>
      </p:sp>
    </p:spTree>
    <p:extLst>
      <p:ext uri="{BB962C8B-B14F-4D97-AF65-F5344CB8AC3E}">
        <p14:creationId xmlns:p14="http://schemas.microsoft.com/office/powerpoint/2010/main" val="333995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wipe(down)">
                                      <p:cBhvr>
                                        <p:cTn id="10" dur="500"/>
                                        <p:tgtEl>
                                          <p:spTgt spid="3">
                                            <p:bg/>
                                          </p:spTgt>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1500"/>
                                        <p:tgtEl>
                                          <p:spTgt spid="3">
                                            <p:txEl>
                                              <p:pRg st="1" end="1"/>
                                            </p:txEl>
                                          </p:spTgt>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1500"/>
                                        <p:tgtEl>
                                          <p:spTgt spid="3">
                                            <p:txEl>
                                              <p:pRg st="2" end="2"/>
                                            </p:txEl>
                                          </p:spTgt>
                                        </p:tgtEl>
                                      </p:cBhvr>
                                    </p:animEffect>
                                  </p:childTnLst>
                                </p:cTn>
                              </p:par>
                            </p:childTnLst>
                          </p:cTn>
                        </p:par>
                        <p:par>
                          <p:cTn id="19" fill="hold">
                            <p:stCondLst>
                              <p:cond delay="3500"/>
                            </p:stCondLst>
                            <p:childTnLst>
                              <p:par>
                                <p:cTn id="20" presetID="2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23" repeatCount="indefinite" fill="hold" display="0">
                  <p:stCondLst>
                    <p:cond delay="indefinite"/>
                  </p:stCondLst>
                </p:cTn>
                <p:tgtEl>
                  <p:spTgt spid="6"/>
                </p:tgtEl>
              </p:cMediaNode>
            </p:video>
          </p:childTnLst>
        </p:cTn>
      </p:par>
    </p:tnLst>
    <p:bldLst>
      <p:bldP spid="3"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40EF9-DC53-BA56-E6F3-E44CB76BE163}"/>
              </a:ext>
            </a:extLst>
          </p:cNvPr>
          <p:cNvSpPr>
            <a:spLocks noGrp="1"/>
          </p:cNvSpPr>
          <p:nvPr>
            <p:ph type="title"/>
          </p:nvPr>
        </p:nvSpPr>
        <p:spPr>
          <a:xfrm>
            <a:off x="838200" y="1"/>
            <a:ext cx="10515600" cy="1690688"/>
          </a:xfrm>
        </p:spPr>
        <p:txBody>
          <a:bodyPr anchor="ctr">
            <a:normAutofit/>
          </a:bodyPr>
          <a:lstStyle/>
          <a:p>
            <a:pPr algn="ctr"/>
            <a:r>
              <a:rPr lang="en-US" b="1" dirty="0">
                <a:latin typeface="Arial" panose="020B0604020202020204" pitchFamily="34" charset="0"/>
                <a:cs typeface="Arial" panose="020B0604020202020204" pitchFamily="34" charset="0"/>
              </a:rPr>
              <a:t>PE Process Continued…</a:t>
            </a:r>
          </a:p>
        </p:txBody>
      </p:sp>
      <p:sp>
        <p:nvSpPr>
          <p:cNvPr id="4" name="Slide Number Placeholder 3">
            <a:extLst>
              <a:ext uri="{FF2B5EF4-FFF2-40B4-BE49-F238E27FC236}">
                <a16:creationId xmlns:a16="http://schemas.microsoft.com/office/drawing/2014/main" id="{64D2C585-D18F-A0F2-C3B1-D7E0D43CCFAC}"/>
              </a:ext>
            </a:extLst>
          </p:cNvPr>
          <p:cNvSpPr>
            <a:spLocks noGrp="1"/>
          </p:cNvSpPr>
          <p:nvPr>
            <p:ph type="sldNum" sz="quarter" idx="12"/>
          </p:nvPr>
        </p:nvSpPr>
        <p:spPr>
          <a:xfrm>
            <a:off x="0" y="6531749"/>
            <a:ext cx="738673" cy="328619"/>
          </a:xfrm>
        </p:spPr>
        <p:txBody>
          <a:bodyPr anchor="ctr">
            <a:normAutofit/>
          </a:bodyPr>
          <a:lstStyle/>
          <a:p>
            <a:pPr>
              <a:spcAft>
                <a:spcPts val="600"/>
              </a:spcAft>
            </a:pPr>
            <a:fld id="{0149F693-5FF7-40AB-88CD-1F2702D433DA}" type="slidenum">
              <a:rPr lang="en-US" smtClean="0"/>
              <a:pPr>
                <a:spcAft>
                  <a:spcPts val="600"/>
                </a:spcAft>
              </a:pPr>
              <a:t>10</a:t>
            </a:fld>
            <a:endParaRPr lang="en-US"/>
          </a:p>
        </p:txBody>
      </p:sp>
      <p:graphicFrame>
        <p:nvGraphicFramePr>
          <p:cNvPr id="3" name="Content Placeholder 2">
            <a:extLst>
              <a:ext uri="{FF2B5EF4-FFF2-40B4-BE49-F238E27FC236}">
                <a16:creationId xmlns:a16="http://schemas.microsoft.com/office/drawing/2014/main" id="{44CE11A3-EA1C-9D96-7E65-932F45AAE03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397051214"/>
              </p:ext>
            </p:extLst>
          </p:nvPr>
        </p:nvGraphicFramePr>
        <p:xfrm>
          <a:off x="238866" y="1109272"/>
          <a:ext cx="11714267" cy="5422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5489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FB8EC-0139-DB03-E1B3-B69F362B1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D8536-3CD4-8D74-64C6-EC8E497D0359}"/>
              </a:ext>
            </a:extLst>
          </p:cNvPr>
          <p:cNvSpPr>
            <a:spLocks noGrp="1"/>
          </p:cNvSpPr>
          <p:nvPr>
            <p:ph type="title"/>
          </p:nvPr>
        </p:nvSpPr>
        <p:spPr>
          <a:xfrm>
            <a:off x="838200" y="365125"/>
            <a:ext cx="10515600" cy="1325563"/>
          </a:xfrm>
        </p:spPr>
        <p:txBody>
          <a:bodyPr anchor="ctr">
            <a:normAutofit/>
          </a:bodyPr>
          <a:lstStyle/>
          <a:p>
            <a:pPr algn="ctr"/>
            <a:r>
              <a:rPr lang="en-US" b="1" dirty="0">
                <a:latin typeface="Arial" panose="020B0604020202020204" pitchFamily="34" charset="0"/>
                <a:cs typeface="Arial" panose="020B0604020202020204" pitchFamily="34" charset="0"/>
              </a:rPr>
              <a:t>PE Process Continued.</a:t>
            </a:r>
          </a:p>
        </p:txBody>
      </p:sp>
      <p:sp>
        <p:nvSpPr>
          <p:cNvPr id="4" name="Slide Number Placeholder 3">
            <a:extLst>
              <a:ext uri="{FF2B5EF4-FFF2-40B4-BE49-F238E27FC236}">
                <a16:creationId xmlns:a16="http://schemas.microsoft.com/office/drawing/2014/main" id="{D0F432F9-4F95-0137-734A-CDF3BBD7D09E}"/>
              </a:ext>
            </a:extLst>
          </p:cNvPr>
          <p:cNvSpPr>
            <a:spLocks noGrp="1"/>
          </p:cNvSpPr>
          <p:nvPr>
            <p:ph type="sldNum" sz="quarter" idx="12"/>
          </p:nvPr>
        </p:nvSpPr>
        <p:spPr>
          <a:xfrm>
            <a:off x="0" y="6531749"/>
            <a:ext cx="738673" cy="328619"/>
          </a:xfrm>
        </p:spPr>
        <p:txBody>
          <a:bodyPr anchor="ctr">
            <a:normAutofit/>
          </a:bodyPr>
          <a:lstStyle/>
          <a:p>
            <a:pPr>
              <a:spcAft>
                <a:spcPts val="600"/>
              </a:spcAft>
            </a:pPr>
            <a:fld id="{0149F693-5FF7-40AB-88CD-1F2702D433DA}" type="slidenum">
              <a:rPr lang="en-US" smtClean="0"/>
              <a:pPr>
                <a:spcAft>
                  <a:spcPts val="600"/>
                </a:spcAft>
              </a:pPr>
              <a:t>11</a:t>
            </a:fld>
            <a:endParaRPr lang="en-US"/>
          </a:p>
        </p:txBody>
      </p:sp>
      <p:graphicFrame>
        <p:nvGraphicFramePr>
          <p:cNvPr id="3" name="Content Placeholder 2">
            <a:extLst>
              <a:ext uri="{FF2B5EF4-FFF2-40B4-BE49-F238E27FC236}">
                <a16:creationId xmlns:a16="http://schemas.microsoft.com/office/drawing/2014/main" id="{A81F8CA8-238B-96B5-A64F-0EF826D65574}"/>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512504956"/>
              </p:ext>
            </p:extLst>
          </p:nvPr>
        </p:nvGraphicFramePr>
        <p:xfrm>
          <a:off x="281796" y="1758972"/>
          <a:ext cx="11628407" cy="3985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8354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478D-5E88-FD19-D6FC-248F68F30AD5}"/>
              </a:ext>
            </a:extLst>
          </p:cNvPr>
          <p:cNvSpPr>
            <a:spLocks noGrp="1"/>
          </p:cNvSpPr>
          <p:nvPr>
            <p:ph type="title"/>
          </p:nvPr>
        </p:nvSpPr>
        <p:spPr>
          <a:xfrm>
            <a:off x="389744" y="225425"/>
            <a:ext cx="11527436" cy="1465263"/>
          </a:xfrm>
        </p:spPr>
        <p:txBody>
          <a:bodyPr>
            <a:normAutofit/>
          </a:bodyPr>
          <a:lstStyle/>
          <a:p>
            <a:pPr algn="ctr"/>
            <a:r>
              <a:rPr lang="en-US" sz="4000" b="1" dirty="0">
                <a:latin typeface="Arial" panose="020B0604020202020204" pitchFamily="34" charset="0"/>
                <a:cs typeface="Arial" panose="020B0604020202020204" pitchFamily="34" charset="0"/>
              </a:rPr>
              <a:t>Building a successful PE program starts with developing PE Materials / Outreach</a:t>
            </a:r>
            <a:endParaRPr lang="en-US"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A407B81-0BB1-8238-01AB-E0E95EBA3C5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38387" y="1778803"/>
            <a:ext cx="6806556" cy="4502253"/>
          </a:xfrm>
          <a:prstGeom prst="rect">
            <a:avLst/>
          </a:prstGeom>
        </p:spPr>
      </p:pic>
      <p:sp>
        <p:nvSpPr>
          <p:cNvPr id="3" name="Slide Number Placeholder 2">
            <a:extLst>
              <a:ext uri="{FF2B5EF4-FFF2-40B4-BE49-F238E27FC236}">
                <a16:creationId xmlns:a16="http://schemas.microsoft.com/office/drawing/2014/main" id="{6D8F65E9-2CD1-8A28-CA72-42036145C5C7}"/>
              </a:ext>
            </a:extLst>
          </p:cNvPr>
          <p:cNvSpPr>
            <a:spLocks noGrp="1"/>
          </p:cNvSpPr>
          <p:nvPr>
            <p:ph type="sldNum" sz="quarter" idx="12"/>
          </p:nvPr>
        </p:nvSpPr>
        <p:spPr/>
        <p:txBody>
          <a:bodyPr/>
          <a:lstStyle/>
          <a:p>
            <a:fld id="{0149F693-5FF7-40AB-88CD-1F2702D433DA}" type="slidenum">
              <a:rPr lang="en-US" smtClean="0"/>
              <a:t>12</a:t>
            </a:fld>
            <a:endParaRPr lang="en-US"/>
          </a:p>
        </p:txBody>
      </p:sp>
    </p:spTree>
    <p:extLst>
      <p:ext uri="{BB962C8B-B14F-4D97-AF65-F5344CB8AC3E}">
        <p14:creationId xmlns:p14="http://schemas.microsoft.com/office/powerpoint/2010/main" val="615482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E68FD-F969-B49F-17D1-C14B1A14189A}"/>
              </a:ext>
            </a:extLst>
          </p:cNvPr>
          <p:cNvSpPr>
            <a:spLocks noGrp="1"/>
          </p:cNvSpPr>
          <p:nvPr>
            <p:ph type="title"/>
          </p:nvPr>
        </p:nvSpPr>
        <p:spPr>
          <a:xfrm>
            <a:off x="2416630" y="-194872"/>
            <a:ext cx="8937170" cy="1720395"/>
          </a:xfrm>
        </p:spPr>
        <p:txBody>
          <a:bodyPr anchor="ctr">
            <a:normAutofit/>
          </a:bodyPr>
          <a:lstStyle/>
          <a:p>
            <a:r>
              <a:rPr lang="en-US" sz="3600" b="1" dirty="0">
                <a:latin typeface="Arial" panose="020B0604020202020204" pitchFamily="34" charset="0"/>
                <a:cs typeface="Arial" panose="020B0604020202020204" pitchFamily="34" charset="0"/>
              </a:rPr>
              <a:t>Vendor Outreach and Application Forms</a:t>
            </a:r>
          </a:p>
        </p:txBody>
      </p:sp>
      <p:sp>
        <p:nvSpPr>
          <p:cNvPr id="4" name="Slide Number Placeholder 3">
            <a:extLst>
              <a:ext uri="{FF2B5EF4-FFF2-40B4-BE49-F238E27FC236}">
                <a16:creationId xmlns:a16="http://schemas.microsoft.com/office/drawing/2014/main" id="{93A7295E-F147-754C-8BE1-D80A12AE9C29}"/>
              </a:ext>
            </a:extLst>
          </p:cNvPr>
          <p:cNvSpPr>
            <a:spLocks noGrp="1"/>
          </p:cNvSpPr>
          <p:nvPr>
            <p:ph type="sldNum" sz="quarter" idx="12"/>
          </p:nvPr>
        </p:nvSpPr>
        <p:spPr>
          <a:xfrm>
            <a:off x="0" y="6529381"/>
            <a:ext cx="738673" cy="328619"/>
          </a:xfrm>
        </p:spPr>
        <p:txBody>
          <a:bodyPr anchor="ctr">
            <a:normAutofit/>
          </a:bodyPr>
          <a:lstStyle/>
          <a:p>
            <a:pPr>
              <a:spcAft>
                <a:spcPts val="600"/>
              </a:spcAft>
            </a:pPr>
            <a:fld id="{0149F693-5FF7-40AB-88CD-1F2702D433DA}" type="slidenum">
              <a:rPr lang="en-US" smtClean="0"/>
              <a:pPr>
                <a:spcAft>
                  <a:spcPts val="600"/>
                </a:spcAft>
              </a:pPr>
              <a:t>13</a:t>
            </a:fld>
            <a:endParaRPr lang="en-US"/>
          </a:p>
        </p:txBody>
      </p:sp>
      <p:graphicFrame>
        <p:nvGraphicFramePr>
          <p:cNvPr id="8" name="Content Placeholder 2">
            <a:extLst>
              <a:ext uri="{FF2B5EF4-FFF2-40B4-BE49-F238E27FC236}">
                <a16:creationId xmlns:a16="http://schemas.microsoft.com/office/drawing/2014/main" id="{DD22322E-DD10-6CD9-640C-1A84B81E2A47}"/>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33816756"/>
              </p:ext>
            </p:extLst>
          </p:nvPr>
        </p:nvGraphicFramePr>
        <p:xfrm>
          <a:off x="738673" y="3102429"/>
          <a:ext cx="10615127" cy="3074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DC97569-7737-AB12-D019-CF839EA2E931}"/>
              </a:ext>
            </a:extLst>
          </p:cNvPr>
          <p:cNvSpPr txBox="1"/>
          <p:nvPr/>
        </p:nvSpPr>
        <p:spPr>
          <a:xfrm>
            <a:off x="2699658" y="1262694"/>
            <a:ext cx="8891586" cy="1446550"/>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Vendors can directly connect with high schools, colleges, etc., to identify possible students to serve.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The more outreach and relationships vendors develop, the steadier the flow of customers the vendor can provide PE Pre-ETS to</a:t>
            </a:r>
            <a:r>
              <a:rPr lang="en-US" sz="2200" dirty="0"/>
              <a:t>.</a:t>
            </a:r>
          </a:p>
        </p:txBody>
      </p:sp>
      <p:pic>
        <p:nvPicPr>
          <p:cNvPr id="6" name="Picture 5">
            <a:extLst>
              <a:ext uri="{FF2B5EF4-FFF2-40B4-BE49-F238E27FC236}">
                <a16:creationId xmlns:a16="http://schemas.microsoft.com/office/drawing/2014/main" id="{FC03A8B1-FD40-2230-35AB-9885A816902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00756" y="681037"/>
            <a:ext cx="1815874" cy="1914459"/>
          </a:xfrm>
          <a:prstGeom prst="rect">
            <a:avLst/>
          </a:prstGeom>
        </p:spPr>
      </p:pic>
    </p:spTree>
    <p:extLst>
      <p:ext uri="{BB962C8B-B14F-4D97-AF65-F5344CB8AC3E}">
        <p14:creationId xmlns:p14="http://schemas.microsoft.com/office/powerpoint/2010/main" val="486618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2C71-C7A2-2DEA-B528-FEFB5AB74AC5}"/>
              </a:ext>
            </a:extLst>
          </p:cNvPr>
          <p:cNvSpPr>
            <a:spLocks noGrp="1"/>
          </p:cNvSpPr>
          <p:nvPr>
            <p:ph type="title"/>
          </p:nvPr>
        </p:nvSpPr>
        <p:spPr>
          <a:xfrm>
            <a:off x="0" y="0"/>
            <a:ext cx="12192000" cy="1600747"/>
          </a:xfrm>
        </p:spPr>
        <p:txBody>
          <a:bodyPr anchor="ctr">
            <a:normAutofit/>
          </a:bodyPr>
          <a:lstStyle/>
          <a:p>
            <a:pPr algn="ctr"/>
            <a:r>
              <a:rPr lang="en-US" sz="4000" b="1" dirty="0">
                <a:latin typeface="Arial" panose="020B0604020202020204" pitchFamily="34" charset="0"/>
                <a:cs typeface="Arial" panose="020B0604020202020204" pitchFamily="34" charset="0"/>
              </a:rPr>
              <a:t>You create your PE application/referral form</a:t>
            </a:r>
            <a:endParaRPr lang="en-US" sz="4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74DD922-B4D5-21C1-EE03-5464A5E17A6F}"/>
              </a:ext>
            </a:extLst>
          </p:cNvPr>
          <p:cNvSpPr>
            <a:spLocks noGrp="1"/>
          </p:cNvSpPr>
          <p:nvPr>
            <p:ph type="sldNum" sz="quarter" idx="12"/>
          </p:nvPr>
        </p:nvSpPr>
        <p:spPr>
          <a:xfrm>
            <a:off x="0" y="6529381"/>
            <a:ext cx="738673" cy="328619"/>
          </a:xfrm>
        </p:spPr>
        <p:txBody>
          <a:bodyPr anchor="ctr">
            <a:normAutofit/>
          </a:bodyPr>
          <a:lstStyle/>
          <a:p>
            <a:pPr>
              <a:spcAft>
                <a:spcPts val="600"/>
              </a:spcAft>
            </a:pPr>
            <a:fld id="{294A09A9-5501-47C1-A89A-A340965A2BE2}" type="slidenum">
              <a:rPr lang="en-US" smtClean="0"/>
              <a:pPr>
                <a:spcAft>
                  <a:spcPts val="600"/>
                </a:spcAft>
              </a:pPr>
              <a:t>14</a:t>
            </a:fld>
            <a:endParaRPr lang="en-US"/>
          </a:p>
        </p:txBody>
      </p:sp>
      <p:graphicFrame>
        <p:nvGraphicFramePr>
          <p:cNvPr id="6" name="Content Placeholder 2">
            <a:extLst>
              <a:ext uri="{FF2B5EF4-FFF2-40B4-BE49-F238E27FC236}">
                <a16:creationId xmlns:a16="http://schemas.microsoft.com/office/drawing/2014/main" id="{859926FC-B9BF-DB32-9691-B84E2179684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216587146"/>
              </p:ext>
            </p:extLst>
          </p:nvPr>
        </p:nvGraphicFramePr>
        <p:xfrm>
          <a:off x="738673" y="1124262"/>
          <a:ext cx="10814670" cy="5021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3199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8DFD-D436-31CC-C358-82C5BACA42CB}"/>
              </a:ext>
            </a:extLst>
          </p:cNvPr>
          <p:cNvSpPr>
            <a:spLocks noGrp="1"/>
          </p:cNvSpPr>
          <p:nvPr>
            <p:ph type="title"/>
          </p:nvPr>
        </p:nvSpPr>
        <p:spPr>
          <a:xfrm>
            <a:off x="838200" y="408045"/>
            <a:ext cx="10515600" cy="1325563"/>
          </a:xfrm>
        </p:spPr>
        <p:txBody>
          <a:bodyPr>
            <a:normAutofit/>
          </a:bodyPr>
          <a:lstStyle/>
          <a:p>
            <a:pPr algn="ctr"/>
            <a:r>
              <a:rPr lang="en-US" sz="4000" b="1" dirty="0">
                <a:latin typeface="Arial" panose="020B0604020202020204" pitchFamily="34" charset="0"/>
                <a:cs typeface="Arial" panose="020B0604020202020204" pitchFamily="34" charset="0"/>
              </a:rPr>
              <a:t>How Can I develop a Relationship with a School to Get SWDs Identified? </a:t>
            </a:r>
            <a:endParaRPr lang="en-US" sz="4000" dirty="0"/>
          </a:p>
        </p:txBody>
      </p:sp>
      <p:sp>
        <p:nvSpPr>
          <p:cNvPr id="4" name="Flowchart: Connector 3">
            <a:extLst>
              <a:ext uri="{FF2B5EF4-FFF2-40B4-BE49-F238E27FC236}">
                <a16:creationId xmlns:a16="http://schemas.microsoft.com/office/drawing/2014/main" id="{D4AA62C1-4707-6CFE-3961-E7A6A14ED62E}"/>
              </a:ext>
              <a:ext uri="{C183D7F6-B498-43B3-948B-1728B52AA6E4}">
                <adec:decorative xmlns:adec="http://schemas.microsoft.com/office/drawing/2017/decorative" val="1"/>
              </a:ext>
            </a:extLst>
          </p:cNvPr>
          <p:cNvSpPr/>
          <p:nvPr/>
        </p:nvSpPr>
        <p:spPr>
          <a:xfrm>
            <a:off x="4863559" y="2645968"/>
            <a:ext cx="2871712" cy="2677147"/>
          </a:xfrm>
          <a:prstGeom prst="flowChartConnector">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School relationship</a:t>
            </a:r>
          </a:p>
        </p:txBody>
      </p:sp>
      <p:sp>
        <p:nvSpPr>
          <p:cNvPr id="5" name="Flowchart: Connector 4">
            <a:extLst>
              <a:ext uri="{FF2B5EF4-FFF2-40B4-BE49-F238E27FC236}">
                <a16:creationId xmlns:a16="http://schemas.microsoft.com/office/drawing/2014/main" id="{8E8B5336-2038-A73C-9C74-F5E48D28E09F}"/>
              </a:ext>
              <a:ext uri="{C183D7F6-B498-43B3-948B-1728B52AA6E4}">
                <adec:decorative xmlns:adec="http://schemas.microsoft.com/office/drawing/2017/decorative" val="1"/>
              </a:ext>
            </a:extLst>
          </p:cNvPr>
          <p:cNvSpPr/>
          <p:nvPr/>
        </p:nvSpPr>
        <p:spPr>
          <a:xfrm>
            <a:off x="1659467" y="1659467"/>
            <a:ext cx="2782389" cy="1944696"/>
          </a:xfrm>
          <a:prstGeom prst="flowChartConnector">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ACCES-VR</a:t>
            </a:r>
          </a:p>
        </p:txBody>
      </p:sp>
      <p:sp>
        <p:nvSpPr>
          <p:cNvPr id="6" name="Flowchart: Connector 5">
            <a:extLst>
              <a:ext uri="{FF2B5EF4-FFF2-40B4-BE49-F238E27FC236}">
                <a16:creationId xmlns:a16="http://schemas.microsoft.com/office/drawing/2014/main" id="{11F92AA3-21F7-6FEB-4C01-03D9660381EA}"/>
              </a:ext>
              <a:ext uri="{C183D7F6-B498-43B3-948B-1728B52AA6E4}">
                <adec:decorative xmlns:adec="http://schemas.microsoft.com/office/drawing/2017/decorative" val="1"/>
              </a:ext>
            </a:extLst>
          </p:cNvPr>
          <p:cNvSpPr/>
          <p:nvPr/>
        </p:nvSpPr>
        <p:spPr>
          <a:xfrm>
            <a:off x="8228215" y="1725731"/>
            <a:ext cx="2862600" cy="2258811"/>
          </a:xfrm>
          <a:prstGeom prst="flowChartConnector">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OSE Community Map</a:t>
            </a:r>
          </a:p>
        </p:txBody>
      </p:sp>
      <p:sp>
        <p:nvSpPr>
          <p:cNvPr id="7" name="Flowchart: Connector 6">
            <a:extLst>
              <a:ext uri="{FF2B5EF4-FFF2-40B4-BE49-F238E27FC236}">
                <a16:creationId xmlns:a16="http://schemas.microsoft.com/office/drawing/2014/main" id="{6B9D030E-150A-B327-52C2-DD17A3C298BB}"/>
              </a:ext>
              <a:ext uri="{C183D7F6-B498-43B3-948B-1728B52AA6E4}">
                <adec:decorative xmlns:adec="http://schemas.microsoft.com/office/drawing/2017/decorative" val="1"/>
              </a:ext>
            </a:extLst>
          </p:cNvPr>
          <p:cNvSpPr/>
          <p:nvPr/>
        </p:nvSpPr>
        <p:spPr>
          <a:xfrm>
            <a:off x="8201478" y="4361064"/>
            <a:ext cx="3152321" cy="2071654"/>
          </a:xfrm>
          <a:prstGeom prst="flowChartConnector">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Transition Consortium Meetings </a:t>
            </a:r>
          </a:p>
        </p:txBody>
      </p:sp>
      <p:sp>
        <p:nvSpPr>
          <p:cNvPr id="8" name="Flowchart: Connector 7">
            <a:extLst>
              <a:ext uri="{FF2B5EF4-FFF2-40B4-BE49-F238E27FC236}">
                <a16:creationId xmlns:a16="http://schemas.microsoft.com/office/drawing/2014/main" id="{D7AB531C-3718-49DF-CF2A-46D611E95F10}"/>
              </a:ext>
              <a:ext uri="{C183D7F6-B498-43B3-948B-1728B52AA6E4}">
                <adec:decorative xmlns:adec="http://schemas.microsoft.com/office/drawing/2017/decorative" val="1"/>
              </a:ext>
            </a:extLst>
          </p:cNvPr>
          <p:cNvSpPr/>
          <p:nvPr/>
        </p:nvSpPr>
        <p:spPr>
          <a:xfrm>
            <a:off x="1630776" y="4166026"/>
            <a:ext cx="2871712" cy="2392835"/>
          </a:xfrm>
          <a:prstGeom prst="flowChartConnector">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Family and Community Engagement Center</a:t>
            </a:r>
          </a:p>
        </p:txBody>
      </p:sp>
      <p:cxnSp>
        <p:nvCxnSpPr>
          <p:cNvPr id="9" name="Straight Connector 8">
            <a:extLst>
              <a:ext uri="{FF2B5EF4-FFF2-40B4-BE49-F238E27FC236}">
                <a16:creationId xmlns:a16="http://schemas.microsoft.com/office/drawing/2014/main" id="{91CCCF8A-39DC-F747-30E1-797C04A0A39A}"/>
              </a:ext>
              <a:ext uri="{C183D7F6-B498-43B3-948B-1728B52AA6E4}">
                <adec:decorative xmlns:adec="http://schemas.microsoft.com/office/drawing/2017/decorative" val="1"/>
              </a:ext>
            </a:extLst>
          </p:cNvPr>
          <p:cNvCxnSpPr>
            <a:cxnSpLocks/>
          </p:cNvCxnSpPr>
          <p:nvPr/>
        </p:nvCxnSpPr>
        <p:spPr>
          <a:xfrm>
            <a:off x="4335887" y="3035772"/>
            <a:ext cx="698957" cy="3002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80E210E-F3D9-DA81-60BC-E69CCC518E22}"/>
              </a:ext>
              <a:ext uri="{C183D7F6-B498-43B3-948B-1728B52AA6E4}">
                <adec:decorative xmlns:adec="http://schemas.microsoft.com/office/drawing/2017/decorative" val="1"/>
              </a:ext>
            </a:extLst>
          </p:cNvPr>
          <p:cNvCxnSpPr>
            <a:cxnSpLocks/>
          </p:cNvCxnSpPr>
          <p:nvPr/>
        </p:nvCxnSpPr>
        <p:spPr>
          <a:xfrm>
            <a:off x="7620000" y="4476191"/>
            <a:ext cx="880533" cy="3048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FB144C-E61E-9919-F508-1AF9DF3AC537}"/>
              </a:ext>
              <a:ext uri="{C183D7F6-B498-43B3-948B-1728B52AA6E4}">
                <adec:decorative xmlns:adec="http://schemas.microsoft.com/office/drawing/2017/decorative" val="1"/>
              </a:ext>
            </a:extLst>
          </p:cNvPr>
          <p:cNvCxnSpPr>
            <a:cxnSpLocks/>
          </p:cNvCxnSpPr>
          <p:nvPr/>
        </p:nvCxnSpPr>
        <p:spPr>
          <a:xfrm flipV="1">
            <a:off x="7620000" y="3128703"/>
            <a:ext cx="581479" cy="3002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EF970B-0935-3C9B-E683-7D71AC68DA3F}"/>
              </a:ext>
              <a:ext uri="{C183D7F6-B498-43B3-948B-1728B52AA6E4}">
                <adec:decorative xmlns:adec="http://schemas.microsoft.com/office/drawing/2017/decorative" val="1"/>
              </a:ext>
            </a:extLst>
          </p:cNvPr>
          <p:cNvCxnSpPr>
            <a:cxnSpLocks/>
          </p:cNvCxnSpPr>
          <p:nvPr/>
        </p:nvCxnSpPr>
        <p:spPr>
          <a:xfrm flipV="1">
            <a:off x="4441856" y="4583289"/>
            <a:ext cx="592988" cy="3048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5B4E297E-3762-A0AF-89C3-89DB6625016C}"/>
              </a:ext>
            </a:extLst>
          </p:cNvPr>
          <p:cNvSpPr>
            <a:spLocks noGrp="1"/>
          </p:cNvSpPr>
          <p:nvPr>
            <p:ph type="sldNum" sz="quarter" idx="12"/>
          </p:nvPr>
        </p:nvSpPr>
        <p:spPr/>
        <p:txBody>
          <a:bodyPr/>
          <a:lstStyle/>
          <a:p>
            <a:fld id="{0149F693-5FF7-40AB-88CD-1F2702D433DA}" type="slidenum">
              <a:rPr lang="en-US" smtClean="0"/>
              <a:t>15</a:t>
            </a:fld>
            <a:endParaRPr lang="en-US"/>
          </a:p>
        </p:txBody>
      </p:sp>
    </p:spTree>
    <p:extLst>
      <p:ext uri="{BB962C8B-B14F-4D97-AF65-F5344CB8AC3E}">
        <p14:creationId xmlns:p14="http://schemas.microsoft.com/office/powerpoint/2010/main" val="2504176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FB4A6-109F-BABE-DD0A-A035FB52BB8D}"/>
              </a:ext>
              <a:ext uri="{C183D7F6-B498-43B3-948B-1728B52AA6E4}">
                <adec:decorative xmlns:adec="http://schemas.microsoft.com/office/drawing/2017/decorative" val="1"/>
              </a:ext>
            </a:extLst>
          </p:cNvPr>
          <p:cNvSpPr>
            <a:spLocks noGrp="1"/>
          </p:cNvSpPr>
          <p:nvPr>
            <p:ph type="title"/>
          </p:nvPr>
        </p:nvSpPr>
        <p:spPr>
          <a:xfrm>
            <a:off x="359764" y="305693"/>
            <a:ext cx="11707318" cy="1384995"/>
          </a:xfrm>
        </p:spPr>
        <p:txBody>
          <a:bodyPr anchor="ctr">
            <a:normAutofit/>
          </a:bodyPr>
          <a:lstStyle/>
          <a:p>
            <a:r>
              <a:rPr lang="en-US" sz="3600" b="1" dirty="0">
                <a:latin typeface="Arial" panose="020B0604020202020204" pitchFamily="34" charset="0"/>
                <a:cs typeface="Arial" panose="020B0604020202020204" pitchFamily="34" charset="0"/>
              </a:rPr>
              <a:t>What can PE Pre-ETS service delivery  look like?</a:t>
            </a:r>
          </a:p>
        </p:txBody>
      </p:sp>
      <p:sp>
        <p:nvSpPr>
          <p:cNvPr id="3" name="Content Placeholder 2">
            <a:extLst>
              <a:ext uri="{FF2B5EF4-FFF2-40B4-BE49-F238E27FC236}">
                <a16:creationId xmlns:a16="http://schemas.microsoft.com/office/drawing/2014/main" id="{F759B1D5-764F-849A-A16C-7C291AE1D32D}"/>
              </a:ext>
              <a:ext uri="{C183D7F6-B498-43B3-948B-1728B52AA6E4}">
                <adec:decorative xmlns:adec="http://schemas.microsoft.com/office/drawing/2017/decorative" val="1"/>
              </a:ext>
            </a:extLst>
          </p:cNvPr>
          <p:cNvSpPr>
            <a:spLocks noGrp="1"/>
          </p:cNvSpPr>
          <p:nvPr>
            <p:ph sz="half" idx="1"/>
          </p:nvPr>
        </p:nvSpPr>
        <p:spPr>
          <a:xfrm>
            <a:off x="838199" y="1436800"/>
            <a:ext cx="5994401" cy="3821000"/>
          </a:xfrm>
        </p:spPr>
        <p:txBody>
          <a:bodyPr>
            <a:normAutofit/>
          </a:bodyPr>
          <a:lstStyle/>
          <a:p>
            <a:r>
              <a:rPr lang="en-US" dirty="0">
                <a:latin typeface="Arial" panose="020B0604020202020204" pitchFamily="34" charset="0"/>
                <a:cs typeface="Arial" panose="020B0604020202020204" pitchFamily="34" charset="0"/>
              </a:rPr>
              <a:t>Virtual</a:t>
            </a:r>
          </a:p>
          <a:p>
            <a:r>
              <a:rPr lang="en-US" dirty="0">
                <a:latin typeface="Arial" panose="020B0604020202020204" pitchFamily="34" charset="0"/>
                <a:cs typeface="Arial" panose="020B0604020202020204" pitchFamily="34" charset="0"/>
              </a:rPr>
              <a:t>Weekends, evenings, school holiday breaks, summers</a:t>
            </a:r>
          </a:p>
          <a:p>
            <a:r>
              <a:rPr lang="en-US" dirty="0">
                <a:latin typeface="Arial" panose="020B0604020202020204" pitchFamily="34" charset="0"/>
                <a:cs typeface="Arial" panose="020B0604020202020204" pitchFamily="34" charset="0"/>
              </a:rPr>
              <a:t>Groups (as long as it’s individualized)</a:t>
            </a:r>
          </a:p>
          <a:p>
            <a:r>
              <a:rPr lang="en-US" dirty="0">
                <a:latin typeface="Arial" panose="020B0604020202020204" pitchFamily="34" charset="0"/>
                <a:cs typeface="Arial" panose="020B0604020202020204" pitchFamily="34" charset="0"/>
              </a:rPr>
              <a:t>At the school during a free period</a:t>
            </a:r>
          </a:p>
        </p:txBody>
      </p:sp>
      <p:pic>
        <p:nvPicPr>
          <p:cNvPr id="6" name="Picture 5">
            <a:extLst>
              <a:ext uri="{FF2B5EF4-FFF2-40B4-BE49-F238E27FC236}">
                <a16:creationId xmlns:a16="http://schemas.microsoft.com/office/drawing/2014/main" id="{EFD153D5-DAD6-F4A4-2CA4-0282A2E7A99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81704" y="1690688"/>
            <a:ext cx="2481390" cy="2492670"/>
          </a:xfrm>
          <a:prstGeom prst="rect">
            <a:avLst/>
          </a:prstGeom>
          <a:noFill/>
        </p:spPr>
      </p:pic>
      <p:sp>
        <p:nvSpPr>
          <p:cNvPr id="4" name="Slide Number Placeholder 3">
            <a:extLst>
              <a:ext uri="{FF2B5EF4-FFF2-40B4-BE49-F238E27FC236}">
                <a16:creationId xmlns:a16="http://schemas.microsoft.com/office/drawing/2014/main" id="{BBB41D61-2A9B-9756-100C-A2A429FC8DB3}"/>
              </a:ext>
              <a:ext uri="{C183D7F6-B498-43B3-948B-1728B52AA6E4}">
                <adec:decorative xmlns:adec="http://schemas.microsoft.com/office/drawing/2017/decorative" val="1"/>
              </a:ext>
            </a:extLst>
          </p:cNvPr>
          <p:cNvSpPr>
            <a:spLocks noGrp="1"/>
          </p:cNvSpPr>
          <p:nvPr>
            <p:ph type="sldNum" sz="quarter" idx="12"/>
          </p:nvPr>
        </p:nvSpPr>
        <p:spPr>
          <a:xfrm>
            <a:off x="0" y="6531749"/>
            <a:ext cx="738673" cy="328619"/>
          </a:xfrm>
        </p:spPr>
        <p:txBody>
          <a:bodyPr anchor="ctr">
            <a:normAutofit/>
          </a:bodyPr>
          <a:lstStyle/>
          <a:p>
            <a:pPr>
              <a:spcAft>
                <a:spcPts val="600"/>
              </a:spcAft>
            </a:pPr>
            <a:fld id="{0149F693-5FF7-40AB-88CD-1F2702D433DA}" type="slidenum">
              <a:rPr lang="en-US" smtClean="0"/>
              <a:pPr>
                <a:spcAft>
                  <a:spcPts val="600"/>
                </a:spcAft>
              </a:pPr>
              <a:t>16</a:t>
            </a:fld>
            <a:endParaRPr lang="en-US"/>
          </a:p>
        </p:txBody>
      </p:sp>
      <p:sp>
        <p:nvSpPr>
          <p:cNvPr id="9" name="TextBox 8">
            <a:extLst>
              <a:ext uri="{FF2B5EF4-FFF2-40B4-BE49-F238E27FC236}">
                <a16:creationId xmlns:a16="http://schemas.microsoft.com/office/drawing/2014/main" id="{B41E3465-A283-C1CF-A7E2-F194A48616ED}"/>
              </a:ext>
              <a:ext uri="{C183D7F6-B498-43B3-948B-1728B52AA6E4}">
                <adec:decorative xmlns:adec="http://schemas.microsoft.com/office/drawing/2017/decorative" val="1"/>
              </a:ext>
            </a:extLst>
          </p:cNvPr>
          <p:cNvSpPr txBox="1"/>
          <p:nvPr/>
        </p:nvSpPr>
        <p:spPr>
          <a:xfrm>
            <a:off x="209862" y="4512039"/>
            <a:ext cx="11707318" cy="1384995"/>
          </a:xfrm>
          <a:prstGeom prst="rect">
            <a:avLst/>
          </a:prstGeom>
          <a:noFill/>
        </p:spPr>
        <p:txBody>
          <a:bodyPr wrap="square">
            <a:spAutoFit/>
          </a:bodyPr>
          <a:lstStyle/>
          <a:p>
            <a:pPr lvl="0">
              <a:lnSpc>
                <a:spcPct val="100000"/>
              </a:lnSpc>
            </a:pPr>
            <a:r>
              <a:rPr lang="en-US" sz="2800" dirty="0">
                <a:latin typeface="Arial" panose="020B0604020202020204" pitchFamily="34" charset="0"/>
                <a:cs typeface="Arial" panose="020B0604020202020204" pitchFamily="34" charset="0"/>
              </a:rPr>
              <a:t>Vendors should coordinate with schools, families and students to determine availability.</a:t>
            </a:r>
          </a:p>
          <a:p>
            <a:pPr lvl="0">
              <a:lnSpc>
                <a:spcPct val="100000"/>
              </a:lnSpc>
            </a:pPr>
            <a:endParaRPr lang="en-US" sz="2800" dirty="0"/>
          </a:p>
        </p:txBody>
      </p:sp>
    </p:spTree>
    <p:extLst>
      <p:ext uri="{BB962C8B-B14F-4D97-AF65-F5344CB8AC3E}">
        <p14:creationId xmlns:p14="http://schemas.microsoft.com/office/powerpoint/2010/main" val="2699893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D61A4-55B5-02AA-DBEF-040CE7493EFD}"/>
              </a:ext>
            </a:extLst>
          </p:cNvPr>
          <p:cNvSpPr>
            <a:spLocks noGrp="1"/>
          </p:cNvSpPr>
          <p:nvPr>
            <p:ph type="title"/>
          </p:nvPr>
        </p:nvSpPr>
        <p:spPr>
          <a:xfrm>
            <a:off x="573315" y="389744"/>
            <a:ext cx="7356482" cy="1139253"/>
          </a:xfrm>
        </p:spPr>
        <p:txBody>
          <a:bodyPr>
            <a:normAutofit/>
          </a:bodyPr>
          <a:lstStyle/>
          <a:p>
            <a:r>
              <a:rPr lang="en-US" sz="3600" b="1" dirty="0">
                <a:latin typeface="Arial" panose="020B0604020202020204" pitchFamily="34" charset="0"/>
                <a:cs typeface="Arial" panose="020B0604020202020204" pitchFamily="34" charset="0"/>
              </a:rPr>
              <a:t>With PE, the sky is the limit:</a:t>
            </a:r>
          </a:p>
        </p:txBody>
      </p:sp>
      <p:sp>
        <p:nvSpPr>
          <p:cNvPr id="3" name="Content Placeholder 2">
            <a:extLst>
              <a:ext uri="{FF2B5EF4-FFF2-40B4-BE49-F238E27FC236}">
                <a16:creationId xmlns:a16="http://schemas.microsoft.com/office/drawing/2014/main" id="{F4B72593-4DAB-FF4F-CB3B-C3A8CD2315FA}"/>
              </a:ext>
            </a:extLst>
          </p:cNvPr>
          <p:cNvSpPr>
            <a:spLocks noGrp="1"/>
          </p:cNvSpPr>
          <p:nvPr>
            <p:ph idx="1"/>
          </p:nvPr>
        </p:nvSpPr>
        <p:spPr>
          <a:xfrm>
            <a:off x="573315" y="1690688"/>
            <a:ext cx="10515600" cy="4351338"/>
          </a:xfrm>
        </p:spPr>
        <p:txBody>
          <a:bodyPr/>
          <a:lstStyle/>
          <a:p>
            <a:r>
              <a:rPr lang="en-US" sz="2600" dirty="0">
                <a:latin typeface="Arial" panose="020B0604020202020204" pitchFamily="34" charset="0"/>
                <a:cs typeface="Arial" panose="020B0604020202020204" pitchFamily="34" charset="0"/>
              </a:rPr>
              <a:t>OSEA merger</a:t>
            </a:r>
          </a:p>
          <a:p>
            <a:pPr lvl="1"/>
            <a:r>
              <a:rPr lang="en-US" sz="2600" dirty="0">
                <a:latin typeface="Arial" panose="020B0604020202020204" pitchFamily="34" charset="0"/>
                <a:cs typeface="Arial" panose="020B0604020202020204" pitchFamily="34" charset="0"/>
              </a:rPr>
              <a:t>Pre-ETS statewide implementation team</a:t>
            </a:r>
          </a:p>
          <a:p>
            <a:pPr lvl="1"/>
            <a:r>
              <a:rPr lang="en-US" sz="2600" dirty="0">
                <a:latin typeface="Arial" panose="020B0604020202020204" pitchFamily="34" charset="0"/>
                <a:cs typeface="Arial" panose="020B0604020202020204" pitchFamily="34" charset="0"/>
              </a:rPr>
              <a:t>Pre-ETS on the IEP</a:t>
            </a:r>
          </a:p>
          <a:p>
            <a:r>
              <a:rPr lang="en-US" sz="2600" dirty="0">
                <a:latin typeface="Arial" panose="020B0604020202020204" pitchFamily="34" charset="0"/>
                <a:cs typeface="Arial" panose="020B0604020202020204" pitchFamily="34" charset="0"/>
              </a:rPr>
              <a:t>Schools will need to develop relationships with Vendors</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dirty="0">
                <a:latin typeface="Arial" panose="020B0604020202020204" pitchFamily="34" charset="0"/>
                <a:cs typeface="Arial" panose="020B0604020202020204" pitchFamily="34" charset="0"/>
              </a:rPr>
              <a:t>We have around 800 schools in the state who are not currently connected with a PE vendor.</a:t>
            </a:r>
          </a:p>
          <a:p>
            <a:pPr marL="0" indent="0">
              <a:buNone/>
            </a:pPr>
            <a:r>
              <a:rPr lang="en-US" sz="2600" dirty="0">
                <a:latin typeface="Arial" panose="020B0604020202020204" pitchFamily="34" charset="0"/>
                <a:cs typeface="Arial" panose="020B0604020202020204" pitchFamily="34" charset="0"/>
              </a:rPr>
              <a:t>If you’d like to be connected to a school, contact your local SVRC TAYS.</a:t>
            </a:r>
          </a:p>
          <a:p>
            <a:endParaRPr lang="en-US" dirty="0"/>
          </a:p>
        </p:txBody>
      </p:sp>
      <p:sp>
        <p:nvSpPr>
          <p:cNvPr id="4" name="Slide Number Placeholder 3">
            <a:extLst>
              <a:ext uri="{FF2B5EF4-FFF2-40B4-BE49-F238E27FC236}">
                <a16:creationId xmlns:a16="http://schemas.microsoft.com/office/drawing/2014/main" id="{644FF55F-CF2D-60E1-F1E9-3D352E4F4E61}"/>
              </a:ext>
            </a:extLst>
          </p:cNvPr>
          <p:cNvSpPr>
            <a:spLocks noGrp="1"/>
          </p:cNvSpPr>
          <p:nvPr>
            <p:ph type="sldNum" sz="quarter" idx="12"/>
          </p:nvPr>
        </p:nvSpPr>
        <p:spPr/>
        <p:txBody>
          <a:bodyPr/>
          <a:lstStyle/>
          <a:p>
            <a:fld id="{0149F693-5FF7-40AB-88CD-1F2702D433DA}" type="slidenum">
              <a:rPr lang="en-US" smtClean="0"/>
              <a:t>17</a:t>
            </a:fld>
            <a:endParaRPr lang="en-US"/>
          </a:p>
        </p:txBody>
      </p:sp>
      <p:pic>
        <p:nvPicPr>
          <p:cNvPr id="6" name="Picture 5">
            <a:extLst>
              <a:ext uri="{FF2B5EF4-FFF2-40B4-BE49-F238E27FC236}">
                <a16:creationId xmlns:a16="http://schemas.microsoft.com/office/drawing/2014/main" id="{37018029-15FD-AF42-D0F0-4F4FEE4759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85012" y="686027"/>
            <a:ext cx="3433673" cy="2330224"/>
          </a:xfrm>
          <a:prstGeom prst="rect">
            <a:avLst/>
          </a:prstGeom>
        </p:spPr>
      </p:pic>
    </p:spTree>
    <p:extLst>
      <p:ext uri="{BB962C8B-B14F-4D97-AF65-F5344CB8AC3E}">
        <p14:creationId xmlns:p14="http://schemas.microsoft.com/office/powerpoint/2010/main" val="2675614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E30D-8B99-36E1-CBFD-8ADB02B0B3E8}"/>
              </a:ext>
            </a:extLst>
          </p:cNvPr>
          <p:cNvSpPr>
            <a:spLocks noGrp="1"/>
          </p:cNvSpPr>
          <p:nvPr>
            <p:ph type="title"/>
          </p:nvPr>
        </p:nvSpPr>
        <p:spPr>
          <a:xfrm>
            <a:off x="1" y="242078"/>
            <a:ext cx="12192000" cy="1325563"/>
          </a:xfrm>
        </p:spPr>
        <p:txBody>
          <a:bodyPr anchor="ctr">
            <a:normAutofit/>
          </a:bodyPr>
          <a:lstStyle/>
          <a:p>
            <a:pPr algn="ctr"/>
            <a:r>
              <a:rPr lang="en-US" sz="3200" b="1" dirty="0">
                <a:latin typeface="Arial" panose="020B0604020202020204" pitchFamily="34" charset="0"/>
                <a:cs typeface="Arial" panose="020B0604020202020204" pitchFamily="34" charset="0"/>
              </a:rPr>
              <a:t>The Role of the SVRC TAYS in Coordinating PE Services </a:t>
            </a:r>
          </a:p>
        </p:txBody>
      </p:sp>
      <p:sp>
        <p:nvSpPr>
          <p:cNvPr id="4" name="Slide Number Placeholder 3">
            <a:extLst>
              <a:ext uri="{FF2B5EF4-FFF2-40B4-BE49-F238E27FC236}">
                <a16:creationId xmlns:a16="http://schemas.microsoft.com/office/drawing/2014/main" id="{9C43BAAB-5E2C-CAA9-F212-F4EC320147CC}"/>
              </a:ext>
            </a:extLst>
          </p:cNvPr>
          <p:cNvSpPr>
            <a:spLocks noGrp="1"/>
          </p:cNvSpPr>
          <p:nvPr>
            <p:ph type="sldNum" sz="quarter" idx="12"/>
          </p:nvPr>
        </p:nvSpPr>
        <p:spPr>
          <a:xfrm>
            <a:off x="0" y="6529381"/>
            <a:ext cx="738673" cy="328619"/>
          </a:xfrm>
        </p:spPr>
        <p:txBody>
          <a:bodyPr anchor="ctr">
            <a:normAutofit/>
          </a:bodyPr>
          <a:lstStyle/>
          <a:p>
            <a:pPr>
              <a:spcAft>
                <a:spcPts val="600"/>
              </a:spcAft>
            </a:pPr>
            <a:fld id="{0149F693-5FF7-40AB-88CD-1F2702D433DA}" type="slidenum">
              <a:rPr lang="en-US" smtClean="0"/>
              <a:pPr>
                <a:spcAft>
                  <a:spcPts val="600"/>
                </a:spcAft>
              </a:pPr>
              <a:t>18</a:t>
            </a:fld>
            <a:endParaRPr lang="en-US"/>
          </a:p>
        </p:txBody>
      </p:sp>
      <p:graphicFrame>
        <p:nvGraphicFramePr>
          <p:cNvPr id="6" name="Content Placeholder 2">
            <a:extLst>
              <a:ext uri="{FF2B5EF4-FFF2-40B4-BE49-F238E27FC236}">
                <a16:creationId xmlns:a16="http://schemas.microsoft.com/office/drawing/2014/main" id="{E6009508-5605-C53D-110D-6367597C0C2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752178343"/>
              </p:ext>
            </p:extLst>
          </p:nvPr>
        </p:nvGraphicFramePr>
        <p:xfrm>
          <a:off x="511627" y="1319199"/>
          <a:ext cx="11060779" cy="4946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6784277-C974-7FF8-8573-E03F6A9E06FE}"/>
              </a:ext>
            </a:extLst>
          </p:cNvPr>
          <p:cNvSpPr txBox="1"/>
          <p:nvPr/>
        </p:nvSpPr>
        <p:spPr>
          <a:xfrm>
            <a:off x="1708879" y="5538800"/>
            <a:ext cx="9082580" cy="707886"/>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The SVRC TAYS reviews and rates reports</a:t>
            </a:r>
          </a:p>
          <a:p>
            <a:pPr lvl="0">
              <a:lnSpc>
                <a:spcPct val="100000"/>
              </a:lnSpc>
            </a:pPr>
            <a:endParaRPr lang="en-US" sz="2000" dirty="0">
              <a:cs typeface="Arial"/>
            </a:endParaRPr>
          </a:p>
        </p:txBody>
      </p:sp>
    </p:spTree>
    <p:extLst>
      <p:ext uri="{BB962C8B-B14F-4D97-AF65-F5344CB8AC3E}">
        <p14:creationId xmlns:p14="http://schemas.microsoft.com/office/powerpoint/2010/main" val="2093029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7D7FD-8D24-C816-7EDD-70910C0840EB}"/>
              </a:ext>
            </a:extLst>
          </p:cNvPr>
          <p:cNvSpPr>
            <a:spLocks noGrp="1"/>
          </p:cNvSpPr>
          <p:nvPr>
            <p:ph type="title"/>
          </p:nvPr>
        </p:nvSpPr>
        <p:spPr>
          <a:xfrm>
            <a:off x="402995" y="327442"/>
            <a:ext cx="11856578" cy="992848"/>
          </a:xfrm>
        </p:spPr>
        <p:txBody>
          <a:bodyPr>
            <a:noAutofit/>
          </a:bodyPr>
          <a:lstStyle/>
          <a:p>
            <a:br>
              <a:rPr lang="en-US" sz="3200" b="1" dirty="0">
                <a:latin typeface="Arial"/>
                <a:ea typeface="Calibri"/>
                <a:cs typeface="Calibri"/>
              </a:rPr>
            </a:br>
            <a:r>
              <a:rPr lang="en-US" sz="3200" b="1" dirty="0">
                <a:latin typeface="Arial"/>
                <a:ea typeface="Calibri"/>
                <a:cs typeface="Calibri"/>
              </a:rPr>
              <a:t> Your SVRC TAYS can help !!!</a:t>
            </a:r>
            <a:br>
              <a:rPr lang="en-US" sz="3200" b="1" dirty="0">
                <a:latin typeface="Arial"/>
                <a:ea typeface="Calibri"/>
                <a:cs typeface="Calibri"/>
              </a:rPr>
            </a:br>
            <a:endParaRPr lang="en-US" sz="3200" b="1" dirty="0">
              <a:latin typeface="Arial"/>
              <a:ea typeface="Calibri"/>
              <a:cs typeface="Calibri"/>
            </a:endParaRPr>
          </a:p>
        </p:txBody>
      </p:sp>
      <p:sp>
        <p:nvSpPr>
          <p:cNvPr id="4" name="Slide Number Placeholder 3">
            <a:extLst>
              <a:ext uri="{FF2B5EF4-FFF2-40B4-BE49-F238E27FC236}">
                <a16:creationId xmlns:a16="http://schemas.microsoft.com/office/drawing/2014/main" id="{AE24C6B5-089D-093B-FF84-0DF0FD721412}"/>
              </a:ext>
            </a:extLst>
          </p:cNvPr>
          <p:cNvSpPr>
            <a:spLocks noGrp="1"/>
          </p:cNvSpPr>
          <p:nvPr>
            <p:ph type="sldNum" sz="quarter" idx="12"/>
          </p:nvPr>
        </p:nvSpPr>
        <p:spPr/>
        <p:txBody>
          <a:bodyPr/>
          <a:lstStyle/>
          <a:p>
            <a:fld id="{0149F693-5FF7-40AB-88CD-1F2702D433DA}" type="slidenum">
              <a:rPr lang="en-US" smtClean="0"/>
              <a:t>19</a:t>
            </a:fld>
            <a:endParaRPr lang="en-US"/>
          </a:p>
        </p:txBody>
      </p:sp>
      <p:graphicFrame>
        <p:nvGraphicFramePr>
          <p:cNvPr id="6" name="Content Placeholder 2">
            <a:extLst>
              <a:ext uri="{FF2B5EF4-FFF2-40B4-BE49-F238E27FC236}">
                <a16:creationId xmlns:a16="http://schemas.microsoft.com/office/drawing/2014/main" id="{628C193D-21C5-4D51-57B2-118BE7CB847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424238083"/>
              </p:ext>
            </p:extLst>
          </p:nvPr>
        </p:nvGraphicFramePr>
        <p:xfrm>
          <a:off x="738673" y="1865177"/>
          <a:ext cx="10515600" cy="4428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CCCB3E3F-CC9E-35D4-570B-AD5B9E4C8BF5}"/>
              </a:ext>
              <a:ext uri="{C183D7F6-B498-43B3-948B-1728B52AA6E4}">
                <adec:decorative xmlns:adec="http://schemas.microsoft.com/office/drawing/2017/decorative" val="1"/>
              </a:ext>
            </a:extLst>
          </p:cNvPr>
          <p:cNvGrpSpPr/>
          <p:nvPr/>
        </p:nvGrpSpPr>
        <p:grpSpPr>
          <a:xfrm>
            <a:off x="1653687" y="1865177"/>
            <a:ext cx="10357826" cy="4428683"/>
            <a:chOff x="1435590" y="3107870"/>
            <a:chExt cx="10357826" cy="4428683"/>
          </a:xfrm>
        </p:grpSpPr>
        <p:sp>
          <p:nvSpPr>
            <p:cNvPr id="7" name="Rectangle 6">
              <a:extLst>
                <a:ext uri="{FF2B5EF4-FFF2-40B4-BE49-F238E27FC236}">
                  <a16:creationId xmlns:a16="http://schemas.microsoft.com/office/drawing/2014/main" id="{0D294B3D-07A7-A724-F909-AFC2C8C0F0EC}"/>
                </a:ext>
              </a:extLst>
            </p:cNvPr>
            <p:cNvSpPr/>
            <p:nvPr/>
          </p:nvSpPr>
          <p:spPr>
            <a:xfrm>
              <a:off x="1435590" y="3107870"/>
              <a:ext cx="9080009" cy="12429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104F237A-211D-96CF-5968-CFD7DC9AA676}"/>
                </a:ext>
              </a:extLst>
            </p:cNvPr>
            <p:cNvSpPr txBox="1"/>
            <p:nvPr/>
          </p:nvSpPr>
          <p:spPr>
            <a:xfrm>
              <a:off x="1572603" y="6612841"/>
              <a:ext cx="10220813" cy="9237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200" b="1" kern="1200" dirty="0">
                  <a:latin typeface="Arial" panose="020B0604020202020204" pitchFamily="34" charset="0"/>
                  <a:cs typeface="Arial" panose="020B0604020202020204" pitchFamily="34" charset="0"/>
                </a:rPr>
                <a:t>Developing a coordinated process to refer PE students to ACCES-VR</a:t>
              </a:r>
            </a:p>
          </p:txBody>
        </p:sp>
      </p:grpSp>
    </p:spTree>
    <p:extLst>
      <p:ext uri="{BB962C8B-B14F-4D97-AF65-F5344CB8AC3E}">
        <p14:creationId xmlns:p14="http://schemas.microsoft.com/office/powerpoint/2010/main" val="1133127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6E6E4-5ABD-88FA-0491-E7C5EAD169AD}"/>
              </a:ext>
            </a:extLst>
          </p:cNvPr>
          <p:cNvSpPr>
            <a:spLocks noGrp="1"/>
          </p:cNvSpPr>
          <p:nvPr>
            <p:ph type="title"/>
          </p:nvPr>
        </p:nvSpPr>
        <p:spPr>
          <a:xfrm>
            <a:off x="620485" y="419555"/>
            <a:ext cx="11371645" cy="943208"/>
          </a:xfrm>
        </p:spPr>
        <p:txBody>
          <a:bodyPr>
            <a:normAutofit/>
          </a:bodyPr>
          <a:lstStyle/>
          <a:p>
            <a:pPr algn="ctr"/>
            <a:r>
              <a:rPr lang="en-US" b="1" dirty="0">
                <a:latin typeface="Arial" panose="020B0604020202020204" pitchFamily="34" charset="0"/>
                <a:cs typeface="Arial" panose="020B0604020202020204" pitchFamily="34" charset="0"/>
              </a:rPr>
              <a:t>Pre-ETS Vendor Overview</a:t>
            </a:r>
          </a:p>
        </p:txBody>
      </p:sp>
      <p:sp>
        <p:nvSpPr>
          <p:cNvPr id="3" name="Content Placeholder 2">
            <a:extLst>
              <a:ext uri="{FF2B5EF4-FFF2-40B4-BE49-F238E27FC236}">
                <a16:creationId xmlns:a16="http://schemas.microsoft.com/office/drawing/2014/main" id="{EE96A053-1DFC-CC98-11E2-6CD41190F1CE}"/>
              </a:ext>
            </a:extLst>
          </p:cNvPr>
          <p:cNvSpPr>
            <a:spLocks noGrp="1"/>
          </p:cNvSpPr>
          <p:nvPr>
            <p:ph idx="1"/>
          </p:nvPr>
        </p:nvSpPr>
        <p:spPr>
          <a:xfrm>
            <a:off x="522514" y="1611087"/>
            <a:ext cx="11048999" cy="4669970"/>
          </a:xfrm>
        </p:spPr>
        <p:txBody>
          <a:bodyPr>
            <a:normAutofit/>
          </a:bodyPr>
          <a:lstStyle/>
          <a:p>
            <a:pPr marL="0" indent="0">
              <a:buNone/>
            </a:pPr>
            <a:r>
              <a:rPr lang="en-US" sz="2400" dirty="0">
                <a:latin typeface="Arial" panose="020B0604020202020204" pitchFamily="34" charset="0"/>
                <a:cs typeface="Arial" panose="020B0604020202020204" pitchFamily="34" charset="0"/>
              </a:rPr>
              <a:t>ACCES-VR has 203 vendors approved to provided Pre-ETS statewide.</a:t>
            </a:r>
          </a:p>
          <a:p>
            <a:r>
              <a:rPr lang="en-US" sz="2400" dirty="0">
                <a:latin typeface="Arial" panose="020B0604020202020204" pitchFamily="34" charset="0"/>
                <a:cs typeface="Arial" panose="020B0604020202020204" pitchFamily="34" charset="0"/>
              </a:rPr>
              <a:t>127 are approved to serve the Potentially Eligible (and VR Eligible)</a:t>
            </a:r>
          </a:p>
          <a:p>
            <a:r>
              <a:rPr lang="en-US" sz="2400" dirty="0">
                <a:latin typeface="Arial" panose="020B0604020202020204" pitchFamily="34" charset="0"/>
                <a:cs typeface="Arial" panose="020B0604020202020204" pitchFamily="34" charset="0"/>
              </a:rPr>
              <a:t>75 can only serve VR eligible</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In today’s audience we have:</a:t>
            </a: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Vendors serving </a:t>
            </a:r>
            <a:r>
              <a:rPr lang="en-US" sz="2400" b="1" dirty="0">
                <a:latin typeface="Arial" panose="020B0604020202020204" pitchFamily="34" charset="0"/>
                <a:cs typeface="Arial" panose="020B0604020202020204" pitchFamily="34" charset="0"/>
              </a:rPr>
              <a:t>Potentially Eligible SWDs since 2014</a:t>
            </a:r>
            <a:endParaRPr lang="en-US" sz="24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Vendors </a:t>
            </a:r>
            <a:r>
              <a:rPr lang="en-US" sz="2400" b="1" dirty="0">
                <a:latin typeface="Arial" panose="020B0604020202020204" pitchFamily="34" charset="0"/>
                <a:cs typeface="Arial" panose="020B0604020202020204" pitchFamily="34" charset="0"/>
              </a:rPr>
              <a:t>newly approved in CRS 2024</a:t>
            </a:r>
            <a:endParaRPr lang="en-US" sz="2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Some are already </a:t>
            </a:r>
            <a:r>
              <a:rPr lang="en-US" b="1" dirty="0">
                <a:latin typeface="Arial" panose="020B0604020202020204" pitchFamily="34" charset="0"/>
                <a:cs typeface="Arial" panose="020B0604020202020204" pitchFamily="34" charset="0"/>
              </a:rPr>
              <a:t>up and running</a:t>
            </a:r>
            <a:endParaRPr lang="en-US"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Others have </a:t>
            </a:r>
            <a:r>
              <a:rPr lang="en-US" b="1" dirty="0">
                <a:latin typeface="Arial" panose="020B0604020202020204" pitchFamily="34" charset="0"/>
                <a:cs typeface="Arial" panose="020B0604020202020204" pitchFamily="34" charset="0"/>
              </a:rPr>
              <a:t>not yet begun</a:t>
            </a:r>
            <a:r>
              <a:rPr lang="en-US" dirty="0">
                <a:latin typeface="Arial" panose="020B0604020202020204" pitchFamily="34" charset="0"/>
                <a:cs typeface="Arial" panose="020B0604020202020204" pitchFamily="34" charset="0"/>
              </a:rPr>
              <a:t> serving PE SWDs</a:t>
            </a: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Vendors </a:t>
            </a:r>
            <a:r>
              <a:rPr lang="en-US" sz="2400" b="1" dirty="0">
                <a:latin typeface="Arial" panose="020B0604020202020204" pitchFamily="34" charset="0"/>
                <a:cs typeface="Arial" panose="020B0604020202020204" pitchFamily="34" charset="0"/>
              </a:rPr>
              <a:t>not yet approved</a:t>
            </a:r>
            <a:r>
              <a:rPr lang="en-US" sz="2400" dirty="0">
                <a:latin typeface="Arial" panose="020B0604020202020204" pitchFamily="34" charset="0"/>
                <a:cs typeface="Arial" panose="020B0604020202020204" pitchFamily="34" charset="0"/>
              </a:rPr>
              <a:t> to serve the PE population</a:t>
            </a:r>
          </a:p>
        </p:txBody>
      </p:sp>
      <p:sp>
        <p:nvSpPr>
          <p:cNvPr id="4" name="Slide Number Placeholder 3">
            <a:extLst>
              <a:ext uri="{FF2B5EF4-FFF2-40B4-BE49-F238E27FC236}">
                <a16:creationId xmlns:a16="http://schemas.microsoft.com/office/drawing/2014/main" id="{0921CB6B-4071-B67E-8EDE-CD3083528355}"/>
              </a:ext>
            </a:extLst>
          </p:cNvPr>
          <p:cNvSpPr>
            <a:spLocks noGrp="1"/>
          </p:cNvSpPr>
          <p:nvPr>
            <p:ph type="sldNum" sz="quarter" idx="12"/>
          </p:nvPr>
        </p:nvSpPr>
        <p:spPr/>
        <p:txBody>
          <a:bodyPr/>
          <a:lstStyle/>
          <a:p>
            <a:fld id="{0149F693-5FF7-40AB-88CD-1F2702D433DA}" type="slidenum">
              <a:rPr lang="en-US" smtClean="0"/>
              <a:t>2</a:t>
            </a:fld>
            <a:endParaRPr lang="en-US"/>
          </a:p>
        </p:txBody>
      </p:sp>
      <p:pic>
        <p:nvPicPr>
          <p:cNvPr id="5" name="Picture 4">
            <a:extLst>
              <a:ext uri="{FF2B5EF4-FFF2-40B4-BE49-F238E27FC236}">
                <a16:creationId xmlns:a16="http://schemas.microsoft.com/office/drawing/2014/main" id="{93F7A617-CB50-FE7D-B751-DE186E55DD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92018" y="2612060"/>
            <a:ext cx="3500112" cy="1968814"/>
          </a:xfrm>
          <a:prstGeom prst="rect">
            <a:avLst/>
          </a:prstGeom>
        </p:spPr>
      </p:pic>
    </p:spTree>
    <p:extLst>
      <p:ext uri="{BB962C8B-B14F-4D97-AF65-F5344CB8AC3E}">
        <p14:creationId xmlns:p14="http://schemas.microsoft.com/office/powerpoint/2010/main" val="343951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00BC-C363-F5EA-A494-15C8CA42B0C4}"/>
              </a:ext>
            </a:extLst>
          </p:cNvPr>
          <p:cNvSpPr>
            <a:spLocks noGrp="1"/>
          </p:cNvSpPr>
          <p:nvPr>
            <p:ph type="title"/>
          </p:nvPr>
        </p:nvSpPr>
        <p:spPr>
          <a:xfrm>
            <a:off x="275305" y="365125"/>
            <a:ext cx="11758852" cy="771381"/>
          </a:xfrm>
        </p:spPr>
        <p:txBody>
          <a:bodyPr>
            <a:normAutofit/>
          </a:bodyPr>
          <a:lstStyle/>
          <a:p>
            <a:pPr algn="ctr"/>
            <a:r>
              <a:rPr lang="en-US" sz="4000" b="1" dirty="0">
                <a:latin typeface="Arial" panose="020B0604020202020204" pitchFamily="34" charset="0"/>
                <a:cs typeface="Arial" panose="020B0604020202020204" pitchFamily="34" charset="0"/>
              </a:rPr>
              <a:t>How to contact SVRC TAYS in your region? </a:t>
            </a:r>
          </a:p>
        </p:txBody>
      </p:sp>
      <p:pic>
        <p:nvPicPr>
          <p:cNvPr id="6" name="Content Placeholder 5">
            <a:extLst>
              <a:ext uri="{FF2B5EF4-FFF2-40B4-BE49-F238E27FC236}">
                <a16:creationId xmlns:a16="http://schemas.microsoft.com/office/drawing/2014/main" id="{1A1DB9E3-E3C8-4582-F00B-9B364A5E5F47}"/>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738673" y="1362434"/>
            <a:ext cx="5039045" cy="1458787"/>
          </a:xfrm>
        </p:spPr>
      </p:pic>
      <p:sp>
        <p:nvSpPr>
          <p:cNvPr id="4" name="Slide Number Placeholder 3">
            <a:extLst>
              <a:ext uri="{FF2B5EF4-FFF2-40B4-BE49-F238E27FC236}">
                <a16:creationId xmlns:a16="http://schemas.microsoft.com/office/drawing/2014/main" id="{4A3768B4-73B5-940E-3730-FD3DAEAB1548}"/>
              </a:ext>
            </a:extLst>
          </p:cNvPr>
          <p:cNvSpPr>
            <a:spLocks noGrp="1"/>
          </p:cNvSpPr>
          <p:nvPr>
            <p:ph type="sldNum" sz="quarter" idx="12"/>
          </p:nvPr>
        </p:nvSpPr>
        <p:spPr/>
        <p:txBody>
          <a:bodyPr/>
          <a:lstStyle/>
          <a:p>
            <a:fld id="{0149F693-5FF7-40AB-88CD-1F2702D433DA}" type="slidenum">
              <a:rPr lang="en-US" smtClean="0"/>
              <a:t>20</a:t>
            </a:fld>
            <a:endParaRPr lang="en-US"/>
          </a:p>
        </p:txBody>
      </p:sp>
      <p:sp>
        <p:nvSpPr>
          <p:cNvPr id="8" name="TextBox 7">
            <a:extLst>
              <a:ext uri="{FF2B5EF4-FFF2-40B4-BE49-F238E27FC236}">
                <a16:creationId xmlns:a16="http://schemas.microsoft.com/office/drawing/2014/main" id="{1A2A237A-C011-5822-838A-BE6310D0194A}"/>
              </a:ext>
            </a:extLst>
          </p:cNvPr>
          <p:cNvSpPr txBox="1"/>
          <p:nvPr/>
        </p:nvSpPr>
        <p:spPr>
          <a:xfrm>
            <a:off x="5927272" y="1690688"/>
            <a:ext cx="4278086" cy="646331"/>
          </a:xfrm>
          <a:prstGeom prst="rect">
            <a:avLst/>
          </a:prstGeom>
          <a:noFill/>
        </p:spPr>
        <p:txBody>
          <a:bodyPr wrap="square">
            <a:spAutoFit/>
          </a:bodyPr>
          <a:lstStyle/>
          <a:p>
            <a:r>
              <a:rPr lang="en-US">
                <a:hlinkClick r:id="rId4"/>
              </a:rPr>
              <a:t>Adult Career and Continuing Education Services | NYS Education Department</a:t>
            </a:r>
            <a:endParaRPr lang="en-US"/>
          </a:p>
        </p:txBody>
      </p:sp>
      <p:sp>
        <p:nvSpPr>
          <p:cNvPr id="10" name="TextBox 9">
            <a:extLst>
              <a:ext uri="{FF2B5EF4-FFF2-40B4-BE49-F238E27FC236}">
                <a16:creationId xmlns:a16="http://schemas.microsoft.com/office/drawing/2014/main" id="{55B8AD86-EF73-D1EC-8532-A67894FD953B}"/>
              </a:ext>
            </a:extLst>
          </p:cNvPr>
          <p:cNvSpPr txBox="1"/>
          <p:nvPr/>
        </p:nvSpPr>
        <p:spPr>
          <a:xfrm>
            <a:off x="7260771" y="2763374"/>
            <a:ext cx="4402231" cy="923330"/>
          </a:xfrm>
          <a:prstGeom prst="rect">
            <a:avLst/>
          </a:prstGeom>
          <a:noFill/>
        </p:spPr>
        <p:txBody>
          <a:bodyPr wrap="square">
            <a:spAutoFit/>
          </a:bodyPr>
          <a:lstStyle/>
          <a:p>
            <a:r>
              <a:rPr lang="en-US">
                <a:hlinkClick r:id="rId5"/>
              </a:rPr>
              <a:t>Student and Youth Transition Services | Adult Career and Continuing Education Services | NYS Education Department</a:t>
            </a:r>
            <a:endParaRPr lang="en-US"/>
          </a:p>
        </p:txBody>
      </p:sp>
      <p:pic>
        <p:nvPicPr>
          <p:cNvPr id="12" name="Picture 11">
            <a:extLst>
              <a:ext uri="{FF2B5EF4-FFF2-40B4-BE49-F238E27FC236}">
                <a16:creationId xmlns:a16="http://schemas.microsoft.com/office/drawing/2014/main" id="{660BF1D8-37AF-574F-8BE7-DBBBE20A49A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93586" y="3177884"/>
            <a:ext cx="6448085" cy="1666782"/>
          </a:xfrm>
          <a:prstGeom prst="rect">
            <a:avLst/>
          </a:prstGeom>
        </p:spPr>
      </p:pic>
      <p:pic>
        <p:nvPicPr>
          <p:cNvPr id="14" name="Picture 13">
            <a:extLst>
              <a:ext uri="{FF2B5EF4-FFF2-40B4-BE49-F238E27FC236}">
                <a16:creationId xmlns:a16="http://schemas.microsoft.com/office/drawing/2014/main" id="{6644519D-4082-A1EE-2668-667620859E5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75304" y="5080288"/>
            <a:ext cx="7706462" cy="1142451"/>
          </a:xfrm>
          <a:prstGeom prst="rect">
            <a:avLst/>
          </a:prstGeom>
        </p:spPr>
      </p:pic>
      <p:pic>
        <p:nvPicPr>
          <p:cNvPr id="15" name="Picture 14">
            <a:extLst>
              <a:ext uri="{FF2B5EF4-FFF2-40B4-BE49-F238E27FC236}">
                <a16:creationId xmlns:a16="http://schemas.microsoft.com/office/drawing/2014/main" id="{08D93DEE-4187-D5B4-B0F9-C425DB4CD0AF}"/>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59069" y="3686704"/>
            <a:ext cx="2666428" cy="2666428"/>
          </a:xfrm>
          <a:prstGeom prst="rect">
            <a:avLst/>
          </a:prstGeom>
          <a:noFill/>
          <a:ln>
            <a:noFill/>
          </a:ln>
        </p:spPr>
      </p:pic>
      <p:sp>
        <p:nvSpPr>
          <p:cNvPr id="3" name="Rectangle 2">
            <a:extLst>
              <a:ext uri="{FF2B5EF4-FFF2-40B4-BE49-F238E27FC236}">
                <a16:creationId xmlns:a16="http://schemas.microsoft.com/office/drawing/2014/main" id="{97AC3A1A-7959-9B4B-5D49-F41F973DD357}"/>
              </a:ext>
              <a:ext uri="{C183D7F6-B498-43B3-948B-1728B52AA6E4}">
                <adec:decorative xmlns:adec="http://schemas.microsoft.com/office/drawing/2017/decorative" val="1"/>
              </a:ext>
            </a:extLst>
          </p:cNvPr>
          <p:cNvSpPr/>
          <p:nvPr/>
        </p:nvSpPr>
        <p:spPr>
          <a:xfrm>
            <a:off x="738673" y="1362434"/>
            <a:ext cx="5039045" cy="1400940"/>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A9EC902-7A4D-2C40-6CC9-67150C0C0CDB}"/>
              </a:ext>
              <a:ext uri="{C183D7F6-B498-43B3-948B-1728B52AA6E4}">
                <adec:decorative xmlns:adec="http://schemas.microsoft.com/office/drawing/2017/decorative" val="1"/>
              </a:ext>
            </a:extLst>
          </p:cNvPr>
          <p:cNvSpPr/>
          <p:nvPr/>
        </p:nvSpPr>
        <p:spPr>
          <a:xfrm>
            <a:off x="393586" y="3143867"/>
            <a:ext cx="6448084" cy="1700799"/>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7A2A0C-570F-5280-E15C-AD0745E6F58C}"/>
              </a:ext>
              <a:ext uri="{C183D7F6-B498-43B3-948B-1728B52AA6E4}">
                <adec:decorative xmlns:adec="http://schemas.microsoft.com/office/drawing/2017/decorative" val="1"/>
              </a:ext>
            </a:extLst>
          </p:cNvPr>
          <p:cNvSpPr/>
          <p:nvPr/>
        </p:nvSpPr>
        <p:spPr>
          <a:xfrm>
            <a:off x="275304" y="5080289"/>
            <a:ext cx="7706462" cy="1142450"/>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684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E70AD-1296-FD79-2DDC-8B629E7E00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A4702-EC60-3670-B7A9-E950A0BEF509}"/>
              </a:ext>
            </a:extLst>
          </p:cNvPr>
          <p:cNvSpPr>
            <a:spLocks noGrp="1"/>
          </p:cNvSpPr>
          <p:nvPr>
            <p:ph type="title"/>
          </p:nvPr>
        </p:nvSpPr>
        <p:spPr>
          <a:xfrm>
            <a:off x="761999" y="187325"/>
            <a:ext cx="11272157" cy="949181"/>
          </a:xfrm>
        </p:spPr>
        <p:txBody>
          <a:bodyPr>
            <a:normAutofit/>
          </a:bodyPr>
          <a:lstStyle/>
          <a:p>
            <a:pPr algn="ctr"/>
            <a:r>
              <a:rPr lang="en-US" sz="4000" b="1" dirty="0">
                <a:latin typeface="Arial"/>
                <a:cs typeface="Arial"/>
              </a:rPr>
              <a:t>Resources</a:t>
            </a:r>
          </a:p>
        </p:txBody>
      </p:sp>
      <p:sp>
        <p:nvSpPr>
          <p:cNvPr id="4" name="Slide Number Placeholder 3">
            <a:extLst>
              <a:ext uri="{FF2B5EF4-FFF2-40B4-BE49-F238E27FC236}">
                <a16:creationId xmlns:a16="http://schemas.microsoft.com/office/drawing/2014/main" id="{D14AE997-3107-6B0C-F166-4C6D0D5F3AC9}"/>
              </a:ext>
            </a:extLst>
          </p:cNvPr>
          <p:cNvSpPr>
            <a:spLocks noGrp="1"/>
          </p:cNvSpPr>
          <p:nvPr>
            <p:ph type="sldNum" sz="quarter" idx="12"/>
          </p:nvPr>
        </p:nvSpPr>
        <p:spPr/>
        <p:txBody>
          <a:bodyPr/>
          <a:lstStyle/>
          <a:p>
            <a:fld id="{0149F693-5FF7-40AB-88CD-1F2702D433DA}" type="slidenum">
              <a:rPr lang="en-US" smtClean="0"/>
              <a:t>21</a:t>
            </a:fld>
            <a:endParaRPr lang="en-US"/>
          </a:p>
        </p:txBody>
      </p:sp>
      <p:sp>
        <p:nvSpPr>
          <p:cNvPr id="3" name="TextBox 2">
            <a:extLst>
              <a:ext uri="{FF2B5EF4-FFF2-40B4-BE49-F238E27FC236}">
                <a16:creationId xmlns:a16="http://schemas.microsoft.com/office/drawing/2014/main" id="{C700346B-2BE0-1C1A-600F-6F00037E6538}"/>
              </a:ext>
            </a:extLst>
          </p:cNvPr>
          <p:cNvSpPr txBox="1"/>
          <p:nvPr/>
        </p:nvSpPr>
        <p:spPr>
          <a:xfrm>
            <a:off x="346167" y="6172167"/>
            <a:ext cx="11045734" cy="369332"/>
          </a:xfrm>
          <a:prstGeom prst="rect">
            <a:avLst/>
          </a:prstGeom>
          <a:noFill/>
        </p:spPr>
        <p:txBody>
          <a:bodyPr wrap="square" rtlCol="0">
            <a:spAutoFit/>
          </a:bodyPr>
          <a:lstStyle/>
          <a:p>
            <a:r>
              <a:rPr lang="en-US">
                <a:hlinkClick r:id="rId3"/>
              </a:rPr>
              <a:t>Adult Career and Continuing Education Services | NYS Education Department</a:t>
            </a:r>
            <a:endParaRPr lang="en-US"/>
          </a:p>
        </p:txBody>
      </p:sp>
      <p:pic>
        <p:nvPicPr>
          <p:cNvPr id="7" name="Picture 6">
            <a:extLst>
              <a:ext uri="{FF2B5EF4-FFF2-40B4-BE49-F238E27FC236}">
                <a16:creationId xmlns:a16="http://schemas.microsoft.com/office/drawing/2014/main" id="{8165FFB2-5439-0B1C-8A8F-91B21E290B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9989" y="1021433"/>
            <a:ext cx="5556536" cy="2529400"/>
          </a:xfrm>
          <a:prstGeom prst="rect">
            <a:avLst/>
          </a:prstGeom>
        </p:spPr>
      </p:pic>
      <p:pic>
        <p:nvPicPr>
          <p:cNvPr id="11" name="Picture 10">
            <a:extLst>
              <a:ext uri="{FF2B5EF4-FFF2-40B4-BE49-F238E27FC236}">
                <a16:creationId xmlns:a16="http://schemas.microsoft.com/office/drawing/2014/main" id="{2D7B9B6E-6C79-9601-82BF-A6CD332E5EF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767930" y="3590309"/>
            <a:ext cx="5482591" cy="2542382"/>
          </a:xfrm>
          <a:prstGeom prst="rect">
            <a:avLst/>
          </a:prstGeom>
        </p:spPr>
      </p:pic>
      <p:pic>
        <p:nvPicPr>
          <p:cNvPr id="13" name="Picture 12">
            <a:extLst>
              <a:ext uri="{FF2B5EF4-FFF2-40B4-BE49-F238E27FC236}">
                <a16:creationId xmlns:a16="http://schemas.microsoft.com/office/drawing/2014/main" id="{AF6ACD6E-C51E-B687-7E16-3F91D4BE6FE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933148" y="1130005"/>
            <a:ext cx="3630386" cy="4380140"/>
          </a:xfrm>
          <a:prstGeom prst="rect">
            <a:avLst/>
          </a:prstGeom>
        </p:spPr>
      </p:pic>
      <p:sp>
        <p:nvSpPr>
          <p:cNvPr id="6" name="Rectangle 5">
            <a:extLst>
              <a:ext uri="{FF2B5EF4-FFF2-40B4-BE49-F238E27FC236}">
                <a16:creationId xmlns:a16="http://schemas.microsoft.com/office/drawing/2014/main" id="{E1EB7D66-61A0-2433-20CE-116E2C9F7AE6}"/>
              </a:ext>
              <a:ext uri="{C183D7F6-B498-43B3-948B-1728B52AA6E4}">
                <adec:decorative xmlns:adec="http://schemas.microsoft.com/office/drawing/2017/decorative" val="1"/>
              </a:ext>
            </a:extLst>
          </p:cNvPr>
          <p:cNvSpPr/>
          <p:nvPr/>
        </p:nvSpPr>
        <p:spPr>
          <a:xfrm>
            <a:off x="543172" y="1060909"/>
            <a:ext cx="5562600" cy="2360837"/>
          </a:xfrm>
          <a:prstGeom prst="rect">
            <a:avLst/>
          </a:prstGeom>
          <a:no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121DEE-2474-6EC7-AE57-B89D426E5F03}"/>
              </a:ext>
              <a:ext uri="{C183D7F6-B498-43B3-948B-1728B52AA6E4}">
                <adec:decorative xmlns:adec="http://schemas.microsoft.com/office/drawing/2017/decorative" val="1"/>
              </a:ext>
            </a:extLst>
          </p:cNvPr>
          <p:cNvSpPr/>
          <p:nvPr/>
        </p:nvSpPr>
        <p:spPr>
          <a:xfrm>
            <a:off x="1798682" y="3578312"/>
            <a:ext cx="5421086" cy="2525680"/>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9D0DE2-5C67-65DF-8128-11025EC9A63E}"/>
              </a:ext>
              <a:ext uri="{C183D7F6-B498-43B3-948B-1728B52AA6E4}">
                <adec:decorative xmlns:adec="http://schemas.microsoft.com/office/drawing/2017/decorative" val="1"/>
              </a:ext>
            </a:extLst>
          </p:cNvPr>
          <p:cNvSpPr/>
          <p:nvPr/>
        </p:nvSpPr>
        <p:spPr>
          <a:xfrm>
            <a:off x="7933148" y="1130005"/>
            <a:ext cx="3685175" cy="4382521"/>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11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E70AD-1296-FD79-2DDC-8B629E7E00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A4702-EC60-3670-B7A9-E950A0BEF509}"/>
              </a:ext>
            </a:extLst>
          </p:cNvPr>
          <p:cNvSpPr>
            <a:spLocks noGrp="1"/>
          </p:cNvSpPr>
          <p:nvPr>
            <p:ph type="title"/>
          </p:nvPr>
        </p:nvSpPr>
        <p:spPr>
          <a:xfrm>
            <a:off x="535564" y="380327"/>
            <a:ext cx="11195957" cy="1136506"/>
          </a:xfrm>
        </p:spPr>
        <p:txBody>
          <a:bodyPr>
            <a:normAutofit/>
          </a:bodyPr>
          <a:lstStyle/>
          <a:p>
            <a:pPr algn="ctr"/>
            <a:r>
              <a:rPr lang="en-US" sz="4000" b="1" dirty="0">
                <a:latin typeface="Arial"/>
                <a:cs typeface="Arial"/>
              </a:rPr>
              <a:t>Resources (continued) </a:t>
            </a:r>
          </a:p>
        </p:txBody>
      </p:sp>
      <p:sp>
        <p:nvSpPr>
          <p:cNvPr id="4" name="Slide Number Placeholder 3">
            <a:extLst>
              <a:ext uri="{FF2B5EF4-FFF2-40B4-BE49-F238E27FC236}">
                <a16:creationId xmlns:a16="http://schemas.microsoft.com/office/drawing/2014/main" id="{D14AE997-3107-6B0C-F166-4C6D0D5F3AC9}"/>
              </a:ext>
            </a:extLst>
          </p:cNvPr>
          <p:cNvSpPr>
            <a:spLocks noGrp="1"/>
          </p:cNvSpPr>
          <p:nvPr>
            <p:ph type="sldNum" sz="quarter" idx="12"/>
          </p:nvPr>
        </p:nvSpPr>
        <p:spPr/>
        <p:txBody>
          <a:bodyPr/>
          <a:lstStyle/>
          <a:p>
            <a:fld id="{0149F693-5FF7-40AB-88CD-1F2702D433DA}" type="slidenum">
              <a:rPr lang="en-US" smtClean="0"/>
              <a:t>22</a:t>
            </a:fld>
            <a:endParaRPr lang="en-US"/>
          </a:p>
        </p:txBody>
      </p:sp>
      <p:sp>
        <p:nvSpPr>
          <p:cNvPr id="16" name="TextBox 15">
            <a:extLst>
              <a:ext uri="{FF2B5EF4-FFF2-40B4-BE49-F238E27FC236}">
                <a16:creationId xmlns:a16="http://schemas.microsoft.com/office/drawing/2014/main" id="{3701ADE2-859C-9216-F548-24EE6CE6030B}"/>
              </a:ext>
            </a:extLst>
          </p:cNvPr>
          <p:cNvSpPr txBox="1"/>
          <p:nvPr/>
        </p:nvSpPr>
        <p:spPr>
          <a:xfrm>
            <a:off x="369336" y="5695716"/>
            <a:ext cx="10607040" cy="369332"/>
          </a:xfrm>
          <a:prstGeom prst="rect">
            <a:avLst/>
          </a:prstGeom>
          <a:noFill/>
        </p:spPr>
        <p:txBody>
          <a:bodyPr wrap="square">
            <a:spAutoFit/>
          </a:bodyPr>
          <a:lstStyle/>
          <a:p>
            <a:r>
              <a:rPr lang="en-US" dirty="0">
                <a:hlinkClick r:id="rId3"/>
              </a:rPr>
              <a:t>NTACT:C | National Technical Assistance Center on Transition</a:t>
            </a:r>
            <a:endParaRPr lang="en-US" dirty="0"/>
          </a:p>
        </p:txBody>
      </p:sp>
      <p:pic>
        <p:nvPicPr>
          <p:cNvPr id="18" name="Picture 17">
            <a:extLst>
              <a:ext uri="{FF2B5EF4-FFF2-40B4-BE49-F238E27FC236}">
                <a16:creationId xmlns:a16="http://schemas.microsoft.com/office/drawing/2014/main" id="{AA1CB2E0-61E9-2DD6-4B7D-D20E1F4C15C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5848" y="1516833"/>
            <a:ext cx="5419069" cy="2618338"/>
          </a:xfrm>
          <a:prstGeom prst="rect">
            <a:avLst/>
          </a:prstGeom>
        </p:spPr>
      </p:pic>
      <p:pic>
        <p:nvPicPr>
          <p:cNvPr id="20" name="Picture 19">
            <a:extLst>
              <a:ext uri="{FF2B5EF4-FFF2-40B4-BE49-F238E27FC236}">
                <a16:creationId xmlns:a16="http://schemas.microsoft.com/office/drawing/2014/main" id="{C34E804B-DF71-D205-059E-C1DF2FFB5BD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01429" y="3048464"/>
            <a:ext cx="5883822" cy="2647252"/>
          </a:xfrm>
          <a:prstGeom prst="rect">
            <a:avLst/>
          </a:prstGeom>
        </p:spPr>
      </p:pic>
      <p:sp>
        <p:nvSpPr>
          <p:cNvPr id="21" name="Rectangle 20">
            <a:extLst>
              <a:ext uri="{FF2B5EF4-FFF2-40B4-BE49-F238E27FC236}">
                <a16:creationId xmlns:a16="http://schemas.microsoft.com/office/drawing/2014/main" id="{5FDA50BF-77D0-EDAC-79EB-EF0A12EF5E4A}"/>
              </a:ext>
              <a:ext uri="{C183D7F6-B498-43B3-948B-1728B52AA6E4}">
                <adec:decorative xmlns:adec="http://schemas.microsoft.com/office/drawing/2017/decorative" val="1"/>
              </a:ext>
            </a:extLst>
          </p:cNvPr>
          <p:cNvSpPr/>
          <p:nvPr/>
        </p:nvSpPr>
        <p:spPr>
          <a:xfrm>
            <a:off x="539608" y="1516833"/>
            <a:ext cx="5408023" cy="2647252"/>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F12F855-B83E-F6FC-6F63-CEA88AC17A87}"/>
              </a:ext>
              <a:ext uri="{C183D7F6-B498-43B3-948B-1728B52AA6E4}">
                <adec:decorative xmlns:adec="http://schemas.microsoft.com/office/drawing/2017/decorative" val="1"/>
              </a:ext>
            </a:extLst>
          </p:cNvPr>
          <p:cNvSpPr/>
          <p:nvPr/>
        </p:nvSpPr>
        <p:spPr>
          <a:xfrm>
            <a:off x="6101429" y="3048464"/>
            <a:ext cx="5878393" cy="2647252"/>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128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B30B7B-6B3E-9C9B-5DF0-9FF6D2288F03}"/>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500870" y="1169252"/>
            <a:ext cx="3855038" cy="4799772"/>
          </a:xfrm>
        </p:spPr>
      </p:pic>
      <p:sp>
        <p:nvSpPr>
          <p:cNvPr id="4" name="Slide Number Placeholder 3">
            <a:extLst>
              <a:ext uri="{FF2B5EF4-FFF2-40B4-BE49-F238E27FC236}">
                <a16:creationId xmlns:a16="http://schemas.microsoft.com/office/drawing/2014/main" id="{5DAFCBAE-A3E4-477B-24E1-1FDDF059FC10}"/>
              </a:ext>
              <a:ext uri="{C183D7F6-B498-43B3-948B-1728B52AA6E4}">
                <adec:decorative xmlns:adec="http://schemas.microsoft.com/office/drawing/2017/decorative" val="1"/>
              </a:ext>
            </a:extLst>
          </p:cNvPr>
          <p:cNvSpPr>
            <a:spLocks noGrp="1"/>
          </p:cNvSpPr>
          <p:nvPr>
            <p:ph type="sldNum" sz="quarter" idx="12"/>
          </p:nvPr>
        </p:nvSpPr>
        <p:spPr/>
        <p:txBody>
          <a:bodyPr/>
          <a:lstStyle/>
          <a:p>
            <a:fld id="{0149F693-5FF7-40AB-88CD-1F2702D433DA}" type="slidenum">
              <a:rPr lang="en-US" smtClean="0"/>
              <a:t>23</a:t>
            </a:fld>
            <a:endParaRPr lang="en-US"/>
          </a:p>
        </p:txBody>
      </p:sp>
      <p:pic>
        <p:nvPicPr>
          <p:cNvPr id="6" name="Picture 5">
            <a:extLst>
              <a:ext uri="{FF2B5EF4-FFF2-40B4-BE49-F238E27FC236}">
                <a16:creationId xmlns:a16="http://schemas.microsoft.com/office/drawing/2014/main" id="{66E67DA8-3457-F43F-1955-83E34813B9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98852" y="1153777"/>
            <a:ext cx="3856349" cy="4811393"/>
          </a:xfrm>
          <a:prstGeom prst="rect">
            <a:avLst/>
          </a:prstGeom>
        </p:spPr>
      </p:pic>
      <p:sp>
        <p:nvSpPr>
          <p:cNvPr id="7" name="TextBox 6">
            <a:extLst>
              <a:ext uri="{FF2B5EF4-FFF2-40B4-BE49-F238E27FC236}">
                <a16:creationId xmlns:a16="http://schemas.microsoft.com/office/drawing/2014/main" id="{3F3E1159-3DC4-0D05-22F5-5F633E4B11D8}"/>
              </a:ext>
              <a:ext uri="{C183D7F6-B498-43B3-948B-1728B52AA6E4}">
                <adec:decorative xmlns:adec="http://schemas.microsoft.com/office/drawing/2017/decorative" val="1"/>
              </a:ext>
            </a:extLst>
          </p:cNvPr>
          <p:cNvSpPr txBox="1"/>
          <p:nvPr/>
        </p:nvSpPr>
        <p:spPr>
          <a:xfrm>
            <a:off x="1165557" y="6263576"/>
            <a:ext cx="76924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hlinkClick r:id="rId5"/>
              </a:rPr>
              <a:t>https://www.acces.nysed.gov/sites/acces/files/vr/pe-vs-vr-flyer.pdf</a:t>
            </a:r>
            <a:endParaRPr lang="en-US">
              <a:ea typeface="+mn-lt"/>
              <a:cs typeface="+mn-lt"/>
            </a:endParaRPr>
          </a:p>
          <a:p>
            <a:pPr algn="ctr"/>
            <a:endParaRPr lang="en-US">
              <a:ea typeface="Calibri" panose="020F0502020204030204"/>
              <a:cs typeface="Calibri" panose="020F0502020204030204"/>
            </a:endParaRPr>
          </a:p>
        </p:txBody>
      </p:sp>
      <p:sp>
        <p:nvSpPr>
          <p:cNvPr id="2" name="Title 1">
            <a:extLst>
              <a:ext uri="{FF2B5EF4-FFF2-40B4-BE49-F238E27FC236}">
                <a16:creationId xmlns:a16="http://schemas.microsoft.com/office/drawing/2014/main" id="{08E7D2DC-3F2D-A1E8-3EF2-45DE226E9185}"/>
              </a:ext>
              <a:ext uri="{C183D7F6-B498-43B3-948B-1728B52AA6E4}">
                <adec:decorative xmlns:adec="http://schemas.microsoft.com/office/drawing/2017/decorative" val="1"/>
              </a:ext>
            </a:extLst>
          </p:cNvPr>
          <p:cNvSpPr>
            <a:spLocks noGrp="1"/>
          </p:cNvSpPr>
          <p:nvPr>
            <p:ph type="title"/>
          </p:nvPr>
        </p:nvSpPr>
        <p:spPr>
          <a:xfrm>
            <a:off x="434715" y="314794"/>
            <a:ext cx="11757284" cy="646332"/>
          </a:xfrm>
        </p:spPr>
        <p:txBody>
          <a:bodyPr vert="horz" lIns="91440" tIns="45720" rIns="91440" bIns="45720" rtlCol="0" anchor="b">
            <a:normAutofit fontScale="90000"/>
          </a:bodyPr>
          <a:lstStyle/>
          <a:p>
            <a:pPr algn="ctr"/>
            <a:r>
              <a:rPr lang="en-US" b="1" dirty="0">
                <a:latin typeface="Arial" panose="020B0604020202020204" pitchFamily="34" charset="0"/>
                <a:cs typeface="Arial" panose="020B0604020202020204" pitchFamily="34" charset="0"/>
              </a:rPr>
              <a:t>Pathway Flyer</a:t>
            </a:r>
          </a:p>
        </p:txBody>
      </p:sp>
    </p:spTree>
    <p:extLst>
      <p:ext uri="{BB962C8B-B14F-4D97-AF65-F5344CB8AC3E}">
        <p14:creationId xmlns:p14="http://schemas.microsoft.com/office/powerpoint/2010/main" val="356822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2" presetClass="entr" presetSubtype="3"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250" fill="hold"/>
                                        <p:tgtEl>
                                          <p:spTgt spid="6"/>
                                        </p:tgtEl>
                                        <p:attrNameLst>
                                          <p:attrName>ppt_x</p:attrName>
                                        </p:attrNameLst>
                                      </p:cBhvr>
                                      <p:tavLst>
                                        <p:tav tm="0">
                                          <p:val>
                                            <p:strVal val="1+#ppt_w/2"/>
                                          </p:val>
                                        </p:tav>
                                        <p:tav tm="100000">
                                          <p:val>
                                            <p:strVal val="#ppt_x"/>
                                          </p:val>
                                        </p:tav>
                                      </p:tavLst>
                                    </p:anim>
                                    <p:anim calcmode="lin" valueType="num">
                                      <p:cBhvr additive="base">
                                        <p:cTn id="13"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DDE84-ED11-E298-BE33-482EC9E5421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D8FAF2-CF0A-B494-BE34-8F185ACBA042}"/>
              </a:ext>
              <a:ext uri="{C183D7F6-B498-43B3-948B-1728B52AA6E4}">
                <adec:decorative xmlns:adec="http://schemas.microsoft.com/office/drawing/2017/decorative" val="1"/>
              </a:ext>
            </a:extLst>
          </p:cNvPr>
          <p:cNvSpPr>
            <a:spLocks noGrp="1"/>
          </p:cNvSpPr>
          <p:nvPr>
            <p:ph type="sldNum" sz="quarter" idx="12"/>
          </p:nvPr>
        </p:nvSpPr>
        <p:spPr/>
        <p:txBody>
          <a:bodyPr/>
          <a:lstStyle/>
          <a:p>
            <a:fld id="{0149F693-5FF7-40AB-88CD-1F2702D433DA}" type="slidenum">
              <a:rPr lang="en-US" smtClean="0"/>
              <a:t>24</a:t>
            </a:fld>
            <a:endParaRPr lang="en-US"/>
          </a:p>
        </p:txBody>
      </p:sp>
      <p:sp>
        <p:nvSpPr>
          <p:cNvPr id="7" name="TextBox 6">
            <a:extLst>
              <a:ext uri="{FF2B5EF4-FFF2-40B4-BE49-F238E27FC236}">
                <a16:creationId xmlns:a16="http://schemas.microsoft.com/office/drawing/2014/main" id="{19EA9929-BEBA-8EF5-5DDD-042151C2D61F}"/>
              </a:ext>
              <a:ext uri="{C183D7F6-B498-43B3-948B-1728B52AA6E4}">
                <adec:decorative xmlns:adec="http://schemas.microsoft.com/office/drawing/2017/decorative" val="1"/>
              </a:ext>
            </a:extLst>
          </p:cNvPr>
          <p:cNvSpPr txBox="1"/>
          <p:nvPr/>
        </p:nvSpPr>
        <p:spPr>
          <a:xfrm>
            <a:off x="2452213" y="6038724"/>
            <a:ext cx="76924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hlinkClick r:id="rId3"/>
              </a:rPr>
              <a:t>https://www.acces.nysed.gov/sites/acces/files/vr/pe-vs-vr-flyer.pdf</a:t>
            </a:r>
            <a:endParaRPr lang="en-US">
              <a:ea typeface="+mn-lt"/>
              <a:cs typeface="+mn-lt"/>
            </a:endParaRPr>
          </a:p>
          <a:p>
            <a:pPr algn="ctr"/>
            <a:endParaRPr lang="en-US">
              <a:ea typeface="Calibri" panose="020F0502020204030204"/>
              <a:cs typeface="Calibri" panose="020F0502020204030204"/>
            </a:endParaRPr>
          </a:p>
        </p:txBody>
      </p:sp>
      <p:sp>
        <p:nvSpPr>
          <p:cNvPr id="9" name="Title 8">
            <a:extLst>
              <a:ext uri="{FF2B5EF4-FFF2-40B4-BE49-F238E27FC236}">
                <a16:creationId xmlns:a16="http://schemas.microsoft.com/office/drawing/2014/main" id="{43FB9E84-CF8B-03F0-B28A-AC886010C447}"/>
              </a:ext>
              <a:ext uri="{C183D7F6-B498-43B3-948B-1728B52AA6E4}">
                <adec:decorative xmlns:adec="http://schemas.microsoft.com/office/drawing/2017/decorative" val="1"/>
              </a:ext>
            </a:extLst>
          </p:cNvPr>
          <p:cNvSpPr>
            <a:spLocks noGrp="1"/>
          </p:cNvSpPr>
          <p:nvPr>
            <p:ph type="title"/>
          </p:nvPr>
        </p:nvSpPr>
        <p:spPr>
          <a:xfrm>
            <a:off x="374754" y="384611"/>
            <a:ext cx="11817246" cy="568409"/>
          </a:xfrm>
        </p:spPr>
        <p:txBody>
          <a:bodyPr vert="horz" lIns="91440" tIns="45720" rIns="91440" bIns="45720" rtlCol="0" anchor="b">
            <a:noAutofit/>
          </a:bodyPr>
          <a:lstStyle/>
          <a:p>
            <a:pPr algn="ctr"/>
            <a:r>
              <a:rPr lang="en-US" sz="4000" b="1" dirty="0">
                <a:latin typeface="Arial" panose="020B0604020202020204" pitchFamily="34" charset="0"/>
                <a:cs typeface="Arial" panose="020B0604020202020204" pitchFamily="34" charset="0"/>
              </a:rPr>
              <a:t>Pre-ETS Brochure</a:t>
            </a:r>
          </a:p>
        </p:txBody>
      </p:sp>
      <p:pic>
        <p:nvPicPr>
          <p:cNvPr id="6" name="Picture 5">
            <a:extLst>
              <a:ext uri="{FF2B5EF4-FFF2-40B4-BE49-F238E27FC236}">
                <a16:creationId xmlns:a16="http://schemas.microsoft.com/office/drawing/2014/main" id="{E34F80E6-AE6B-851A-9E40-14D5B280381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45994" y="1026583"/>
            <a:ext cx="6565678" cy="5016500"/>
          </a:xfrm>
          <a:prstGeom prst="rect">
            <a:avLst/>
          </a:prstGeom>
        </p:spPr>
      </p:pic>
    </p:spTree>
    <p:extLst>
      <p:ext uri="{BB962C8B-B14F-4D97-AF65-F5344CB8AC3E}">
        <p14:creationId xmlns:p14="http://schemas.microsoft.com/office/powerpoint/2010/main" val="54937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751D0-B419-DE7F-2CB0-964458BD289B}"/>
              </a:ext>
            </a:extLst>
          </p:cNvPr>
          <p:cNvSpPr>
            <a:spLocks noGrp="1"/>
          </p:cNvSpPr>
          <p:nvPr>
            <p:ph type="title"/>
          </p:nvPr>
        </p:nvSpPr>
        <p:spPr>
          <a:xfrm>
            <a:off x="838200" y="1"/>
            <a:ext cx="10515600" cy="1690688"/>
          </a:xfrm>
        </p:spPr>
        <p:txBody>
          <a:bodyPr/>
          <a:lstStyle/>
          <a:p>
            <a:pPr algn="ctr"/>
            <a:r>
              <a:rPr lang="en-US" b="1" dirty="0">
                <a:latin typeface="Arial"/>
                <a:ea typeface="Calibri"/>
                <a:cs typeface="Calibri"/>
              </a:rPr>
              <a:t>Q and A</a:t>
            </a:r>
          </a:p>
        </p:txBody>
      </p:sp>
      <p:sp>
        <p:nvSpPr>
          <p:cNvPr id="3" name="Content Placeholder 2">
            <a:extLst>
              <a:ext uri="{FF2B5EF4-FFF2-40B4-BE49-F238E27FC236}">
                <a16:creationId xmlns:a16="http://schemas.microsoft.com/office/drawing/2014/main" id="{93618E6F-59C4-107A-C634-6FD50756C87B}"/>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pPr marL="0" indent="0">
              <a:buNone/>
            </a:pPr>
            <a:endParaRPr lang="en-US">
              <a:ea typeface="Calibri" panose="020F0502020204030204"/>
              <a:cs typeface="Calibri" panose="020F0502020204030204"/>
            </a:endParaRPr>
          </a:p>
          <a:p>
            <a:pPr marL="0" indent="0">
              <a:buNone/>
            </a:pPr>
            <a:endParaRPr lang="en-US"/>
          </a:p>
        </p:txBody>
      </p:sp>
      <p:sp>
        <p:nvSpPr>
          <p:cNvPr id="4" name="Slide Number Placeholder 3">
            <a:extLst>
              <a:ext uri="{FF2B5EF4-FFF2-40B4-BE49-F238E27FC236}">
                <a16:creationId xmlns:a16="http://schemas.microsoft.com/office/drawing/2014/main" id="{40F6F968-AAD6-EF75-F01D-42EE4FC8B250}"/>
              </a:ext>
            </a:extLst>
          </p:cNvPr>
          <p:cNvSpPr>
            <a:spLocks noGrp="1"/>
          </p:cNvSpPr>
          <p:nvPr>
            <p:ph type="sldNum" sz="quarter" idx="12"/>
          </p:nvPr>
        </p:nvSpPr>
        <p:spPr/>
        <p:txBody>
          <a:bodyPr/>
          <a:lstStyle/>
          <a:p>
            <a:fld id="{0149F693-5FF7-40AB-88CD-1F2702D433DA}" type="slidenum">
              <a:rPr lang="en-US" smtClean="0"/>
              <a:t>25</a:t>
            </a:fld>
            <a:endParaRPr lang="en-US"/>
          </a:p>
        </p:txBody>
      </p:sp>
      <p:pic>
        <p:nvPicPr>
          <p:cNvPr id="6" name="Floating Numbers And Letters On Top Of A Book" descr="Floating Numbers And Letters On Top Of A Book">
            <a:hlinkClick r:id="" action="ppaction://media"/>
            <a:extLst>
              <a:ext uri="{FF2B5EF4-FFF2-40B4-BE49-F238E27FC236}">
                <a16:creationId xmlns:a16="http://schemas.microsoft.com/office/drawing/2014/main" id="{FB8AAD44-E4A6-BE4C-B7F7-F4BF012DC0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1602" y="1668461"/>
            <a:ext cx="7708796" cy="4372993"/>
          </a:xfrm>
          <a:prstGeom prst="rect">
            <a:avLst/>
          </a:prstGeom>
        </p:spPr>
      </p:pic>
    </p:spTree>
    <p:extLst>
      <p:ext uri="{BB962C8B-B14F-4D97-AF65-F5344CB8AC3E}">
        <p14:creationId xmlns:p14="http://schemas.microsoft.com/office/powerpoint/2010/main" val="346911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ACF16D-2D5C-91DB-1EA2-F0223B34E16F}"/>
              </a:ext>
              <a:ext uri="{C183D7F6-B498-43B3-948B-1728B52AA6E4}">
                <adec:decorative xmlns:adec="http://schemas.microsoft.com/office/drawing/2017/decorative" val="1"/>
              </a:ext>
            </a:extLst>
          </p:cNvPr>
          <p:cNvSpPr>
            <a:spLocks noGrp="1"/>
          </p:cNvSpPr>
          <p:nvPr>
            <p:ph type="sldNum" sz="quarter" idx="12"/>
          </p:nvPr>
        </p:nvSpPr>
        <p:spPr/>
        <p:txBody>
          <a:bodyPr/>
          <a:lstStyle/>
          <a:p>
            <a:fld id="{0149F693-5FF7-40AB-88CD-1F2702D433DA}" type="slidenum">
              <a:rPr lang="en-US" smtClean="0"/>
              <a:t>26</a:t>
            </a:fld>
            <a:endParaRPr lang="en-US"/>
          </a:p>
        </p:txBody>
      </p:sp>
      <p:pic>
        <p:nvPicPr>
          <p:cNvPr id="8" name="Content Placeholder 7">
            <a:extLst>
              <a:ext uri="{FF2B5EF4-FFF2-40B4-BE49-F238E27FC236}">
                <a16:creationId xmlns:a16="http://schemas.microsoft.com/office/drawing/2014/main" id="{A66BA54D-D418-A839-E41A-F280F6A2E4B9}"/>
              </a:ext>
              <a:ext uri="{C183D7F6-B498-43B3-948B-1728B52AA6E4}">
                <adec:decorative xmlns:adec="http://schemas.microsoft.com/office/drawing/2017/decorative" val="1"/>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086366" y="1036473"/>
            <a:ext cx="4019268" cy="1639488"/>
          </a:xfrm>
        </p:spPr>
      </p:pic>
      <p:pic>
        <p:nvPicPr>
          <p:cNvPr id="4" name="Graduates Throwing Hats">
            <a:hlinkClick r:id="" action="ppaction://media"/>
            <a:extLst>
              <a:ext uri="{FF2B5EF4-FFF2-40B4-BE49-F238E27FC236}">
                <a16:creationId xmlns:a16="http://schemas.microsoft.com/office/drawing/2014/main" id="{D8BA0F7F-F152-7CFE-0CB9-F91571762675}"/>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595327" y="3026907"/>
            <a:ext cx="5001346" cy="2794620"/>
          </a:xfrm>
          <a:prstGeom prst="rect">
            <a:avLst/>
          </a:prstGeom>
        </p:spPr>
      </p:pic>
      <p:sp>
        <p:nvSpPr>
          <p:cNvPr id="2" name="Title 1">
            <a:extLst>
              <a:ext uri="{FF2B5EF4-FFF2-40B4-BE49-F238E27FC236}">
                <a16:creationId xmlns:a16="http://schemas.microsoft.com/office/drawing/2014/main" id="{A2785709-074A-1479-749C-707CD32CC058}"/>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t>
            </a:r>
          </a:p>
        </p:txBody>
      </p:sp>
    </p:spTree>
    <p:extLst>
      <p:ext uri="{BB962C8B-B14F-4D97-AF65-F5344CB8AC3E}">
        <p14:creationId xmlns:p14="http://schemas.microsoft.com/office/powerpoint/2010/main" val="253801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4E678-9FB6-37F7-8C9D-A93E7D33BEBE}"/>
              </a:ext>
            </a:extLst>
          </p:cNvPr>
          <p:cNvSpPr>
            <a:spLocks noGrp="1"/>
          </p:cNvSpPr>
          <p:nvPr>
            <p:ph type="title"/>
          </p:nvPr>
        </p:nvSpPr>
        <p:spPr>
          <a:xfrm>
            <a:off x="369335" y="264817"/>
            <a:ext cx="11577825" cy="1338728"/>
          </a:xfrm>
        </p:spPr>
        <p:txBody>
          <a:bodyPr anchor="b">
            <a:noAutofit/>
          </a:bodyPr>
          <a:lstStyle/>
          <a:p>
            <a:r>
              <a:rPr lang="en-US" sz="4000" b="1" dirty="0">
                <a:latin typeface="Arial" panose="020B0604020202020204" pitchFamily="34" charset="0"/>
                <a:cs typeface="Arial" panose="020B0604020202020204" pitchFamily="34" charset="0"/>
              </a:rPr>
              <a:t>Let’s review what we are going to discuss today: </a:t>
            </a:r>
          </a:p>
        </p:txBody>
      </p:sp>
      <p:sp>
        <p:nvSpPr>
          <p:cNvPr id="3" name="Content Placeholder 2">
            <a:extLst>
              <a:ext uri="{FF2B5EF4-FFF2-40B4-BE49-F238E27FC236}">
                <a16:creationId xmlns:a16="http://schemas.microsoft.com/office/drawing/2014/main" id="{9960A277-7281-F076-4DF1-7706C6168CE5}"/>
              </a:ext>
            </a:extLst>
          </p:cNvPr>
          <p:cNvSpPr>
            <a:spLocks noGrp="1"/>
          </p:cNvSpPr>
          <p:nvPr>
            <p:ph type="body" sz="half" idx="2"/>
          </p:nvPr>
        </p:nvSpPr>
        <p:spPr>
          <a:xfrm>
            <a:off x="496700" y="1712305"/>
            <a:ext cx="6031464" cy="4880877"/>
          </a:xfrm>
        </p:spPr>
        <p:txBody>
          <a:bodyPr vert="horz" lIns="91440" tIns="45720" rIns="91440" bIns="45720" rtlCol="0" anchor="t">
            <a:normAutofit fontScale="92500" lnSpcReduction="10000"/>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What Does “Potentially Eligible” Mean?</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Why Vendors Benefit from Serving the PE Population</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The PE Process: A Practical Perspective</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PE Materials &amp; Vendor Outreach Strategies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Building a Successful PE Program</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The Essential Role of SVRC TAYS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Resources</a:t>
            </a:r>
            <a:br>
              <a:rPr lang="en-US" sz="2000" dirty="0"/>
            </a:br>
            <a:endParaRPr lang="en-US" sz="2000" b="1" dirty="0">
              <a:ea typeface="Calibri"/>
              <a:cs typeface="Calibri"/>
            </a:endParaRPr>
          </a:p>
          <a:p>
            <a:pPr marL="342900" indent="-342900">
              <a:spcBef>
                <a:spcPts val="0"/>
              </a:spcBef>
              <a:buFont typeface="Symbol" panose="05050102010706020507" pitchFamily="18" charset="2"/>
              <a:buChar char="·"/>
            </a:pPr>
            <a:endParaRPr lang="en-US" b="1" dirty="0"/>
          </a:p>
          <a:p>
            <a:pPr marL="342900" indent="-342900">
              <a:spcBef>
                <a:spcPts val="0"/>
              </a:spcBef>
              <a:buFont typeface="Symbol" panose="05050102010706020507" pitchFamily="18" charset="2"/>
              <a:buChar char="·"/>
            </a:pPr>
            <a:endParaRPr lang="en-US" dirty="0"/>
          </a:p>
          <a:p>
            <a:endParaRPr lang="en-US" dirty="0"/>
          </a:p>
        </p:txBody>
      </p:sp>
      <p:sp>
        <p:nvSpPr>
          <p:cNvPr id="4" name="Slide Number Placeholder 3">
            <a:extLst>
              <a:ext uri="{FF2B5EF4-FFF2-40B4-BE49-F238E27FC236}">
                <a16:creationId xmlns:a16="http://schemas.microsoft.com/office/drawing/2014/main" id="{1D6BA3CA-A221-4970-D938-EFBD896C0E07}"/>
              </a:ext>
            </a:extLst>
          </p:cNvPr>
          <p:cNvSpPr>
            <a:spLocks noGrp="1"/>
          </p:cNvSpPr>
          <p:nvPr>
            <p:ph type="sldNum" sz="quarter" idx="12"/>
          </p:nvPr>
        </p:nvSpPr>
        <p:spPr>
          <a:xfrm>
            <a:off x="0" y="6531749"/>
            <a:ext cx="738673" cy="328619"/>
          </a:xfrm>
        </p:spPr>
        <p:txBody>
          <a:bodyPr anchor="ctr">
            <a:normAutofit/>
          </a:bodyPr>
          <a:lstStyle/>
          <a:p>
            <a:pPr>
              <a:spcAft>
                <a:spcPts val="600"/>
              </a:spcAft>
            </a:pPr>
            <a:fld id="{0149F693-5FF7-40AB-88CD-1F2702D433DA}" type="slidenum">
              <a:rPr lang="en-US" smtClean="0"/>
              <a:pPr>
                <a:spcAft>
                  <a:spcPts val="600"/>
                </a:spcAft>
              </a:pPr>
              <a:t>3</a:t>
            </a:fld>
            <a:endParaRPr lang="en-US"/>
          </a:p>
        </p:txBody>
      </p:sp>
      <p:pic>
        <p:nvPicPr>
          <p:cNvPr id="7" name="People In A Meeting" descr="People In A Meeting">
            <a:hlinkClick r:id="" action="ppaction://media"/>
            <a:extLst>
              <a:ext uri="{FF2B5EF4-FFF2-40B4-BE49-F238E27FC236}">
                <a16:creationId xmlns:a16="http://schemas.microsoft.com/office/drawing/2014/main" id="{CF048944-8D05-D36B-FA78-E0B19C4D16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25310" y="1603545"/>
            <a:ext cx="5021850" cy="3178949"/>
          </a:xfrm>
          <a:prstGeom prst="rect">
            <a:avLst/>
          </a:prstGeom>
        </p:spPr>
      </p:pic>
    </p:spTree>
    <p:extLst>
      <p:ext uri="{BB962C8B-B14F-4D97-AF65-F5344CB8AC3E}">
        <p14:creationId xmlns:p14="http://schemas.microsoft.com/office/powerpoint/2010/main" val="32809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256792-A8AF-4418-9073-735E91A847E2}"/>
              </a:ext>
              <a:ext uri="{C183D7F6-B498-43B3-948B-1728B52AA6E4}">
                <adec:decorative xmlns:adec="http://schemas.microsoft.com/office/drawing/2017/decorative" val="1"/>
              </a:ext>
            </a:extLst>
          </p:cNvPr>
          <p:cNvSpPr>
            <a:spLocks noGrp="1"/>
          </p:cNvSpPr>
          <p:nvPr>
            <p:ph type="sldNum" sz="quarter" idx="12"/>
          </p:nvPr>
        </p:nvSpPr>
        <p:spPr/>
        <p:txBody>
          <a:bodyPr/>
          <a:lstStyle/>
          <a:p>
            <a:fld id="{0149F693-5FF7-40AB-88CD-1F2702D433DA}" type="slidenum">
              <a:rPr lang="en-US" smtClean="0"/>
              <a:t>4</a:t>
            </a:fld>
            <a:endParaRPr lang="en-US"/>
          </a:p>
        </p:txBody>
      </p:sp>
      <p:pic>
        <p:nvPicPr>
          <p:cNvPr id="6" name="Picture 5">
            <a:extLst>
              <a:ext uri="{FF2B5EF4-FFF2-40B4-BE49-F238E27FC236}">
                <a16:creationId xmlns:a16="http://schemas.microsoft.com/office/drawing/2014/main" id="{FFF03552-A72F-ADAC-39E2-4EFBFB4945D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65185"/>
            <a:ext cx="12192000" cy="1396764"/>
          </a:xfrm>
          <a:prstGeom prst="rect">
            <a:avLst/>
          </a:prstGeom>
        </p:spPr>
      </p:pic>
      <p:pic>
        <p:nvPicPr>
          <p:cNvPr id="10" name="Picture 9">
            <a:extLst>
              <a:ext uri="{FF2B5EF4-FFF2-40B4-BE49-F238E27FC236}">
                <a16:creationId xmlns:a16="http://schemas.microsoft.com/office/drawing/2014/main" id="{A4BC00C0-879F-DBD0-7A2F-03FD486440F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38540" y="1501448"/>
            <a:ext cx="5241934" cy="4986420"/>
          </a:xfrm>
          <a:prstGeom prst="rect">
            <a:avLst/>
          </a:prstGeom>
        </p:spPr>
      </p:pic>
      <p:pic>
        <p:nvPicPr>
          <p:cNvPr id="11" name="Picture 10">
            <a:extLst>
              <a:ext uri="{FF2B5EF4-FFF2-40B4-BE49-F238E27FC236}">
                <a16:creationId xmlns:a16="http://schemas.microsoft.com/office/drawing/2014/main" id="{2C6EF886-E503-9AF7-4E54-05C79DE3552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748922" y="1531604"/>
            <a:ext cx="2963947" cy="907215"/>
          </a:xfrm>
          <a:prstGeom prst="rect">
            <a:avLst/>
          </a:prstGeom>
        </p:spPr>
      </p:pic>
      <p:pic>
        <p:nvPicPr>
          <p:cNvPr id="12" name="Picture 11">
            <a:extLst>
              <a:ext uri="{FF2B5EF4-FFF2-40B4-BE49-F238E27FC236}">
                <a16:creationId xmlns:a16="http://schemas.microsoft.com/office/drawing/2014/main" id="{0C76B1C7-B6C5-8E58-2C39-814AD8F330C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798685" y="2477949"/>
            <a:ext cx="2904920" cy="948617"/>
          </a:xfrm>
          <a:prstGeom prst="rect">
            <a:avLst/>
          </a:prstGeom>
        </p:spPr>
      </p:pic>
      <p:pic>
        <p:nvPicPr>
          <p:cNvPr id="13" name="Picture 12">
            <a:extLst>
              <a:ext uri="{FF2B5EF4-FFF2-40B4-BE49-F238E27FC236}">
                <a16:creationId xmlns:a16="http://schemas.microsoft.com/office/drawing/2014/main" id="{860D8189-7702-EFDC-5B51-48F16B4B2A4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741819" y="3608889"/>
            <a:ext cx="2964781" cy="602750"/>
          </a:xfrm>
          <a:prstGeom prst="rect">
            <a:avLst/>
          </a:prstGeom>
        </p:spPr>
      </p:pic>
      <p:pic>
        <p:nvPicPr>
          <p:cNvPr id="14" name="Picture 13">
            <a:extLst>
              <a:ext uri="{FF2B5EF4-FFF2-40B4-BE49-F238E27FC236}">
                <a16:creationId xmlns:a16="http://schemas.microsoft.com/office/drawing/2014/main" id="{9E2E2DD6-BE4D-9326-7EEE-D62F1108418F}"/>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7737558" y="4575426"/>
            <a:ext cx="2812884" cy="688307"/>
          </a:xfrm>
          <a:prstGeom prst="rect">
            <a:avLst/>
          </a:prstGeom>
        </p:spPr>
      </p:pic>
      <p:pic>
        <p:nvPicPr>
          <p:cNvPr id="15" name="Picture 14">
            <a:extLst>
              <a:ext uri="{FF2B5EF4-FFF2-40B4-BE49-F238E27FC236}">
                <a16:creationId xmlns:a16="http://schemas.microsoft.com/office/drawing/2014/main" id="{9371B63E-096E-F35A-0BB8-B874FCA1FC66}"/>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7755104" y="5578058"/>
            <a:ext cx="3125370" cy="634833"/>
          </a:xfrm>
          <a:prstGeom prst="rect">
            <a:avLst/>
          </a:prstGeom>
        </p:spPr>
      </p:pic>
      <p:pic>
        <p:nvPicPr>
          <p:cNvPr id="2" name="Video 3">
            <a:hlinkClick r:id="" action="ppaction://media"/>
            <a:extLst>
              <a:ext uri="{FF2B5EF4-FFF2-40B4-BE49-F238E27FC236}">
                <a16:creationId xmlns:a16="http://schemas.microsoft.com/office/drawing/2014/main" id="{1E09CFD8-4F52-2072-D53E-76BE585A0E2A}"/>
              </a:ext>
              <a:ext uri="{C183D7F6-B498-43B3-948B-1728B52AA6E4}">
                <adec:decorative xmlns:adec="http://schemas.microsoft.com/office/drawing/2017/decorative" val="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12"/>
          <a:srcRect l="48750" t="7642" r="-19132" b="-7642"/>
          <a:stretch/>
        </p:blipFill>
        <p:spPr>
          <a:xfrm>
            <a:off x="1311526" y="1531604"/>
            <a:ext cx="4981047" cy="4351338"/>
          </a:xfrm>
          <a:prstGeom prst="rect">
            <a:avLst/>
          </a:prstGeom>
        </p:spPr>
      </p:pic>
      <p:sp>
        <p:nvSpPr>
          <p:cNvPr id="3" name="Title 2">
            <a:extLst>
              <a:ext uri="{FF2B5EF4-FFF2-40B4-BE49-F238E27FC236}">
                <a16:creationId xmlns:a16="http://schemas.microsoft.com/office/drawing/2014/main" id="{A2BB741A-E5D9-5098-2654-56980C453DCA}"/>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t>
            </a:r>
          </a:p>
        </p:txBody>
      </p:sp>
    </p:spTree>
    <p:extLst>
      <p:ext uri="{BB962C8B-B14F-4D97-AF65-F5344CB8AC3E}">
        <p14:creationId xmlns:p14="http://schemas.microsoft.com/office/powerpoint/2010/main" val="267721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B7BED-016A-AF99-CA0C-23FB4130740B}"/>
              </a:ext>
            </a:extLst>
          </p:cNvPr>
          <p:cNvSpPr>
            <a:spLocks noGrp="1"/>
          </p:cNvSpPr>
          <p:nvPr>
            <p:ph type="title"/>
          </p:nvPr>
        </p:nvSpPr>
        <p:spPr>
          <a:xfrm>
            <a:off x="468086" y="0"/>
            <a:ext cx="11723914" cy="1225690"/>
          </a:xfrm>
        </p:spPr>
        <p:txBody>
          <a:bodyPr>
            <a:normAutofit/>
          </a:bodyPr>
          <a:lstStyle/>
          <a:p>
            <a:r>
              <a:rPr lang="en-US" sz="3600" b="1" dirty="0">
                <a:latin typeface="Arial" panose="020B0604020202020204" pitchFamily="34" charset="0"/>
                <a:cs typeface="Arial" panose="020B0604020202020204" pitchFamily="34" charset="0"/>
              </a:rPr>
              <a:t>What does it mean to serve the Potentially Eligible?</a:t>
            </a:r>
          </a:p>
        </p:txBody>
      </p:sp>
      <p:sp>
        <p:nvSpPr>
          <p:cNvPr id="4" name="Slide Number Placeholder 3">
            <a:extLst>
              <a:ext uri="{FF2B5EF4-FFF2-40B4-BE49-F238E27FC236}">
                <a16:creationId xmlns:a16="http://schemas.microsoft.com/office/drawing/2014/main" id="{5694852B-3D6C-4B48-37CE-CFE05EF18769}"/>
              </a:ext>
            </a:extLst>
          </p:cNvPr>
          <p:cNvSpPr>
            <a:spLocks noGrp="1"/>
          </p:cNvSpPr>
          <p:nvPr>
            <p:ph type="sldNum" sz="quarter" idx="12"/>
          </p:nvPr>
        </p:nvSpPr>
        <p:spPr/>
        <p:txBody>
          <a:bodyPr/>
          <a:lstStyle/>
          <a:p>
            <a:fld id="{0149F693-5FF7-40AB-88CD-1F2702D433DA}" type="slidenum">
              <a:rPr lang="en-US" smtClean="0"/>
              <a:t>5</a:t>
            </a:fld>
            <a:endParaRPr lang="en-US"/>
          </a:p>
        </p:txBody>
      </p:sp>
      <p:sp>
        <p:nvSpPr>
          <p:cNvPr id="5" name="TextBox 4">
            <a:extLst>
              <a:ext uri="{FF2B5EF4-FFF2-40B4-BE49-F238E27FC236}">
                <a16:creationId xmlns:a16="http://schemas.microsoft.com/office/drawing/2014/main" id="{5E023337-42F1-1FD5-9210-307EEE46A12D}"/>
              </a:ext>
            </a:extLst>
          </p:cNvPr>
          <p:cNvSpPr txBox="1"/>
          <p:nvPr/>
        </p:nvSpPr>
        <p:spPr>
          <a:xfrm>
            <a:off x="607787" y="983707"/>
            <a:ext cx="11255827" cy="5632311"/>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 2014, WIOA introduced the concept of Potentially Eligible. WIOA defines the potentially eligible as ‘students with disabilities’ who have </a:t>
            </a:r>
            <a:r>
              <a:rPr lang="en-US" sz="2000" b="1" dirty="0">
                <a:latin typeface="Arial" panose="020B0604020202020204" pitchFamily="34" charset="0"/>
                <a:cs typeface="Arial" panose="020B0604020202020204" pitchFamily="34" charset="0"/>
              </a:rPr>
              <a:t>not submitted an application to ACCES-VR and have not yet been formally determined eligible for VR services but are likely to qualify. </a:t>
            </a:r>
          </a:p>
          <a:p>
            <a:endParaRPr lang="en-US" sz="2000" b="1"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000" b="1" dirty="0">
                <a:latin typeface="Arial" panose="020B0604020202020204" pitchFamily="34" charset="0"/>
                <a:cs typeface="Arial" panose="020B0604020202020204" pitchFamily="34" charset="0"/>
              </a:rPr>
              <a:t>“Students with Disabilities” </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Ages </a:t>
            </a:r>
            <a:r>
              <a:rPr lang="en-US" sz="2000" b="1" dirty="0">
                <a:latin typeface="Arial" panose="020B0604020202020204" pitchFamily="34" charset="0"/>
                <a:cs typeface="Arial" panose="020B0604020202020204" pitchFamily="34" charset="0"/>
              </a:rPr>
              <a:t>14–22</a:t>
            </a:r>
            <a:r>
              <a:rPr lang="en-US" sz="2000" dirty="0">
                <a:latin typeface="Arial" panose="020B0604020202020204" pitchFamily="34" charset="0"/>
                <a:cs typeface="Arial" panose="020B0604020202020204" pitchFamily="34" charset="0"/>
              </a:rPr>
              <a:t> (in New York).</a:t>
            </a:r>
          </a:p>
          <a:p>
            <a:pPr marL="742950" lvl="1"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Receiving special education or related services</a:t>
            </a:r>
            <a:r>
              <a:rPr lang="en-US" sz="2000" dirty="0">
                <a:latin typeface="Arial" panose="020B0604020202020204" pitchFamily="34" charset="0"/>
                <a:cs typeface="Arial" panose="020B0604020202020204" pitchFamily="34" charset="0"/>
              </a:rPr>
              <a:t> under the Individuals with Disabilities Education Act (IDEA), or are </a:t>
            </a:r>
            <a:r>
              <a:rPr lang="en-US" sz="2000" b="1" dirty="0">
                <a:latin typeface="Arial" panose="020B0604020202020204" pitchFamily="34" charset="0"/>
                <a:cs typeface="Arial" panose="020B0604020202020204" pitchFamily="34" charset="0"/>
              </a:rPr>
              <a:t>accommodated under Section 504</a:t>
            </a:r>
            <a:r>
              <a:rPr lang="en-US" sz="2000" dirty="0">
                <a:latin typeface="Arial" panose="020B0604020202020204" pitchFamily="34" charset="0"/>
                <a:cs typeface="Arial" panose="020B0604020202020204" pitchFamily="34" charset="0"/>
              </a:rPr>
              <a:t> of the Rehabilitation Act.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Under WIOA, these ‘potentially eligible” SWDs can access </a:t>
            </a:r>
            <a:r>
              <a:rPr lang="en-US" sz="2000" b="1" dirty="0">
                <a:latin typeface="Arial" panose="020B0604020202020204" pitchFamily="34" charset="0"/>
                <a:cs typeface="Arial" panose="020B0604020202020204" pitchFamily="34" charset="0"/>
              </a:rPr>
              <a:t>only the five required Pre-ETS:</a:t>
            </a:r>
            <a:endParaRPr lang="en-US" sz="2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Job exploration counseling</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Workplace readiness training</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Work-based learning experiences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Counseling on postsecondary education</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Instruction in self-advocacy</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This early access helps prepare them for employment even before the full VR application process is complete.</a:t>
            </a:r>
          </a:p>
        </p:txBody>
      </p:sp>
    </p:spTree>
    <p:extLst>
      <p:ext uri="{BB962C8B-B14F-4D97-AF65-F5344CB8AC3E}">
        <p14:creationId xmlns:p14="http://schemas.microsoft.com/office/powerpoint/2010/main" val="2240008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CE5062-FAE2-DFC5-D802-D8E9F0AC14B4}"/>
              </a:ext>
              <a:ext uri="{C183D7F6-B498-43B3-948B-1728B52AA6E4}">
                <adec:decorative xmlns:adec="http://schemas.microsoft.com/office/drawing/2017/decorative" val="1"/>
              </a:ext>
            </a:extLst>
          </p:cNvPr>
          <p:cNvSpPr>
            <a:spLocks noGrp="1"/>
          </p:cNvSpPr>
          <p:nvPr>
            <p:ph idx="1"/>
          </p:nvPr>
        </p:nvSpPr>
        <p:spPr>
          <a:xfrm>
            <a:off x="514589" y="1258705"/>
            <a:ext cx="7879903" cy="2774946"/>
          </a:xfrm>
        </p:spPr>
        <p:txBody>
          <a:bodyPr>
            <a:normAutofit/>
          </a:bodyPr>
          <a:lstStyle/>
          <a:p>
            <a:pPr marL="0" indent="0">
              <a:buNone/>
            </a:pPr>
            <a:r>
              <a:rPr lang="en-US" sz="2000" dirty="0">
                <a:latin typeface="Arial" panose="020B0604020202020204" pitchFamily="34" charset="0"/>
                <a:cs typeface="Arial" panose="020B0604020202020204" pitchFamily="34" charset="0"/>
              </a:rPr>
              <a:t>Being approved to serve the </a:t>
            </a:r>
            <a:r>
              <a:rPr lang="en-US" sz="2000" b="1" dirty="0">
                <a:latin typeface="Arial" panose="020B0604020202020204" pitchFamily="34" charset="0"/>
                <a:cs typeface="Arial" panose="020B0604020202020204" pitchFamily="34" charset="0"/>
              </a:rPr>
              <a:t>Potentially Eligible (PE)</a:t>
            </a:r>
            <a:r>
              <a:rPr lang="en-US" sz="2000" dirty="0">
                <a:latin typeface="Arial" panose="020B0604020202020204" pitchFamily="34" charset="0"/>
                <a:cs typeface="Arial" panose="020B0604020202020204" pitchFamily="34" charset="0"/>
              </a:rPr>
              <a:t> allows vendors to provide </a:t>
            </a:r>
            <a:r>
              <a:rPr lang="en-US" sz="2000" b="1" dirty="0">
                <a:latin typeface="Arial" panose="020B0604020202020204" pitchFamily="34" charset="0"/>
                <a:cs typeface="Arial" panose="020B0604020202020204" pitchFamily="34" charset="0"/>
              </a:rPr>
              <a:t>Pre-ETS</a:t>
            </a:r>
            <a:r>
              <a:rPr lang="en-US" sz="2000" dirty="0">
                <a:latin typeface="Arial" panose="020B0604020202020204" pitchFamily="34" charset="0"/>
                <a:cs typeface="Arial" panose="020B0604020202020204" pitchFamily="34" charset="0"/>
              </a:rPr>
              <a:t> to students with disabilities (SWDs) </a:t>
            </a:r>
            <a:r>
              <a:rPr lang="en-US" sz="2000" b="1" dirty="0">
                <a:latin typeface="Arial" panose="020B0604020202020204" pitchFamily="34" charset="0"/>
                <a:cs typeface="Arial" panose="020B0604020202020204" pitchFamily="34" charset="0"/>
              </a:rPr>
              <a:t>before they apply to ACCES-VR</a:t>
            </a:r>
            <a:r>
              <a:rPr lang="en-US" sz="2000" dirty="0">
                <a:latin typeface="Arial" panose="020B0604020202020204" pitchFamily="34" charset="0"/>
                <a:cs typeface="Arial" panose="020B0604020202020204" pitchFamily="34" charset="0"/>
              </a:rPr>
              <a:t>.</a:t>
            </a:r>
          </a:p>
          <a:p>
            <a:pPr marL="0" indent="0">
              <a:buNone/>
            </a:pPr>
            <a:r>
              <a:rPr lang="en-US" sz="2000" dirty="0">
                <a:latin typeface="Arial" panose="020B0604020202020204" pitchFamily="34" charset="0"/>
                <a:cs typeface="Arial" panose="020B0604020202020204" pitchFamily="34" charset="0"/>
              </a:rPr>
              <a:t>These students </a:t>
            </a:r>
            <a:r>
              <a:rPr lang="en-US" sz="2000" b="1" dirty="0">
                <a:latin typeface="Arial" panose="020B0604020202020204" pitchFamily="34" charset="0"/>
                <a:cs typeface="Arial" panose="020B0604020202020204" pitchFamily="34" charset="0"/>
              </a:rPr>
              <a:t>do not have an open VR case</a:t>
            </a:r>
            <a:r>
              <a:rPr lang="en-US" sz="2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no VRC</a:t>
            </a:r>
            <a:r>
              <a:rPr lang="en-US" sz="2000" dirty="0">
                <a:latin typeface="Arial" panose="020B0604020202020204" pitchFamily="34" charset="0"/>
                <a:cs typeface="Arial" panose="020B0604020202020204" pitchFamily="34" charset="0"/>
              </a:rPr>
              <a:t> is assigned at this stage.</a:t>
            </a:r>
          </a:p>
          <a:p>
            <a:pPr marL="0" indent="0">
              <a:buNone/>
            </a:pPr>
            <a:r>
              <a:rPr lang="en-US" sz="2000" dirty="0">
                <a:latin typeface="Arial" panose="020B0604020202020204" pitchFamily="34" charset="0"/>
                <a:cs typeface="Arial" panose="020B0604020202020204" pitchFamily="34" charset="0"/>
              </a:rPr>
              <a:t>It allows vendors and VR to engage with students early, without waiting for formal eligibility determination, speeding up service delivery and outcomes</a:t>
            </a:r>
          </a:p>
          <a:p>
            <a:pPr marL="0" indent="0">
              <a:buNone/>
            </a:pPr>
            <a:endParaRPr lang="en-US" sz="2200" dirty="0"/>
          </a:p>
          <a:p>
            <a:pPr marL="0" indent="0">
              <a:buNone/>
            </a:pPr>
            <a:endParaRPr lang="en-US" dirty="0"/>
          </a:p>
        </p:txBody>
      </p:sp>
      <p:sp>
        <p:nvSpPr>
          <p:cNvPr id="4" name="Slide Number Placeholder 3">
            <a:extLst>
              <a:ext uri="{FF2B5EF4-FFF2-40B4-BE49-F238E27FC236}">
                <a16:creationId xmlns:a16="http://schemas.microsoft.com/office/drawing/2014/main" id="{4566FB00-94E4-9C96-7A20-0287C5E3F878}"/>
              </a:ext>
              <a:ext uri="{C183D7F6-B498-43B3-948B-1728B52AA6E4}">
                <adec:decorative xmlns:adec="http://schemas.microsoft.com/office/drawing/2017/decorative" val="1"/>
              </a:ext>
            </a:extLst>
          </p:cNvPr>
          <p:cNvSpPr>
            <a:spLocks noGrp="1"/>
          </p:cNvSpPr>
          <p:nvPr>
            <p:ph type="sldNum" sz="quarter" idx="12"/>
          </p:nvPr>
        </p:nvSpPr>
        <p:spPr/>
        <p:txBody>
          <a:bodyPr/>
          <a:lstStyle/>
          <a:p>
            <a:fld id="{0149F693-5FF7-40AB-88CD-1F2702D433DA}" type="slidenum">
              <a:rPr lang="en-US" smtClean="0"/>
              <a:t>6</a:t>
            </a:fld>
            <a:endParaRPr lang="en-US"/>
          </a:p>
        </p:txBody>
      </p:sp>
      <p:sp>
        <p:nvSpPr>
          <p:cNvPr id="5" name="TextBox 4">
            <a:extLst>
              <a:ext uri="{FF2B5EF4-FFF2-40B4-BE49-F238E27FC236}">
                <a16:creationId xmlns:a16="http://schemas.microsoft.com/office/drawing/2014/main" id="{19AF9B9C-FDF5-142E-DFA3-E4D2D3D35B97}"/>
              </a:ext>
              <a:ext uri="{C183D7F6-B498-43B3-948B-1728B52AA6E4}">
                <adec:decorative xmlns:adec="http://schemas.microsoft.com/office/drawing/2017/decorative" val="1"/>
              </a:ext>
            </a:extLst>
          </p:cNvPr>
          <p:cNvSpPr txBox="1"/>
          <p:nvPr/>
        </p:nvSpPr>
        <p:spPr>
          <a:xfrm>
            <a:off x="514589" y="550819"/>
            <a:ext cx="11549743"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The Vendor Initiates the PE Process</a:t>
            </a:r>
          </a:p>
        </p:txBody>
      </p:sp>
      <p:pic>
        <p:nvPicPr>
          <p:cNvPr id="6" name="Picture 5">
            <a:extLst>
              <a:ext uri="{FF2B5EF4-FFF2-40B4-BE49-F238E27FC236}">
                <a16:creationId xmlns:a16="http://schemas.microsoft.com/office/drawing/2014/main" id="{05B7CB88-B667-CCD7-5CAC-C116948CC2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39590" y="1262119"/>
            <a:ext cx="3285710" cy="2235427"/>
          </a:xfrm>
          <a:prstGeom prst="rect">
            <a:avLst/>
          </a:prstGeom>
        </p:spPr>
      </p:pic>
      <p:sp>
        <p:nvSpPr>
          <p:cNvPr id="7" name="TextBox 6">
            <a:extLst>
              <a:ext uri="{FF2B5EF4-FFF2-40B4-BE49-F238E27FC236}">
                <a16:creationId xmlns:a16="http://schemas.microsoft.com/office/drawing/2014/main" id="{7720B21D-1477-BEB4-3723-97AF79BE4342}"/>
              </a:ext>
              <a:ext uri="{C183D7F6-B498-43B3-948B-1728B52AA6E4}">
                <adec:decorative xmlns:adec="http://schemas.microsoft.com/office/drawing/2017/decorative" val="1"/>
              </a:ext>
            </a:extLst>
          </p:cNvPr>
          <p:cNvSpPr txBox="1"/>
          <p:nvPr/>
        </p:nvSpPr>
        <p:spPr>
          <a:xfrm>
            <a:off x="164893" y="3792511"/>
            <a:ext cx="11760408" cy="2862322"/>
          </a:xfrm>
          <a:prstGeom prst="rect">
            <a:avLst/>
          </a:prstGeom>
          <a:noFill/>
        </p:spPr>
        <p:txBody>
          <a:bodyPr wrap="square" rtlCol="0">
            <a:spAutoFit/>
          </a:bodyPr>
          <a:lstStyle/>
          <a:p>
            <a:pPr marL="0" indent="0">
              <a:buNone/>
            </a:pPr>
            <a:r>
              <a:rPr lang="en-US" sz="2000" dirty="0">
                <a:latin typeface="Arial" panose="020B0604020202020204" pitchFamily="34" charset="0"/>
                <a:cs typeface="Arial" panose="020B0604020202020204" pitchFamily="34" charset="0"/>
              </a:rPr>
              <a:t>While there is a VR staff member approving each phase of the process to create a partnership, the vendor:</a:t>
            </a:r>
          </a:p>
          <a:p>
            <a:pPr marL="342900" marR="0" lvl="0" indent="-342900">
              <a:spcBef>
                <a:spcPts val="0"/>
              </a:spcBef>
              <a:spcAft>
                <a:spcPts val="0"/>
              </a:spcAft>
              <a:buFont typeface="+mj-lt"/>
              <a:buAutoNum type="arabicPeriod"/>
              <a:tabLst>
                <a:tab pos="457200" algn="l"/>
              </a:tabLst>
            </a:pPr>
            <a:r>
              <a:rPr lang="en-US" sz="2000" b="1" kern="100" dirty="0">
                <a:effectLst/>
                <a:latin typeface="Arial" panose="020B0604020202020204" pitchFamily="34" charset="0"/>
                <a:ea typeface="Calibri" panose="020F0502020204030204" pitchFamily="34" charset="0"/>
                <a:cs typeface="Arial" panose="020B0604020202020204" pitchFamily="34" charset="0"/>
              </a:rPr>
              <a:t>Identifies</a:t>
            </a:r>
            <a:r>
              <a:rPr lang="en-US" sz="2000" kern="100" dirty="0">
                <a:effectLst/>
                <a:latin typeface="Arial" panose="020B0604020202020204" pitchFamily="34" charset="0"/>
                <a:ea typeface="Calibri" panose="020F0502020204030204" pitchFamily="34" charset="0"/>
                <a:cs typeface="Arial" panose="020B0604020202020204" pitchFamily="34" charset="0"/>
              </a:rPr>
              <a:t> a Student with a Disability (SWD)</a:t>
            </a:r>
          </a:p>
          <a:p>
            <a:pPr marL="342900" marR="0" lvl="0" indent="-342900">
              <a:spcBef>
                <a:spcPts val="0"/>
              </a:spcBef>
              <a:spcAft>
                <a:spcPts val="0"/>
              </a:spcAft>
              <a:buFont typeface="+mj-lt"/>
              <a:buAutoNum type="arabicPeriod"/>
              <a:tabLst>
                <a:tab pos="457200" algn="l"/>
              </a:tabLst>
            </a:pPr>
            <a:r>
              <a:rPr lang="en-US" sz="2000" b="1" kern="100" dirty="0">
                <a:effectLst/>
                <a:latin typeface="Arial" panose="020B0604020202020204" pitchFamily="34" charset="0"/>
                <a:ea typeface="Calibri" panose="020F0502020204030204" pitchFamily="34" charset="0"/>
                <a:cs typeface="Arial" panose="020B0604020202020204" pitchFamily="34" charset="0"/>
              </a:rPr>
              <a:t>Recommends</a:t>
            </a:r>
            <a:r>
              <a:rPr lang="en-US" sz="2000" kern="100" dirty="0">
                <a:effectLst/>
                <a:latin typeface="Arial" panose="020B0604020202020204" pitchFamily="34" charset="0"/>
                <a:ea typeface="Calibri" panose="020F0502020204030204" pitchFamily="34" charset="0"/>
                <a:cs typeface="Arial" panose="020B0604020202020204" pitchFamily="34" charset="0"/>
              </a:rPr>
              <a:t> which Pre-ETS the student needs </a:t>
            </a:r>
          </a:p>
          <a:p>
            <a:pPr marL="342900" marR="0" lvl="0" indent="-342900">
              <a:spcBef>
                <a:spcPts val="0"/>
              </a:spcBef>
              <a:spcAft>
                <a:spcPts val="0"/>
              </a:spcAft>
              <a:buFont typeface="+mj-lt"/>
              <a:buAutoNum type="arabicPeriod"/>
              <a:tabLst>
                <a:tab pos="457200" algn="l"/>
              </a:tabLst>
            </a:pPr>
            <a:r>
              <a:rPr lang="en-US" sz="2000" b="1" kern="100" dirty="0">
                <a:effectLst/>
                <a:latin typeface="Arial" panose="020B0604020202020204" pitchFamily="34" charset="0"/>
                <a:ea typeface="Calibri" panose="020F0502020204030204" pitchFamily="34" charset="0"/>
                <a:cs typeface="Arial" panose="020B0604020202020204" pitchFamily="34" charset="0"/>
              </a:rPr>
              <a:t>Requests</a:t>
            </a:r>
            <a:r>
              <a:rPr lang="en-US" sz="2000" kern="100" dirty="0">
                <a:effectLst/>
                <a:latin typeface="Arial" panose="020B0604020202020204" pitchFamily="34" charset="0"/>
                <a:ea typeface="Calibri" panose="020F0502020204030204" pitchFamily="34" charset="0"/>
                <a:cs typeface="Arial" panose="020B0604020202020204" pitchFamily="34" charset="0"/>
              </a:rPr>
              <a:t> an authorization from ACCES-VR</a:t>
            </a:r>
          </a:p>
          <a:p>
            <a:pPr marL="342900" marR="0" lvl="0" indent="-342900">
              <a:spcBef>
                <a:spcPts val="0"/>
              </a:spcBef>
              <a:spcAft>
                <a:spcPts val="0"/>
              </a:spcAft>
              <a:buFont typeface="+mj-lt"/>
              <a:buAutoNum type="arabicPeriod"/>
              <a:tabLst>
                <a:tab pos="457200" algn="l"/>
              </a:tabLst>
            </a:pPr>
            <a:r>
              <a:rPr lang="en-US" sz="2000" b="1" kern="100" dirty="0">
                <a:effectLst/>
                <a:latin typeface="Arial" panose="020B0604020202020204" pitchFamily="34" charset="0"/>
                <a:ea typeface="Calibri" panose="020F0502020204030204" pitchFamily="34" charset="0"/>
                <a:cs typeface="Arial" panose="020B0604020202020204" pitchFamily="34" charset="0"/>
              </a:rPr>
              <a:t>Begins services</a:t>
            </a:r>
            <a:r>
              <a:rPr lang="en-US" sz="2000" kern="100" dirty="0">
                <a:effectLst/>
                <a:latin typeface="Arial" panose="020B0604020202020204" pitchFamily="34" charset="0"/>
                <a:ea typeface="Calibri" panose="020F0502020204030204" pitchFamily="34" charset="0"/>
                <a:cs typeface="Arial" panose="020B0604020202020204" pitchFamily="34" charset="0"/>
              </a:rPr>
              <a:t> upon approval of AV</a:t>
            </a:r>
          </a:p>
          <a:p>
            <a:pPr marL="0" marR="0" indent="0">
              <a:spcBef>
                <a:spcPts val="0"/>
              </a:spcBef>
              <a:spcAft>
                <a:spcPts val="0"/>
              </a:spcAft>
              <a:buNone/>
            </a:pPr>
            <a:endParaRPr lang="en-US" sz="20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kern="100" dirty="0">
                <a:effectLst/>
                <a:latin typeface="Arial" panose="020B0604020202020204" pitchFamily="34" charset="0"/>
                <a:ea typeface="Calibri" panose="020F0502020204030204" pitchFamily="34" charset="0"/>
                <a:cs typeface="Arial" panose="020B0604020202020204" pitchFamily="34" charset="0"/>
              </a:rPr>
              <a:t>Vendors initiate the process from outreach to service delivery—empowering early intervention and progress</a:t>
            </a:r>
            <a:r>
              <a:rPr lang="en-US" sz="2000" kern="100" dirty="0">
                <a:effectLst/>
                <a:ea typeface="Calibri" panose="020F0502020204030204" pitchFamily="34" charset="0"/>
                <a:cs typeface="Times New Roman" panose="02020603050405020304" pitchFamily="18" charset="0"/>
              </a:rPr>
              <a:t>.</a:t>
            </a:r>
          </a:p>
        </p:txBody>
      </p:sp>
      <p:sp>
        <p:nvSpPr>
          <p:cNvPr id="2" name="Title 1">
            <a:extLst>
              <a:ext uri="{FF2B5EF4-FFF2-40B4-BE49-F238E27FC236}">
                <a16:creationId xmlns:a16="http://schemas.microsoft.com/office/drawing/2014/main" id="{24465937-0336-89E1-F9D8-E4A0CCC89287}"/>
              </a:ext>
              <a:ext uri="{C183D7F6-B498-43B3-948B-1728B52AA6E4}">
                <adec:decorative xmlns:adec="http://schemas.microsoft.com/office/drawing/2017/decorative" val="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t>
            </a:r>
          </a:p>
        </p:txBody>
      </p:sp>
    </p:spTree>
    <p:extLst>
      <p:ext uri="{BB962C8B-B14F-4D97-AF65-F5344CB8AC3E}">
        <p14:creationId xmlns:p14="http://schemas.microsoft.com/office/powerpoint/2010/main" val="992442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1169-B6FB-1403-AFE4-0E80036A2A44}"/>
              </a:ext>
            </a:extLst>
          </p:cNvPr>
          <p:cNvSpPr>
            <a:spLocks noGrp="1"/>
          </p:cNvSpPr>
          <p:nvPr>
            <p:ph type="title"/>
          </p:nvPr>
        </p:nvSpPr>
        <p:spPr>
          <a:xfrm>
            <a:off x="369336" y="328618"/>
            <a:ext cx="11655658" cy="788313"/>
          </a:xfrm>
        </p:spPr>
        <p:txBody>
          <a:bodyPr>
            <a:normAutofit/>
          </a:bodyPr>
          <a:lstStyle/>
          <a:p>
            <a:pPr algn="ctr"/>
            <a:r>
              <a:rPr lang="en-US" sz="3600" b="1" dirty="0">
                <a:latin typeface="Arial" panose="020B0604020202020204" pitchFamily="34" charset="0"/>
                <a:cs typeface="Arial" panose="020B0604020202020204" pitchFamily="34" charset="0"/>
              </a:rPr>
              <a:t>Taking a Proactive and Leading Role</a:t>
            </a:r>
          </a:p>
        </p:txBody>
      </p:sp>
      <p:sp>
        <p:nvSpPr>
          <p:cNvPr id="3" name="Content Placeholder 2">
            <a:extLst>
              <a:ext uri="{FF2B5EF4-FFF2-40B4-BE49-F238E27FC236}">
                <a16:creationId xmlns:a16="http://schemas.microsoft.com/office/drawing/2014/main" id="{D12CF166-C11E-CA0E-D46B-3AA01EE1FFBC}"/>
              </a:ext>
            </a:extLst>
          </p:cNvPr>
          <p:cNvSpPr>
            <a:spLocks noGrp="1"/>
          </p:cNvSpPr>
          <p:nvPr>
            <p:ph idx="1"/>
          </p:nvPr>
        </p:nvSpPr>
        <p:spPr>
          <a:xfrm>
            <a:off x="359231" y="1116931"/>
            <a:ext cx="8478662" cy="5412450"/>
          </a:xfrm>
        </p:spPr>
        <p:txBody>
          <a:bodyPr>
            <a:noAutofit/>
          </a:bodyPr>
          <a:lstStyle/>
          <a:p>
            <a:pPr marL="0" marR="0" indent="0">
              <a:lnSpc>
                <a:spcPct val="100000"/>
              </a:lnSpc>
              <a:spcBef>
                <a:spcPts val="0"/>
              </a:spcBef>
              <a:spcAft>
                <a:spcPts val="0"/>
              </a:spcAft>
              <a:buNone/>
            </a:pPr>
            <a:r>
              <a:rPr lang="en-US" sz="2200" b="1" kern="100" dirty="0">
                <a:effectLst/>
                <a:latin typeface="+mj-lt"/>
                <a:ea typeface="Calibri" panose="020F0502020204030204" pitchFamily="34" charset="0"/>
                <a:cs typeface="Segoe UI Emoji" panose="020B0502040204020203" pitchFamily="34" charset="0"/>
              </a:rPr>
              <a:t>🔑 </a:t>
            </a:r>
            <a:r>
              <a:rPr lang="en-US" sz="2200" b="1" kern="100" dirty="0">
                <a:effectLst/>
                <a:latin typeface="Arial" panose="020B0604020202020204" pitchFamily="34" charset="0"/>
                <a:ea typeface="Calibri" panose="020F0502020204030204" pitchFamily="34" charset="0"/>
                <a:cs typeface="Arial" panose="020B0604020202020204" pitchFamily="34" charset="0"/>
              </a:rPr>
              <a:t>Vendors Are the First Point of Contact for PE</a:t>
            </a:r>
            <a:endParaRPr lang="en-US" sz="2200" kern="1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0000"/>
              </a:lnSpc>
              <a:spcBef>
                <a:spcPts val="0"/>
              </a:spcBef>
              <a:buSzPts val="1000"/>
              <a:buFont typeface="Symbol" panose="05050102010706020507" pitchFamily="18" charset="2"/>
              <a:buChar char=""/>
              <a:tabLst>
                <a:tab pos="457200" algn="l"/>
              </a:tabLst>
            </a:pPr>
            <a:r>
              <a:rPr lang="en-US" sz="2200" b="1" kern="100" dirty="0">
                <a:effectLst/>
                <a:latin typeface="Arial" panose="020B0604020202020204" pitchFamily="34" charset="0"/>
                <a:ea typeface="Calibri" panose="020F0502020204030204" pitchFamily="34" charset="0"/>
                <a:cs typeface="Arial" panose="020B0604020202020204" pitchFamily="34" charset="0"/>
              </a:rPr>
              <a:t>Potentially eligible </a:t>
            </a:r>
            <a:r>
              <a:rPr lang="en-US" sz="2200" b="1" kern="100" dirty="0">
                <a:latin typeface="Arial" panose="020B0604020202020204" pitchFamily="34" charset="0"/>
                <a:ea typeface="Calibri" panose="020F0502020204030204" pitchFamily="34" charset="0"/>
                <a:cs typeface="Arial" panose="020B0604020202020204" pitchFamily="34" charset="0"/>
              </a:rPr>
              <a:t>students</a:t>
            </a:r>
            <a:r>
              <a:rPr lang="en-US" sz="2200" b="1" kern="100" dirty="0">
                <a:effectLst/>
                <a:latin typeface="Arial" panose="020B0604020202020204" pitchFamily="34" charset="0"/>
                <a:ea typeface="Calibri" panose="020F0502020204030204" pitchFamily="34" charset="0"/>
                <a:cs typeface="Arial" panose="020B0604020202020204" pitchFamily="34" charset="0"/>
              </a:rPr>
              <a:t> don’t need to have an active VR case to be approved by ACCES-VR for PE services</a:t>
            </a:r>
          </a:p>
          <a:p>
            <a:pPr marL="800100" lvl="1" indent="-342900">
              <a:lnSpc>
                <a:spcPct val="100000"/>
              </a:lnSpc>
              <a:spcBef>
                <a:spcPts val="0"/>
              </a:spcBef>
              <a:buSzPts val="1000"/>
              <a:buFont typeface="Symbol" panose="05050102010706020507" pitchFamily="18" charset="2"/>
              <a:buChar char=""/>
              <a:tabLst>
                <a:tab pos="457200" algn="l"/>
              </a:tabLst>
            </a:pPr>
            <a:r>
              <a:rPr lang="en-US" sz="2200" kern="100" dirty="0">
                <a:effectLst/>
                <a:latin typeface="Arial" panose="020B0604020202020204" pitchFamily="34" charset="0"/>
                <a:ea typeface="Calibri" panose="020F0502020204030204" pitchFamily="34" charset="0"/>
                <a:cs typeface="Arial" panose="020B0604020202020204" pitchFamily="34" charset="0"/>
              </a:rPr>
              <a:t>Schools, parents, or community organizations often </a:t>
            </a:r>
            <a:r>
              <a:rPr lang="en-US" sz="2200" b="1" kern="100" dirty="0">
                <a:effectLst/>
                <a:latin typeface="Arial" panose="020B0604020202020204" pitchFamily="34" charset="0"/>
                <a:ea typeface="Calibri" panose="020F0502020204030204" pitchFamily="34" charset="0"/>
                <a:cs typeface="Arial" panose="020B0604020202020204" pitchFamily="34" charset="0"/>
              </a:rPr>
              <a:t>reach out directly to  vendors</a:t>
            </a:r>
            <a:r>
              <a:rPr lang="en-US" sz="2200" kern="100" dirty="0">
                <a:effectLst/>
                <a:latin typeface="Arial" panose="020B0604020202020204" pitchFamily="34" charset="0"/>
                <a:ea typeface="Calibri" panose="020F0502020204030204" pitchFamily="34" charset="0"/>
                <a:cs typeface="Arial" panose="020B0604020202020204" pitchFamily="34" charset="0"/>
              </a:rPr>
              <a:t> who are known to provide these services to PE students.</a:t>
            </a:r>
          </a:p>
          <a:p>
            <a:pPr marL="800100" lvl="1" indent="-342900">
              <a:lnSpc>
                <a:spcPct val="100000"/>
              </a:lnSpc>
              <a:spcBef>
                <a:spcPts val="0"/>
              </a:spcBef>
              <a:buSzPts val="1000"/>
              <a:buFont typeface="Symbol" panose="05050102010706020507" pitchFamily="18" charset="2"/>
              <a:buChar char=""/>
              <a:tabLst>
                <a:tab pos="457200" algn="l"/>
              </a:tabLst>
            </a:pPr>
            <a:r>
              <a:rPr lang="en-US" sz="2200" kern="100" dirty="0">
                <a:effectLst/>
                <a:latin typeface="Arial" panose="020B0604020202020204" pitchFamily="34" charset="0"/>
                <a:ea typeface="Calibri" panose="020F0502020204030204" pitchFamily="34" charset="0"/>
                <a:cs typeface="Arial" panose="020B0604020202020204" pitchFamily="34" charset="0"/>
              </a:rPr>
              <a:t>This allows vendors to </a:t>
            </a:r>
            <a:r>
              <a:rPr lang="en-US" sz="2200" b="1" kern="100" dirty="0">
                <a:effectLst/>
                <a:latin typeface="Arial" panose="020B0604020202020204" pitchFamily="34" charset="0"/>
                <a:ea typeface="Calibri" panose="020F0502020204030204" pitchFamily="34" charset="0"/>
                <a:cs typeface="Arial" panose="020B0604020202020204" pitchFamily="34" charset="0"/>
              </a:rPr>
              <a:t>identify the students to be served by referring them to ACCES-VR</a:t>
            </a:r>
            <a:endParaRPr lang="en-US" sz="22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0000"/>
              </a:lnSpc>
              <a:spcBef>
                <a:spcPts val="0"/>
              </a:spcBef>
              <a:spcAft>
                <a:spcPts val="0"/>
              </a:spcAft>
              <a:buNone/>
            </a:pPr>
            <a:r>
              <a:rPr lang="en-US" sz="2200" b="1" kern="100" dirty="0">
                <a:effectLst/>
                <a:latin typeface="Arial" panose="020B0604020202020204" pitchFamily="34" charset="0"/>
                <a:ea typeface="Calibri" panose="020F0502020204030204" pitchFamily="34" charset="0"/>
                <a:cs typeface="Arial" panose="020B0604020202020204" pitchFamily="34" charset="0"/>
              </a:rPr>
              <a:t>🔑 Vendors Influence the Referral Pipeline</a:t>
            </a:r>
            <a:endParaRPr lang="en-US" sz="2200" kern="1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00000"/>
              </a:lnSpc>
              <a:spcBef>
                <a:spcPts val="0"/>
              </a:spcBef>
              <a:buSzPts val="1000"/>
              <a:buFont typeface="Symbol" panose="05050102010706020507" pitchFamily="18" charset="2"/>
              <a:buChar char=""/>
              <a:tabLst>
                <a:tab pos="457200" algn="l"/>
              </a:tabLst>
            </a:pPr>
            <a:r>
              <a:rPr lang="en-US" sz="2200" kern="100" dirty="0">
                <a:effectLst/>
                <a:latin typeface="Arial" panose="020B0604020202020204" pitchFamily="34" charset="0"/>
                <a:ea typeface="Calibri" panose="020F0502020204030204" pitchFamily="34" charset="0"/>
                <a:cs typeface="Arial" panose="020B0604020202020204" pitchFamily="34" charset="0"/>
              </a:rPr>
              <a:t>A vendor that provides quality Pre-ETS to potentially eligible students often becomes a </a:t>
            </a:r>
            <a:r>
              <a:rPr lang="en-US" sz="2200" b="1" kern="100" dirty="0">
                <a:effectLst/>
                <a:latin typeface="Arial" panose="020B0604020202020204" pitchFamily="34" charset="0"/>
                <a:ea typeface="Calibri" panose="020F0502020204030204" pitchFamily="34" charset="0"/>
                <a:cs typeface="Arial" panose="020B0604020202020204" pitchFamily="34" charset="0"/>
              </a:rPr>
              <a:t>trusted partner to schools and families</a:t>
            </a:r>
            <a:r>
              <a:rPr lang="en-US" sz="2200" kern="100" dirty="0">
                <a:effectLst/>
                <a:latin typeface="Arial" panose="020B0604020202020204" pitchFamily="34" charset="0"/>
                <a:ea typeface="Calibri" panose="020F0502020204030204" pitchFamily="34" charset="0"/>
                <a:cs typeface="Arial" panose="020B0604020202020204" pitchFamily="34" charset="0"/>
              </a:rPr>
              <a:t>.</a:t>
            </a:r>
          </a:p>
          <a:p>
            <a:pPr marL="800100" lvl="1" indent="-342900">
              <a:lnSpc>
                <a:spcPct val="100000"/>
              </a:lnSpc>
              <a:spcBef>
                <a:spcPts val="0"/>
              </a:spcBef>
              <a:buSzPts val="1000"/>
              <a:buFont typeface="Symbol" panose="05050102010706020507" pitchFamily="18" charset="2"/>
              <a:buChar char=""/>
              <a:tabLst>
                <a:tab pos="457200" algn="l"/>
              </a:tabLst>
            </a:pPr>
            <a:r>
              <a:rPr lang="en-US" sz="2200" kern="100" dirty="0">
                <a:effectLst/>
                <a:latin typeface="Arial" panose="020B0604020202020204" pitchFamily="34" charset="0"/>
                <a:ea typeface="Calibri" panose="020F0502020204030204" pitchFamily="34" charset="0"/>
                <a:cs typeface="Arial" panose="020B0604020202020204" pitchFamily="34" charset="0"/>
              </a:rPr>
              <a:t>This reputation can lead to </a:t>
            </a:r>
            <a:r>
              <a:rPr lang="en-US" sz="2200" b="1" kern="100" dirty="0">
                <a:effectLst/>
                <a:latin typeface="Arial" panose="020B0604020202020204" pitchFamily="34" charset="0"/>
                <a:ea typeface="Calibri" panose="020F0502020204030204" pitchFamily="34" charset="0"/>
                <a:cs typeface="Arial" panose="020B0604020202020204" pitchFamily="34" charset="0"/>
              </a:rPr>
              <a:t>increased referrals</a:t>
            </a:r>
            <a:r>
              <a:rPr lang="en-US" sz="2200" kern="100" dirty="0">
                <a:effectLst/>
                <a:latin typeface="Arial" panose="020B0604020202020204" pitchFamily="34" charset="0"/>
                <a:ea typeface="Calibri" panose="020F0502020204030204" pitchFamily="34" charset="0"/>
                <a:cs typeface="Arial" panose="020B0604020202020204" pitchFamily="34" charset="0"/>
              </a:rPr>
              <a:t>—including when students later apply for full VR services</a:t>
            </a:r>
          </a:p>
          <a:p>
            <a:pPr marL="0" indent="0">
              <a:buNone/>
            </a:pPr>
            <a:endParaRPr lang="en-US" sz="2000" dirty="0"/>
          </a:p>
        </p:txBody>
      </p:sp>
      <p:sp>
        <p:nvSpPr>
          <p:cNvPr id="4" name="Slide Number Placeholder 3">
            <a:extLst>
              <a:ext uri="{FF2B5EF4-FFF2-40B4-BE49-F238E27FC236}">
                <a16:creationId xmlns:a16="http://schemas.microsoft.com/office/drawing/2014/main" id="{9088EBCE-6D23-7679-717A-0606B4AE194A}"/>
              </a:ext>
            </a:extLst>
          </p:cNvPr>
          <p:cNvSpPr>
            <a:spLocks noGrp="1"/>
          </p:cNvSpPr>
          <p:nvPr>
            <p:ph type="sldNum" sz="quarter" idx="12"/>
          </p:nvPr>
        </p:nvSpPr>
        <p:spPr/>
        <p:txBody>
          <a:bodyPr/>
          <a:lstStyle/>
          <a:p>
            <a:fld id="{0149F693-5FF7-40AB-88CD-1F2702D433DA}" type="slidenum">
              <a:rPr lang="en-US" smtClean="0"/>
              <a:t>7</a:t>
            </a:fld>
            <a:endParaRPr lang="en-US"/>
          </a:p>
        </p:txBody>
      </p:sp>
      <p:pic>
        <p:nvPicPr>
          <p:cNvPr id="21" name="Picture 20">
            <a:extLst>
              <a:ext uri="{FF2B5EF4-FFF2-40B4-BE49-F238E27FC236}">
                <a16:creationId xmlns:a16="http://schemas.microsoft.com/office/drawing/2014/main" id="{41724379-D9D8-82D9-F507-98327846D0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97124" y="1116931"/>
            <a:ext cx="2827870" cy="3194949"/>
          </a:xfrm>
          <a:prstGeom prst="rect">
            <a:avLst/>
          </a:prstGeom>
        </p:spPr>
      </p:pic>
    </p:spTree>
    <p:extLst>
      <p:ext uri="{BB962C8B-B14F-4D97-AF65-F5344CB8AC3E}">
        <p14:creationId xmlns:p14="http://schemas.microsoft.com/office/powerpoint/2010/main" val="1543689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6A9B8-7A39-DFF1-BE9E-EE70E9619A9D}"/>
              </a:ext>
            </a:extLst>
          </p:cNvPr>
          <p:cNvSpPr>
            <a:spLocks noGrp="1"/>
          </p:cNvSpPr>
          <p:nvPr>
            <p:ph type="title"/>
          </p:nvPr>
        </p:nvSpPr>
        <p:spPr>
          <a:xfrm>
            <a:off x="314793" y="163903"/>
            <a:ext cx="11662348" cy="1230182"/>
          </a:xfrm>
        </p:spPr>
        <p:txBody>
          <a:bodyPr anchor="ctr">
            <a:normAutofit/>
          </a:bodyPr>
          <a:lstStyle/>
          <a:p>
            <a:pPr algn="ctr"/>
            <a:r>
              <a:rPr lang="en-US" b="1" dirty="0">
                <a:latin typeface="Arial" panose="020B0604020202020204" pitchFamily="34" charset="0"/>
                <a:cs typeface="Arial" panose="020B0604020202020204" pitchFamily="34" charset="0"/>
              </a:rPr>
              <a:t>How is PE Different than VR Eligible ? </a:t>
            </a: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604C72F-2AFB-4C09-7883-F00FEA8C716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503" r="2059"/>
          <a:stretch/>
        </p:blipFill>
        <p:spPr>
          <a:xfrm>
            <a:off x="689887" y="1702136"/>
            <a:ext cx="5157787" cy="3684588"/>
          </a:xfrm>
          <a:prstGeom prst="rect">
            <a:avLst/>
          </a:prstGeom>
          <a:noFill/>
        </p:spPr>
      </p:pic>
      <p:sp>
        <p:nvSpPr>
          <p:cNvPr id="3" name="Content Placeholder 2">
            <a:extLst>
              <a:ext uri="{FF2B5EF4-FFF2-40B4-BE49-F238E27FC236}">
                <a16:creationId xmlns:a16="http://schemas.microsoft.com/office/drawing/2014/main" id="{4A0CA218-FBC1-0FC8-9304-FA7E4E925BCF}"/>
              </a:ext>
            </a:extLst>
          </p:cNvPr>
          <p:cNvSpPr>
            <a:spLocks noGrp="1"/>
          </p:cNvSpPr>
          <p:nvPr>
            <p:ph sz="quarter" idx="4"/>
          </p:nvPr>
        </p:nvSpPr>
        <p:spPr>
          <a:xfrm>
            <a:off x="6085936" y="1702136"/>
            <a:ext cx="5758281" cy="4647869"/>
          </a:xfrm>
        </p:spPr>
        <p:txBody>
          <a:bodyPr vert="horz" lIns="91440" tIns="45720" rIns="91440" bIns="45720" rtlCol="0" anchor="t">
            <a:normAutofit lnSpcReduction="10000"/>
          </a:bodyPr>
          <a:lstStyle/>
          <a:p>
            <a:pPr lvl="1">
              <a:buFont typeface="Courier New" panose="02070309020205020404" pitchFamily="49" charset="0"/>
              <a:buChar char="o"/>
            </a:pPr>
            <a:r>
              <a:rPr lang="en-US" sz="2200" dirty="0">
                <a:latin typeface="Arial" panose="020B0604020202020204" pitchFamily="34" charset="0"/>
                <a:cs typeface="Arial" panose="020B0604020202020204" pitchFamily="34" charset="0"/>
              </a:rPr>
              <a:t>The Vendor works with the School District to identify individuals who would benefit from the services.</a:t>
            </a:r>
          </a:p>
          <a:p>
            <a:pPr lvl="1">
              <a:buFont typeface="Courier New" panose="02070309020205020404" pitchFamily="49" charset="0"/>
              <a:buChar char="o"/>
            </a:pPr>
            <a:endParaRPr lang="en-US" sz="22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2200" dirty="0">
                <a:latin typeface="Arial" panose="020B0604020202020204" pitchFamily="34" charset="0"/>
                <a:cs typeface="Arial" panose="020B0604020202020204" pitchFamily="34" charset="0"/>
              </a:rPr>
              <a:t>The student/ legal guardian completes a PE Pre-ETS referral form.</a:t>
            </a:r>
            <a:endParaRPr lang="en-US" sz="2200" dirty="0">
              <a:latin typeface="Arial" panose="020B0604020202020204" pitchFamily="34" charset="0"/>
              <a:ea typeface="Calibri"/>
              <a:cs typeface="Arial" panose="020B0604020202020204" pitchFamily="34" charset="0"/>
            </a:endParaRPr>
          </a:p>
          <a:p>
            <a:pPr lvl="1">
              <a:buFont typeface="Courier New" panose="02070309020205020404" pitchFamily="49" charset="0"/>
              <a:buChar char="o"/>
            </a:pPr>
            <a:endParaRPr lang="en-US" sz="2200"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en-US" sz="2200" dirty="0">
                <a:latin typeface="Arial" panose="020B0604020202020204" pitchFamily="34" charset="0"/>
                <a:cs typeface="Arial" panose="020B0604020202020204" pitchFamily="34" charset="0"/>
              </a:rPr>
              <a:t>The Vendor  ensures the referral form is complete.  </a:t>
            </a:r>
          </a:p>
          <a:p>
            <a:pPr lvl="1">
              <a:buFont typeface="Courier New" panose="02070309020205020404" pitchFamily="49" charset="0"/>
              <a:buChar char="o"/>
            </a:pPr>
            <a:endParaRPr lang="en-US" sz="2200" dirty="0">
              <a:latin typeface="Arial" panose="020B0604020202020204" pitchFamily="34" charset="0"/>
              <a:ea typeface="Calibri"/>
              <a:cs typeface="Arial" panose="020B0604020202020204" pitchFamily="34" charset="0"/>
            </a:endParaRPr>
          </a:p>
          <a:p>
            <a:pPr lvl="1">
              <a:buFont typeface="Courier New" panose="02070309020205020404" pitchFamily="49" charset="0"/>
              <a:buChar char="o"/>
            </a:pPr>
            <a:r>
              <a:rPr lang="en-US" sz="2200" dirty="0">
                <a:latin typeface="Arial" panose="020B0604020202020204" pitchFamily="34" charset="0"/>
                <a:ea typeface="Calibri"/>
                <a:cs typeface="Arial" panose="020B0604020202020204" pitchFamily="34" charset="0"/>
              </a:rPr>
              <a:t>The vendor collects disability documentation and submits it with the referral and the request for services through the to ACCES-VR via the vendor portal.</a:t>
            </a:r>
          </a:p>
          <a:p>
            <a:pPr lvl="1">
              <a:buFont typeface="Courier New" panose="02070309020205020404" pitchFamily="49" charset="0"/>
              <a:buChar char="o"/>
            </a:pPr>
            <a:endParaRPr lang="en-US" sz="2200" dirty="0"/>
          </a:p>
        </p:txBody>
      </p:sp>
      <p:sp>
        <p:nvSpPr>
          <p:cNvPr id="4" name="Slide Number Placeholder 3">
            <a:extLst>
              <a:ext uri="{FF2B5EF4-FFF2-40B4-BE49-F238E27FC236}">
                <a16:creationId xmlns:a16="http://schemas.microsoft.com/office/drawing/2014/main" id="{E19E0802-2900-FA2B-CD3D-675CF63BA7C7}"/>
              </a:ext>
            </a:extLst>
          </p:cNvPr>
          <p:cNvSpPr>
            <a:spLocks noGrp="1"/>
          </p:cNvSpPr>
          <p:nvPr>
            <p:ph type="sldNum" sz="quarter" idx="12"/>
          </p:nvPr>
        </p:nvSpPr>
        <p:spPr>
          <a:xfrm>
            <a:off x="99527" y="6374922"/>
            <a:ext cx="740261" cy="319176"/>
          </a:xfrm>
        </p:spPr>
        <p:txBody>
          <a:bodyPr anchor="ctr">
            <a:normAutofit/>
          </a:bodyPr>
          <a:lstStyle/>
          <a:p>
            <a:pPr>
              <a:spcAft>
                <a:spcPts val="600"/>
              </a:spcAft>
            </a:pPr>
            <a:fld id="{0149F693-5FF7-40AB-88CD-1F2702D433DA}" type="slidenum">
              <a:rPr lang="en-US" smtClean="0"/>
              <a:pPr>
                <a:spcAft>
                  <a:spcPts val="600"/>
                </a:spcAft>
              </a:pPr>
              <a:t>8</a:t>
            </a:fld>
            <a:endParaRPr lang="en-US"/>
          </a:p>
        </p:txBody>
      </p:sp>
    </p:spTree>
    <p:extLst>
      <p:ext uri="{BB962C8B-B14F-4D97-AF65-F5344CB8AC3E}">
        <p14:creationId xmlns:p14="http://schemas.microsoft.com/office/powerpoint/2010/main" val="3967191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BACF-2E23-24B0-1C02-3CB485CB5622}"/>
              </a:ext>
            </a:extLst>
          </p:cNvPr>
          <p:cNvSpPr>
            <a:spLocks noGrp="1"/>
          </p:cNvSpPr>
          <p:nvPr>
            <p:ph type="title"/>
          </p:nvPr>
        </p:nvSpPr>
        <p:spPr>
          <a:xfrm>
            <a:off x="596899" y="254833"/>
            <a:ext cx="8760191" cy="1631855"/>
          </a:xfrm>
        </p:spPr>
        <p:txBody>
          <a:bodyPr anchor="ctr">
            <a:normAutofit/>
          </a:bodyPr>
          <a:lstStyle/>
          <a:p>
            <a:pPr algn="ctr"/>
            <a:r>
              <a:rPr lang="en-US" b="1" dirty="0">
                <a:latin typeface="Arial" panose="020B0604020202020204" pitchFamily="34" charset="0"/>
                <a:cs typeface="Arial" panose="020B0604020202020204" pitchFamily="34" charset="0"/>
              </a:rPr>
              <a:t>The Potentially Eligible Process</a:t>
            </a:r>
          </a:p>
        </p:txBody>
      </p:sp>
      <p:sp>
        <p:nvSpPr>
          <p:cNvPr id="4" name="Slide Number Placeholder 3">
            <a:extLst>
              <a:ext uri="{FF2B5EF4-FFF2-40B4-BE49-F238E27FC236}">
                <a16:creationId xmlns:a16="http://schemas.microsoft.com/office/drawing/2014/main" id="{9C034D48-3C5D-3863-F6D0-EA729C39FAC4}"/>
              </a:ext>
            </a:extLst>
          </p:cNvPr>
          <p:cNvSpPr>
            <a:spLocks noGrp="1"/>
          </p:cNvSpPr>
          <p:nvPr>
            <p:ph type="sldNum" sz="quarter" idx="12"/>
          </p:nvPr>
        </p:nvSpPr>
        <p:spPr>
          <a:xfrm>
            <a:off x="0" y="6529381"/>
            <a:ext cx="738673" cy="328619"/>
          </a:xfrm>
        </p:spPr>
        <p:txBody>
          <a:bodyPr anchor="ctr">
            <a:normAutofit/>
          </a:bodyPr>
          <a:lstStyle/>
          <a:p>
            <a:pPr>
              <a:spcAft>
                <a:spcPts val="600"/>
              </a:spcAft>
            </a:pPr>
            <a:fld id="{0149F693-5FF7-40AB-88CD-1F2702D433DA}" type="slidenum">
              <a:rPr lang="en-US" smtClean="0"/>
              <a:pPr>
                <a:spcAft>
                  <a:spcPts val="600"/>
                </a:spcAft>
              </a:pPr>
              <a:t>9</a:t>
            </a:fld>
            <a:endParaRPr lang="en-US"/>
          </a:p>
        </p:txBody>
      </p:sp>
      <p:graphicFrame>
        <p:nvGraphicFramePr>
          <p:cNvPr id="6" name="Content Placeholder 2">
            <a:extLst>
              <a:ext uri="{FF2B5EF4-FFF2-40B4-BE49-F238E27FC236}">
                <a16:creationId xmlns:a16="http://schemas.microsoft.com/office/drawing/2014/main" id="{BFC8AE67-74C6-EE95-52B1-AEA9A561E32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32896000"/>
              </p:ext>
            </p:extLst>
          </p:nvPr>
        </p:nvGraphicFramePr>
        <p:xfrm>
          <a:off x="434715" y="1663907"/>
          <a:ext cx="11527436" cy="4452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74C3D41-565E-4B63-6FB4-E3459263FDB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357090" y="254833"/>
            <a:ext cx="2096390" cy="1380996"/>
          </a:xfrm>
          <a:prstGeom prst="rect">
            <a:avLst/>
          </a:prstGeom>
        </p:spPr>
      </p:pic>
    </p:spTree>
    <p:extLst>
      <p:ext uri="{BB962C8B-B14F-4D97-AF65-F5344CB8AC3E}">
        <p14:creationId xmlns:p14="http://schemas.microsoft.com/office/powerpoint/2010/main" val="102920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th Template 1.pptx" id="{21D9517E-F222-4852-A19F-032564DC5B60}" vid="{01D341ED-95C8-46B0-8069-2D83C5EF0F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5ef16e8-4ce0-4fc3-92e2-6a7a6c8e765e}" enabled="0" method="" siteId="{15ef16e8-4ce0-4fc3-92e2-6a7a6c8e765e}" removed="1"/>
</clbl:labelList>
</file>

<file path=docProps/app.xml><?xml version="1.0" encoding="utf-8"?>
<Properties xmlns="http://schemas.openxmlformats.org/officeDocument/2006/extended-properties" xmlns:vt="http://schemas.openxmlformats.org/officeDocument/2006/docPropsVTypes">
  <Template>Beth Template 1</Template>
  <TotalTime>767</TotalTime>
  <Words>3218</Words>
  <Application>Microsoft Office PowerPoint</Application>
  <PresentationFormat>Widescreen</PresentationFormat>
  <Paragraphs>323</Paragraphs>
  <Slides>26</Slides>
  <Notes>26</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Arial</vt:lpstr>
      <vt:lpstr>Calibri</vt:lpstr>
      <vt:lpstr>Courier New</vt:lpstr>
      <vt:lpstr>Symbol</vt:lpstr>
      <vt:lpstr>Times New Roman</vt:lpstr>
      <vt:lpstr>Office Theme</vt:lpstr>
      <vt:lpstr>Session 2 </vt:lpstr>
      <vt:lpstr>Pre-ETS Vendor Overview</vt:lpstr>
      <vt:lpstr>Let’s review what we are going to discuss today: </vt:lpstr>
      <vt:lpstr>.</vt:lpstr>
      <vt:lpstr>What does it mean to serve the Potentially Eligible?</vt:lpstr>
      <vt:lpstr>..</vt:lpstr>
      <vt:lpstr>Taking a Proactive and Leading Role</vt:lpstr>
      <vt:lpstr>How is PE Different than VR Eligible ? </vt:lpstr>
      <vt:lpstr>The Potentially Eligible Process</vt:lpstr>
      <vt:lpstr>PE Process Continued…</vt:lpstr>
      <vt:lpstr>PE Process Continued.</vt:lpstr>
      <vt:lpstr>Building a successful PE program starts with developing PE Materials / Outreach</vt:lpstr>
      <vt:lpstr>Vendor Outreach and Application Forms</vt:lpstr>
      <vt:lpstr>You create your PE application/referral form</vt:lpstr>
      <vt:lpstr>How Can I develop a Relationship with a School to Get SWDs Identified? </vt:lpstr>
      <vt:lpstr>What can PE Pre-ETS service delivery  look like?</vt:lpstr>
      <vt:lpstr>With PE, the sky is the limit:</vt:lpstr>
      <vt:lpstr>The Role of the SVRC TAYS in Coordinating PE Services </vt:lpstr>
      <vt:lpstr>  Your SVRC TAYS can help !!! </vt:lpstr>
      <vt:lpstr>How to contact SVRC TAYS in your region? </vt:lpstr>
      <vt:lpstr>Resources</vt:lpstr>
      <vt:lpstr>Resources (continued) </vt:lpstr>
      <vt:lpstr>Pathway Flyer</vt:lpstr>
      <vt:lpstr>Pre-ETS Brochure</vt:lpstr>
      <vt:lpstr>Q and A</vt:lpstr>
      <vt:lpstr>…</vt:lpstr>
    </vt:vector>
  </TitlesOfParts>
  <Company>New York State Education Department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Pre-Employment Transition Services (Pre-ETS) for the Potentially Eligible</dc:title>
  <dc:creator>Joshua Godfrey</dc:creator>
  <cp:lastModifiedBy>Suzanne Pearson</cp:lastModifiedBy>
  <cp:revision>233</cp:revision>
  <cp:lastPrinted>2025-03-07T15:47:28Z</cp:lastPrinted>
  <dcterms:created xsi:type="dcterms:W3CDTF">2024-12-17T14:21:56Z</dcterms:created>
  <dcterms:modified xsi:type="dcterms:W3CDTF">2025-05-20T17:02:10Z</dcterms:modified>
</cp:coreProperties>
</file>