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0" r:id="rId6"/>
    <p:sldId id="263" r:id="rId7"/>
    <p:sldId id="262" r:id="rId8"/>
    <p:sldId id="257" r:id="rId9"/>
    <p:sldId id="264" r:id="rId10"/>
    <p:sldId id="267" r:id="rId11"/>
    <p:sldId id="270" r:id="rId12"/>
    <p:sldId id="265" r:id="rId13"/>
    <p:sldId id="266" r:id="rId14"/>
    <p:sldId id="272" r:id="rId15"/>
    <p:sldId id="268" r:id="rId16"/>
    <p:sldId id="269" r:id="rId17"/>
    <p:sldId id="271"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E3D0F0"/>
    <a:srgbClr val="D6B9E9"/>
    <a:srgbClr val="DAE9F6"/>
    <a:srgbClr val="F6F0FA"/>
    <a:srgbClr val="AEC6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76972-5C1D-4792-862B-852CD0799B04}" v="505" dt="2025-05-23T17:53:02.012"/>
    <p1510:client id="{C51BACE1-EE8A-47DC-96A0-C9CFB99D4270}" v="539" dt="2025-05-23T17:15:58.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79" d="100"/>
          <a:sy n="79" d="100"/>
        </p:scale>
        <p:origin x="132" y="4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E9ECDEE-FEBC-4374-A9EB-849D8DE96EE7}" type="datetimeFigureOut">
              <a:rPr lang="en-US" smtClean="0"/>
              <a:t>5/27/2025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0912F29-DB33-4E4C-9BBD-79A0248C0593}" type="slidenum">
              <a:rPr lang="en-US" smtClean="0"/>
              <a:t>‹#›</a:t>
            </a:fld>
            <a:endParaRPr lang="en-US"/>
          </a:p>
        </p:txBody>
      </p:sp>
    </p:spTree>
    <p:extLst>
      <p:ext uri="{BB962C8B-B14F-4D97-AF65-F5344CB8AC3E}">
        <p14:creationId xmlns:p14="http://schemas.microsoft.com/office/powerpoint/2010/main" val="31071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kern="100" dirty="0">
                <a:latin typeface="Times New Roman" panose="02020603050405020304" pitchFamily="18" charset="0"/>
                <a:ea typeface="Calibri" panose="020F0502020204030204" pitchFamily="34" charset="0"/>
                <a:cs typeface="Times New Roman" panose="02020603050405020304" pitchFamily="18" charset="0"/>
              </a:rPr>
              <a:t>Introduce yourself </a:t>
            </a:r>
          </a:p>
          <a:p>
            <a:r>
              <a:rPr lang="en-US" sz="1900" b="1" kern="100" dirty="0">
                <a:latin typeface="Times New Roman" panose="02020603050405020304" pitchFamily="18" charset="0"/>
                <a:ea typeface="Calibri" panose="020F0502020204030204" pitchFamily="34" charset="0"/>
                <a:cs typeface="Times New Roman" panose="02020603050405020304" pitchFamily="18" charset="0"/>
              </a:rPr>
              <a:t>Let’s Start With a Quick Check-In</a:t>
            </a: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1900" b="1" kern="100" dirty="0">
                <a:latin typeface="Times New Roman" panose="02020603050405020304" pitchFamily="18" charset="0"/>
                <a:ea typeface="Calibri" panose="020F0502020204030204" pitchFamily="34" charset="0"/>
                <a:cs typeface="Times New Roman" panose="02020603050405020304" pitchFamily="18" charset="0"/>
              </a:rPr>
              <a:t>How many of you have been reviewed…</a:t>
            </a: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pPr marL="362480" indent="-362480">
              <a:buFont typeface="Arial" panose="020B0604020202020204" pitchFamily="34" charset="0"/>
              <a:buChar char="•"/>
              <a:tabLst>
                <a:tab pos="483306" algn="l"/>
              </a:tabLs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…in 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last 5 years</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1900" kern="100" dirty="0">
                <a:latin typeface="Segoe UI Emoji" panose="020B0502040204020203" pitchFamily="34" charset="0"/>
                <a:ea typeface="Calibri" panose="020F0502020204030204" pitchFamily="34" charset="0"/>
                <a:cs typeface="Segoe UI Emoji" panose="020B0502040204020203" pitchFamily="34" charset="0"/>
              </a:rPr>
              <a:t>👋</a:t>
            </a: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pPr marL="362480" indent="-362480">
              <a:buFont typeface="Arial" panose="020B0604020202020204" pitchFamily="34" charset="0"/>
              <a:buChar char="•"/>
              <a:tabLst>
                <a:tab pos="483306" algn="l"/>
              </a:tabLs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…in 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last 3 years</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1900" kern="100" dirty="0">
                <a:latin typeface="Segoe UI Emoji" panose="020B0502040204020203" pitchFamily="34" charset="0"/>
                <a:ea typeface="Calibri" panose="020F0502020204030204" pitchFamily="34" charset="0"/>
                <a:cs typeface="Segoe UI Emoji" panose="020B0502040204020203" pitchFamily="34" charset="0"/>
              </a:rPr>
              <a:t>👋</a:t>
            </a: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pPr marL="362480" indent="-362480">
              <a:buFont typeface="Arial" panose="020B0604020202020204" pitchFamily="34" charset="0"/>
              <a:buChar char="•"/>
              <a:tabLst>
                <a:tab pos="483306" algn="l"/>
              </a:tabLs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…in 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last year</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1900" kern="100" dirty="0">
                <a:latin typeface="Segoe UI Emoji" panose="020B0502040204020203" pitchFamily="34" charset="0"/>
                <a:ea typeface="Calibri" panose="020F0502020204030204" pitchFamily="34" charset="0"/>
                <a:cs typeface="Segoe UI Emoji" panose="020B0502040204020203" pitchFamily="34" charset="0"/>
              </a:rPr>
              <a:t>👋</a:t>
            </a: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endParaRPr lang="en-US" sz="19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3000" dirty="0"/>
              <a:t>There have been quite a few changes in our department within the last year or so. With new faces joining the team, we're taking this opportunity to improve how we collaborate.</a:t>
            </a:r>
          </a:p>
          <a:p>
            <a:r>
              <a:rPr lang="en-US" sz="3000" dirty="0"/>
              <a:t>One of our current goals is to identify who already has electronic files with access to your case notes you will be receiving an emailed survey if you have not already. This will help us save time on travel and allow us to more efficiently share input and resources with all of you.</a:t>
            </a:r>
          </a:p>
          <a:p>
            <a:pPr>
              <a:tabLst>
                <a:tab pos="483306" algn="l"/>
              </a:tabLst>
            </a:pPr>
            <a:endParaRPr lang="en-US" sz="1900" b="1" kern="100" dirty="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Why We’re Here Today</a:t>
            </a: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19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There have been some changes from CRS 2.0 to this current contract. </a:t>
            </a:r>
          </a:p>
          <a:p>
            <a:endParaRPr lang="en-US" sz="19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We’re here to talk with you about:</a:t>
            </a:r>
          </a:p>
          <a:p>
            <a:pPr marL="362480" indent="-362480">
              <a:buFont typeface="Symbol" panose="05050102010706020507" pitchFamily="18" charset="2"/>
              <a:buChar char=""/>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Who we are</a:t>
            </a:r>
          </a:p>
          <a:p>
            <a:pPr marL="362480" indent="-362480">
              <a:buFont typeface="Arial" panose="020B0604020202020204" pitchFamily="34" charset="0"/>
              <a:buChar char="•"/>
              <a:tabLst>
                <a:tab pos="483306" algn="l"/>
              </a:tabLs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Why we do what we do</a:t>
            </a:r>
          </a:p>
          <a:p>
            <a:pPr marL="362480" indent="-362480">
              <a:buFont typeface="Arial" panose="020B0604020202020204" pitchFamily="34" charset="0"/>
              <a:buChar char="•"/>
              <a:tabLst>
                <a:tab pos="483306" algn="l"/>
              </a:tabLs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How our work can support your quality services through accurate documentation and billing</a:t>
            </a:r>
          </a:p>
          <a:p>
            <a:pPr marL="362480" indent="-362480">
              <a:buFont typeface="Arial" panose="020B0604020202020204" pitchFamily="34" charset="0"/>
              <a:buChar char="•"/>
              <a:tabLst>
                <a:tab pos="483306" algn="l"/>
              </a:tabLst>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And how we can grow together through continuous improvement</a:t>
            </a:r>
          </a:p>
          <a:p>
            <a:endParaRPr lang="en-US" dirty="0"/>
          </a:p>
        </p:txBody>
      </p:sp>
      <p:sp>
        <p:nvSpPr>
          <p:cNvPr id="4" name="Slide Number Placeholder 3"/>
          <p:cNvSpPr>
            <a:spLocks noGrp="1"/>
          </p:cNvSpPr>
          <p:nvPr>
            <p:ph type="sldNum" sz="quarter" idx="5"/>
          </p:nvPr>
        </p:nvSpPr>
        <p:spPr/>
        <p:txBody>
          <a:bodyPr/>
          <a:lstStyle/>
          <a:p>
            <a:fld id="{00912F29-DB33-4E4C-9BBD-79A0248C0593}" type="slidenum">
              <a:rPr lang="en-US" smtClean="0"/>
              <a:t>1</a:t>
            </a:fld>
            <a:endParaRPr lang="en-US"/>
          </a:p>
        </p:txBody>
      </p:sp>
    </p:spTree>
    <p:extLst>
      <p:ext uri="{BB962C8B-B14F-4D97-AF65-F5344CB8AC3E}">
        <p14:creationId xmlns:p14="http://schemas.microsoft.com/office/powerpoint/2010/main" val="166589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0" kern="100">
                <a:latin typeface="Times New Roman" panose="02020603050405020304" pitchFamily="18" charset="0"/>
                <a:ea typeface="Calibri" panose="020F0502020204030204" pitchFamily="34" charset="0"/>
                <a:cs typeface="Times New Roman" panose="02020603050405020304" pitchFamily="18" charset="0"/>
              </a:rPr>
              <a:t>Important Notes on AV End Dates and SWD Status: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a:t>
            </a:r>
          </a:p>
          <a:p>
            <a:endParaRPr lang="en-US" sz="1900" b="0"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AV End Dates Are June 30:</a:t>
            </a:r>
            <a:br>
              <a:rPr lang="en-US" sz="1900" b="0" kern="100">
                <a:latin typeface="Times New Roman" panose="02020603050405020304" pitchFamily="18" charset="0"/>
                <a:ea typeface="Calibri" panose="020F0502020204030204" pitchFamily="34" charset="0"/>
                <a:cs typeface="Times New Roman" panose="02020603050405020304" pitchFamily="18" charset="0"/>
              </a:rPr>
            </a:br>
            <a:r>
              <a:rPr lang="en-US" sz="1900" b="0" kern="100">
                <a:latin typeface="Times New Roman" panose="02020603050405020304" pitchFamily="18" charset="0"/>
                <a:ea typeface="Calibri" panose="020F0502020204030204" pitchFamily="34" charset="0"/>
                <a:cs typeface="Times New Roman" panose="02020603050405020304" pitchFamily="18" charset="0"/>
              </a:rPr>
              <a:t>Most Pre-ETS AV (Authorization to Verify) end dates are set for June 30. This is a critical deadline.  Why you might ask?—Because Pre-ETS are services only for SWDs therefore counselors and TAYS have to be sure the individual will still be a student in the Fall!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a:t>
            </a:r>
            <a:endParaRPr lang="en-US" sz="1900" b="0"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endParaRPr lang="en-US" sz="1900" b="0"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SWD (Student with a Disability) Status Must Be Maintained:</a:t>
            </a:r>
            <a:br>
              <a:rPr lang="en-US" sz="1900" b="0" kern="100">
                <a:latin typeface="Times New Roman" panose="02020603050405020304" pitchFamily="18" charset="0"/>
                <a:ea typeface="Calibri" panose="020F0502020204030204" pitchFamily="34" charset="0"/>
                <a:cs typeface="Times New Roman" panose="02020603050405020304" pitchFamily="18" charset="0"/>
              </a:rPr>
            </a:br>
            <a:r>
              <a:rPr lang="en-US" sz="1900" b="0" kern="100">
                <a:latin typeface="Times New Roman" panose="02020603050405020304" pitchFamily="18" charset="0"/>
                <a:ea typeface="Calibri" panose="020F0502020204030204" pitchFamily="34" charset="0"/>
                <a:cs typeface="Times New Roman" panose="02020603050405020304" pitchFamily="18" charset="0"/>
              </a:rPr>
              <a:t>Please mark your calendars. </a:t>
            </a: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As this date approaches, it is essential to work closely with the counselor to confirm that the student will still be considered a Student with a Disability (SWD) beyond this point. This designation directly impacts eligibility for services and funding.</a:t>
            </a:r>
            <a:r>
              <a:rPr lang="en-US" sz="1900" b="1" kern="100">
                <a:latin typeface="Times New Roman" panose="02020603050405020304" pitchFamily="18" charset="0"/>
                <a:ea typeface="Calibri" panose="020F0502020204030204" pitchFamily="34" charset="0"/>
                <a:cs typeface="Times New Roman" panose="02020603050405020304" pitchFamily="18" charset="0"/>
              </a:rPr>
              <a:t> CLICK</a:t>
            </a:r>
            <a:endParaRPr lang="en-US" sz="1900" b="0"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endParaRPr lang="en-US" sz="1900" b="0"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Consistent Monitoring Is Key:</a:t>
            </a:r>
            <a:br>
              <a:rPr lang="en-US" sz="1900" b="0" kern="100">
                <a:latin typeface="Times New Roman" panose="02020603050405020304" pitchFamily="18" charset="0"/>
                <a:ea typeface="Calibri" panose="020F0502020204030204" pitchFamily="34" charset="0"/>
                <a:cs typeface="Times New Roman" panose="02020603050405020304" pitchFamily="18" charset="0"/>
              </a:rPr>
            </a:br>
            <a:r>
              <a:rPr lang="en-US" sz="1900" b="0" kern="100">
                <a:latin typeface="Times New Roman" panose="02020603050405020304" pitchFamily="18" charset="0"/>
                <a:ea typeface="Calibri" panose="020F0502020204030204" pitchFamily="34" charset="0"/>
                <a:cs typeface="Times New Roman" panose="02020603050405020304" pitchFamily="18" charset="0"/>
              </a:rPr>
              <a:t>Revisit SWD status regularly—don’t assume it remains unchanged.</a:t>
            </a: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Proactive communication with counselors and the students to ensures continuity of services and proper documentation.</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10</a:t>
            </a:fld>
            <a:endParaRPr lang="en-US"/>
          </a:p>
        </p:txBody>
      </p:sp>
    </p:spTree>
    <p:extLst>
      <p:ext uri="{BB962C8B-B14F-4D97-AF65-F5344CB8AC3E}">
        <p14:creationId xmlns:p14="http://schemas.microsoft.com/office/powerpoint/2010/main" val="219168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00">
                <a:latin typeface="Times New Roman" panose="02020603050405020304" pitchFamily="18" charset="0"/>
                <a:ea typeface="Calibri" panose="020F0502020204030204" pitchFamily="34" charset="0"/>
                <a:cs typeface="Times New Roman" panose="02020603050405020304" pitchFamily="18" charset="0"/>
              </a:rPr>
              <a:t>CLICK</a:t>
            </a:r>
            <a:endParaRPr lang="en-US" sz="1200" b="1" kern="100">
              <a:effectLst/>
              <a:latin typeface="-apple-system"/>
              <a:ea typeface="Calibri" panose="020F0502020204030204" pitchFamily="34" charset="0"/>
              <a:cs typeface="Times New Roman" panose="02020603050405020304" pitchFamily="18" charset="0"/>
            </a:endParaRPr>
          </a:p>
          <a:p>
            <a:r>
              <a:rPr lang="en-US">
                <a:effectLst/>
                <a:latin typeface="-apple-system"/>
              </a:rPr>
              <a:t>Pre-ETS may be delivered individually or in a group. </a:t>
            </a:r>
            <a:r>
              <a:rPr lang="en-US" sz="1200" b="1" kern="100">
                <a:latin typeface="Times New Roman" panose="02020603050405020304" pitchFamily="18" charset="0"/>
                <a:ea typeface="Calibri" panose="020F0502020204030204" pitchFamily="34" charset="0"/>
                <a:cs typeface="Times New Roman" panose="02020603050405020304" pitchFamily="18" charset="0"/>
              </a:rPr>
              <a:t>CLICK</a:t>
            </a:r>
          </a:p>
          <a:p>
            <a:r>
              <a:rPr lang="en-US">
                <a:effectLst/>
                <a:latin typeface="-apple-system"/>
              </a:rPr>
              <a:t>All Pre-ETS, regardless of their provision to SWDs who are potentially eligible or eligible for ACCES-VR services, are based on each SWD’s individualized needs. </a:t>
            </a:r>
            <a:r>
              <a:rPr lang="en-US" sz="1200" b="1" kern="100">
                <a:latin typeface="Times New Roman" panose="02020603050405020304" pitchFamily="18" charset="0"/>
                <a:ea typeface="Calibri" panose="020F0502020204030204" pitchFamily="34" charset="0"/>
                <a:cs typeface="Times New Roman" panose="02020603050405020304" pitchFamily="18" charset="0"/>
              </a:rPr>
              <a:t>CLICK</a:t>
            </a:r>
            <a:endParaRPr lang="en-US">
              <a:effectLst/>
              <a:latin typeface="-apple-system"/>
            </a:endParaRPr>
          </a:p>
          <a:p>
            <a:endParaRPr lang="en-US">
              <a:effectLst/>
              <a:latin typeface="-apple-system"/>
            </a:endParaRPr>
          </a:p>
          <a:p>
            <a:r>
              <a:rPr lang="en-US">
                <a:effectLst/>
                <a:latin typeface="-apple-system"/>
              </a:rPr>
              <a:t>Vendors can only</a:t>
            </a:r>
            <a:r>
              <a:rPr lang="en-US" b="1">
                <a:effectLst/>
                <a:latin typeface="-apple-system"/>
              </a:rPr>
              <a:t> </a:t>
            </a:r>
            <a:r>
              <a:rPr lang="en-US">
                <a:effectLst/>
                <a:latin typeface="-apple-system"/>
              </a:rPr>
              <a:t>bill for the time spent directly providing Pre-ETS to a specific student.</a:t>
            </a:r>
            <a:r>
              <a:rPr lang="en-US" sz="1200" b="1" kern="100">
                <a:latin typeface="Times New Roman" panose="02020603050405020304" pitchFamily="18" charset="0"/>
                <a:ea typeface="Calibri" panose="020F0502020204030204" pitchFamily="34" charset="0"/>
                <a:cs typeface="Times New Roman" panose="02020603050405020304" pitchFamily="18" charset="0"/>
              </a:rPr>
              <a:t> CLICK</a:t>
            </a:r>
            <a:endParaRPr lang="en-US">
              <a:effectLst/>
              <a:latin typeface="-apple-system"/>
            </a:endParaRPr>
          </a:p>
          <a:p>
            <a:r>
              <a:rPr lang="en-US">
                <a:effectLst/>
                <a:latin typeface="-apple-system"/>
              </a:rPr>
              <a:t>In accordance with the deliverables and service Pre-ETS section of the CRS contract, the vendor must submit the required reports and supporting documentation for payment approval.</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11</a:t>
            </a:fld>
            <a:endParaRPr lang="en-US"/>
          </a:p>
        </p:txBody>
      </p:sp>
    </p:spTree>
    <p:extLst>
      <p:ext uri="{BB962C8B-B14F-4D97-AF65-F5344CB8AC3E}">
        <p14:creationId xmlns:p14="http://schemas.microsoft.com/office/powerpoint/2010/main" val="390841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00">
                <a:latin typeface="Times New Roman" panose="02020603050405020304" pitchFamily="18" charset="0"/>
                <a:ea typeface="Calibri" panose="020F0502020204030204" pitchFamily="34" charset="0"/>
                <a:cs typeface="Times New Roman" panose="02020603050405020304" pitchFamily="18" charset="0"/>
              </a:rPr>
              <a:t>Timeframes Matter</a:t>
            </a:r>
          </a:p>
          <a:p>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r>
              <a:rPr lang="en-US" sz="1300" b="1" kern="100">
                <a:latin typeface="Times New Roman" panose="02020603050405020304" pitchFamily="18" charset="0"/>
                <a:ea typeface="Calibri" panose="020F0502020204030204" pitchFamily="34" charset="0"/>
                <a:cs typeface="Times New Roman" panose="02020603050405020304" pitchFamily="18" charset="0"/>
              </a:rPr>
              <a:t>Be Prompt </a:t>
            </a:r>
            <a:r>
              <a:rPr lang="en-US" sz="1400" b="1" kern="100">
                <a:latin typeface="Times New Roman" panose="02020603050405020304" pitchFamily="18" charset="0"/>
                <a:ea typeface="Calibri" panose="020F0502020204030204" pitchFamily="34" charset="0"/>
                <a:cs typeface="Times New Roman" panose="02020603050405020304" pitchFamily="18" charset="0"/>
              </a:rPr>
              <a:t>CLICK</a:t>
            </a:r>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pPr marL="302066" indent="-302066">
              <a:buFont typeface="Wingdings" panose="05000000000000000000" pitchFamily="2" charset="2"/>
              <a:buChar char="§"/>
            </a:pPr>
            <a:r>
              <a:rPr lang="en-US"/>
              <a:t>Students my not be a SWD for much longer and they loose interest quickly.</a:t>
            </a:r>
          </a:p>
          <a:p>
            <a:pPr marL="302066" indent="-302066">
              <a:buFont typeface="Wingdings" panose="05000000000000000000" pitchFamily="2" charset="2"/>
              <a:buChar char="§"/>
            </a:pPr>
            <a:r>
              <a:rPr lang="en-US" kern="100">
                <a:effectLst/>
                <a:latin typeface="+mj-lt"/>
                <a:ea typeface="Calibri" panose="020F0502020204030204" pitchFamily="34" charset="0"/>
                <a:cs typeface="Times New Roman" panose="02020603050405020304" pitchFamily="18" charset="0"/>
              </a:rPr>
              <a:t>Initiate services </a:t>
            </a:r>
            <a:r>
              <a:rPr lang="en-US" kern="100">
                <a:effectLst/>
                <a:latin typeface="+mj-lt"/>
                <a:ea typeface="Calibri" panose="020F0502020204030204" pitchFamily="34" charset="0"/>
                <a:cs typeface="Calibri" panose="020F0502020204030204" pitchFamily="34" charset="0"/>
              </a:rPr>
              <a:t>promptly</a:t>
            </a:r>
            <a:r>
              <a:rPr lang="en-US" kern="100">
                <a:effectLst/>
                <a:latin typeface="+mj-lt"/>
                <a:ea typeface="Calibri" panose="020F0502020204030204" pitchFamily="34" charset="0"/>
                <a:cs typeface="Times New Roman" panose="02020603050405020304" pitchFamily="18" charset="0"/>
              </a:rPr>
              <a:t> and submit reports in a timely manner.</a:t>
            </a:r>
          </a:p>
          <a:p>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r>
              <a:rPr lang="en-US" sz="1300" b="1" kern="100">
                <a:latin typeface="Times New Roman" panose="02020603050405020304" pitchFamily="18" charset="0"/>
                <a:ea typeface="Calibri" panose="020F0502020204030204" pitchFamily="34" charset="0"/>
                <a:cs typeface="Times New Roman" panose="02020603050405020304" pitchFamily="18" charset="0"/>
              </a:rPr>
              <a:t>Be Accurate </a:t>
            </a:r>
            <a:r>
              <a:rPr lang="en-US" sz="1400" b="1" kern="100">
                <a:latin typeface="Times New Roman" panose="02020603050405020304" pitchFamily="18" charset="0"/>
                <a:ea typeface="Calibri" panose="020F0502020204030204" pitchFamily="34" charset="0"/>
                <a:cs typeface="Times New Roman" panose="02020603050405020304" pitchFamily="18" charset="0"/>
              </a:rPr>
              <a:t>CLICK</a:t>
            </a:r>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pPr marL="0" lvl="1" indent="-302066" algn="just">
              <a:buFont typeface="Wingdings" panose="05000000000000000000" pitchFamily="2" charset="2"/>
              <a:buChar char="§"/>
              <a:tabLst>
                <a:tab pos="966612" algn="l"/>
              </a:tabLst>
            </a:pPr>
            <a:r>
              <a:rPr lang="en-US" sz="1300" kern="100">
                <a:latin typeface="+mj-lt"/>
                <a:ea typeface="Calibri" panose="020F0502020204030204" pitchFamily="34" charset="0"/>
                <a:cs typeface="Times New Roman" panose="02020603050405020304" pitchFamily="18" charset="0"/>
              </a:rPr>
              <a:t>Attendance, email communications, and session notes should all be clearly documented in your case record-this can be in a physical case file or an electronic case file.</a:t>
            </a:r>
          </a:p>
          <a:p>
            <a:pPr marL="0" lvl="1" indent="-302066" algn="just">
              <a:buFont typeface="Wingdings" panose="05000000000000000000" pitchFamily="2" charset="2"/>
              <a:buChar char="§"/>
              <a:tabLst>
                <a:tab pos="966612" algn="l"/>
              </a:tabLst>
            </a:pPr>
            <a:r>
              <a:rPr lang="en-US" sz="1300" kern="100">
                <a:latin typeface="+mj-lt"/>
                <a:ea typeface="Calibri" panose="020F0502020204030204" pitchFamily="34" charset="0"/>
                <a:cs typeface="Times New Roman" panose="02020603050405020304" pitchFamily="18" charset="0"/>
              </a:rPr>
              <a:t>Reports must be individualized and reflect the specific services provided. </a:t>
            </a:r>
          </a:p>
          <a:p>
            <a:pPr marL="0" lvl="1" indent="-302066" algn="just">
              <a:buFont typeface="Wingdings" panose="05000000000000000000" pitchFamily="2" charset="2"/>
              <a:buChar char="§"/>
              <a:tabLst>
                <a:tab pos="966612" algn="l"/>
              </a:tabLst>
            </a:pPr>
            <a:endParaRPr lang="en-US" sz="1300" kern="100">
              <a:latin typeface="+mj-lt"/>
              <a:ea typeface="Calibri" panose="020F0502020204030204" pitchFamily="34" charset="0"/>
              <a:cs typeface="Times New Roman" panose="02020603050405020304" pitchFamily="18" charset="0"/>
            </a:endParaRPr>
          </a:p>
          <a:p>
            <a:pPr marL="0" lvl="1" indent="-302066" algn="just">
              <a:buFont typeface="Wingdings" panose="05000000000000000000" pitchFamily="2" charset="2"/>
              <a:buChar char="§"/>
              <a:tabLst>
                <a:tab pos="966612" algn="l"/>
              </a:tabLst>
            </a:pPr>
            <a:endParaRPr lang="en-US" sz="1300" kern="100">
              <a:latin typeface="+mj-lt"/>
              <a:ea typeface="Calibri" panose="020F0502020204030204" pitchFamily="34" charset="0"/>
              <a:cs typeface="Times New Roman" panose="02020603050405020304" pitchFamily="18" charset="0"/>
            </a:endParaRPr>
          </a:p>
          <a:p>
            <a:pPr marL="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966612" algn="l"/>
              </a:tabLst>
              <a:defRPr/>
            </a:pPr>
            <a:r>
              <a:rPr lang="en-US" sz="1400"/>
              <a:t>You are probably thinking great another step……don’t worry we got you covered!</a:t>
            </a:r>
          </a:p>
          <a:p>
            <a:pPr marL="0" lvl="1" indent="0" algn="just">
              <a:buFont typeface="Wingdings" panose="05000000000000000000" pitchFamily="2" charset="2"/>
              <a:buNone/>
              <a:tabLst>
                <a:tab pos="966612" algn="l"/>
              </a:tabLst>
            </a:pPr>
            <a:endParaRPr lang="en-US" sz="1300" kern="10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912F29-DB33-4E4C-9BBD-79A0248C0593}" type="slidenum">
              <a:rPr lang="en-US" smtClean="0"/>
              <a:t>12</a:t>
            </a:fld>
            <a:endParaRPr lang="en-US"/>
          </a:p>
        </p:txBody>
      </p:sp>
    </p:spTree>
    <p:extLst>
      <p:ext uri="{BB962C8B-B14F-4D97-AF65-F5344CB8AC3E}">
        <p14:creationId xmlns:p14="http://schemas.microsoft.com/office/powerpoint/2010/main" val="113431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00">
                <a:latin typeface="Times New Roman" panose="02020603050405020304" pitchFamily="18" charset="0"/>
                <a:ea typeface="Calibri" panose="020F0502020204030204" pitchFamily="34" charset="0"/>
                <a:cs typeface="Times New Roman" panose="02020603050405020304" pitchFamily="18" charset="0"/>
              </a:rPr>
              <a:t>Now that you know what we are looking for and why </a:t>
            </a:r>
          </a:p>
          <a:p>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r>
              <a:rPr lang="en-US" sz="1300" b="1" kern="100">
                <a:latin typeface="Times New Roman" panose="02020603050405020304" pitchFamily="18" charset="0"/>
                <a:ea typeface="Calibri" panose="020F0502020204030204" pitchFamily="34" charset="0"/>
                <a:cs typeface="Times New Roman" panose="02020603050405020304" pitchFamily="18" charset="0"/>
              </a:rPr>
              <a:t>We want to provide you with some tools to help you be successful in how you show your story </a:t>
            </a:r>
          </a:p>
          <a:p>
            <a:pPr>
              <a:tabLst>
                <a:tab pos="483306" algn="l"/>
              </a:tabLst>
            </a:pPr>
            <a:endParaRPr lang="en-US" sz="1300" kern="10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83306" algn="l"/>
              </a:tabLst>
              <a:defRPr/>
            </a:pPr>
            <a:r>
              <a:rPr lang="en-US" sz="1300" b="0" i="1" kern="100">
                <a:latin typeface="Times New Roman" panose="02020603050405020304" pitchFamily="18" charset="0"/>
                <a:ea typeface="Calibri" panose="020F0502020204030204" pitchFamily="34" charset="0"/>
                <a:cs typeface="Times New Roman" panose="02020603050405020304" pitchFamily="18" charset="0"/>
              </a:rPr>
              <a:t>(click)</a:t>
            </a:r>
          </a:p>
          <a:p>
            <a:pPr>
              <a:tabLst>
                <a:tab pos="483306"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Did you know Zoom takes attendance for you? </a:t>
            </a:r>
            <a:r>
              <a:rPr lang="en-US" sz="1300" b="0" i="1" kern="100">
                <a:latin typeface="Times New Roman" panose="02020603050405020304" pitchFamily="18"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tab pos="483306" algn="l"/>
              </a:tabLst>
              <a:defRPr/>
            </a:pPr>
            <a:r>
              <a:rPr lang="en-US" sz="1300" b="1" kern="100">
                <a:latin typeface="Times New Roman" panose="02020603050405020304" pitchFamily="18" charset="0"/>
                <a:ea typeface="Calibri" panose="020F0502020204030204" pitchFamily="34" charset="0"/>
                <a:cs typeface="Times New Roman" panose="02020603050405020304" pitchFamily="18" charset="0"/>
              </a:rPr>
              <a:t>So does Teams- </a:t>
            </a:r>
            <a:r>
              <a:rPr lang="en-US" sz="1300" b="0" i="1" kern="100">
                <a:latin typeface="Times New Roman" panose="02020603050405020304" pitchFamily="18" charset="0"/>
                <a:ea typeface="Calibri" panose="020F0502020204030204" pitchFamily="34" charset="0"/>
                <a:cs typeface="Times New Roman" panose="02020603050405020304" pitchFamily="18" charset="0"/>
              </a:rPr>
              <a:t>(click)</a:t>
            </a:r>
          </a:p>
          <a:p>
            <a:pPr>
              <a:tabLst>
                <a:tab pos="483306"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In Person Meetings no Problem use Sign in sheets- Great teachable moment for students—like clocking in and out at work!</a:t>
            </a:r>
          </a:p>
          <a:p>
            <a:pPr>
              <a:tabLst>
                <a:tab pos="483306" algn="l"/>
              </a:tabLst>
            </a:pPr>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We know you are thinking but where do we keep these attendance sheets, we don’t care where you keep them but just keep them for 7 years!! </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13</a:t>
            </a:fld>
            <a:endParaRPr lang="en-US"/>
          </a:p>
        </p:txBody>
      </p:sp>
    </p:spTree>
    <p:extLst>
      <p:ext uri="{BB962C8B-B14F-4D97-AF65-F5344CB8AC3E}">
        <p14:creationId xmlns:p14="http://schemas.microsoft.com/office/powerpoint/2010/main" val="375947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kern="100">
                <a:latin typeface="Times New Roman" panose="02020603050405020304" pitchFamily="18" charset="0"/>
                <a:ea typeface="Calibri" panose="020F0502020204030204" pitchFamily="34" charset="0"/>
                <a:cs typeface="Times New Roman" panose="02020603050405020304" pitchFamily="18" charset="0"/>
              </a:rPr>
              <a:t>Final Thought</a:t>
            </a:r>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pPr marL="362480" indent="-362480">
              <a:buSzPts val="1000"/>
              <a:buFont typeface="Symbol" panose="05050102010706020507" pitchFamily="18" charset="2"/>
              <a:buChar char=""/>
              <a:tabLst>
                <a:tab pos="483306" algn="l"/>
              </a:tabLst>
            </a:pPr>
            <a:r>
              <a:rPr lang="en-US" sz="1900" i="1" kern="100">
                <a:latin typeface="Times New Roman" panose="02020603050405020304" pitchFamily="18" charset="0"/>
                <a:ea typeface="Calibri" panose="020F0502020204030204" pitchFamily="34" charset="0"/>
                <a:cs typeface="Times New Roman" panose="02020603050405020304" pitchFamily="18" charset="0"/>
              </a:rPr>
              <a:t>Be Mindful of Start and End Dates</a:t>
            </a:r>
          </a:p>
          <a:p>
            <a:pPr marL="362480" indent="-362480">
              <a:buSzPts val="1000"/>
              <a:buFont typeface="Symbol" panose="05050102010706020507" pitchFamily="18" charset="2"/>
              <a:buChar char=""/>
              <a:tabLst>
                <a:tab pos="483306" algn="l"/>
              </a:tabLst>
            </a:pPr>
            <a:r>
              <a:rPr lang="en-US" sz="1900" i="1" kern="100">
                <a:latin typeface="Times New Roman" panose="02020603050405020304" pitchFamily="18" charset="0"/>
                <a:ea typeface="Calibri" panose="020F0502020204030204" pitchFamily="34" charset="0"/>
                <a:cs typeface="Times New Roman" panose="02020603050405020304" pitchFamily="18" charset="0"/>
              </a:rPr>
              <a:t>Tell the Story</a:t>
            </a:r>
          </a:p>
          <a:p>
            <a:pPr marL="362480" indent="-362480">
              <a:buSzPts val="1000"/>
              <a:buFont typeface="Symbol" panose="05050102010706020507" pitchFamily="18" charset="2"/>
              <a:buChar char=""/>
              <a:tabLst>
                <a:tab pos="483306" algn="l"/>
              </a:tabLst>
            </a:pPr>
            <a:r>
              <a:rPr lang="en-US" sz="1900" i="1" kern="100">
                <a:latin typeface="Times New Roman" panose="02020603050405020304" pitchFamily="18" charset="0"/>
                <a:ea typeface="Calibri" panose="020F0502020204030204" pitchFamily="34" charset="0"/>
                <a:cs typeface="Times New Roman" panose="02020603050405020304" pitchFamily="18" charset="0"/>
              </a:rPr>
              <a:t>Let’s highlight the amazing work you do.</a:t>
            </a:r>
          </a:p>
          <a:p>
            <a:pPr marL="362480" indent="-362480">
              <a:buSzPts val="1000"/>
              <a:buFont typeface="Symbol" panose="05050102010706020507" pitchFamily="18" charset="2"/>
              <a:buChar char=""/>
              <a:tabLst>
                <a:tab pos="483306" algn="l"/>
              </a:tabLst>
            </a:pPr>
            <a:endParaRPr lang="en-US" sz="1900" i="1" kern="100">
              <a:latin typeface="Times New Roman" panose="02020603050405020304" pitchFamily="18" charset="0"/>
              <a:ea typeface="Calibri" panose="020F0502020204030204" pitchFamily="34" charset="0"/>
              <a:cs typeface="Times New Roman" panose="02020603050405020304" pitchFamily="18" charset="0"/>
            </a:endParaRPr>
          </a:p>
          <a:p>
            <a:pPr marL="362480" indent="-362480">
              <a:buSzPts val="1000"/>
              <a:buFont typeface="Symbol" panose="05050102010706020507" pitchFamily="18" charset="2"/>
              <a:buChar char=""/>
              <a:tabLst>
                <a:tab pos="483306" algn="l"/>
              </a:tabLst>
            </a:pPr>
            <a:r>
              <a:rPr lang="en-US" sz="1900" i="1" kern="100">
                <a:latin typeface="Times New Roman" panose="02020603050405020304" pitchFamily="18" charset="0"/>
                <a:ea typeface="Calibri" panose="020F0502020204030204" pitchFamily="34" charset="0"/>
                <a:cs typeface="Times New Roman" panose="02020603050405020304" pitchFamily="18" charset="0"/>
              </a:rPr>
              <a:t>Check time before opening the floor</a:t>
            </a:r>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pPr marL="362480" indent="-362480">
              <a:buSzPts val="1000"/>
              <a:buFont typeface="Symbol" panose="05050102010706020507" pitchFamily="18" charset="2"/>
              <a:buChar char=""/>
              <a:tabLst>
                <a:tab pos="483306" algn="l"/>
              </a:tabLst>
            </a:pPr>
            <a:r>
              <a:rPr lang="en-US" sz="1900" i="1" kern="100">
                <a:latin typeface="Times New Roman" panose="02020603050405020304" pitchFamily="18" charset="0"/>
                <a:ea typeface="Calibri" panose="020F0502020204030204" pitchFamily="34" charset="0"/>
                <a:cs typeface="Times New Roman" panose="02020603050405020304" pitchFamily="18" charset="0"/>
              </a:rPr>
              <a:t>Questions or Comments</a:t>
            </a:r>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14</a:t>
            </a:fld>
            <a:endParaRPr lang="en-US"/>
          </a:p>
        </p:txBody>
      </p:sp>
    </p:spTree>
    <p:extLst>
      <p:ext uri="{BB962C8B-B14F-4D97-AF65-F5344CB8AC3E}">
        <p14:creationId xmlns:p14="http://schemas.microsoft.com/office/powerpoint/2010/main" val="356888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but not the phone numbers -- You might be wondering…What about Queens, Garden City and Hauppauge? You reach out to any of us.</a:t>
            </a:r>
          </a:p>
        </p:txBody>
      </p:sp>
      <p:sp>
        <p:nvSpPr>
          <p:cNvPr id="4" name="Slide Number Placeholder 3"/>
          <p:cNvSpPr>
            <a:spLocks noGrp="1"/>
          </p:cNvSpPr>
          <p:nvPr>
            <p:ph type="sldNum" sz="quarter" idx="5"/>
          </p:nvPr>
        </p:nvSpPr>
        <p:spPr/>
        <p:txBody>
          <a:bodyPr/>
          <a:lstStyle/>
          <a:p>
            <a:fld id="{00912F29-DB33-4E4C-9BBD-79A0248C0593}" type="slidenum">
              <a:rPr lang="en-US" smtClean="0"/>
              <a:t>2</a:t>
            </a:fld>
            <a:endParaRPr lang="en-US"/>
          </a:p>
        </p:txBody>
      </p:sp>
    </p:spTree>
    <p:extLst>
      <p:ext uri="{BB962C8B-B14F-4D97-AF65-F5344CB8AC3E}">
        <p14:creationId xmlns:p14="http://schemas.microsoft.com/office/powerpoint/2010/main" val="59439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i="1" kern="100">
                <a:effectLst/>
                <a:latin typeface="Times New Roman" panose="02020603050405020304" pitchFamily="18" charset="0"/>
                <a:ea typeface="Calibri" panose="020F0502020204030204" pitchFamily="34" charset="0"/>
                <a:cs typeface="Times New Roman" panose="02020603050405020304" pitchFamily="18" charset="0"/>
              </a:rPr>
              <a:t>Our Mission (As It Pertains to You)</a:t>
            </a:r>
          </a:p>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While our unit carries many goals and responsibilities, we’ll keep it focused today. CLICK HERE</a:t>
            </a:r>
          </a:p>
          <a:p>
            <a:pPr marL="0" marR="0">
              <a:spcBef>
                <a:spcPts val="0"/>
              </a:spcBef>
              <a:spcAft>
                <a:spcPts val="0"/>
              </a:spcAft>
            </a:pPr>
            <a:endParaRPr lang="en-US" sz="1800" b="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0" kern="100">
                <a:effectLst/>
                <a:latin typeface="Times New Roman" panose="02020603050405020304" pitchFamily="18" charset="0"/>
                <a:ea typeface="Calibri" panose="020F0502020204030204" pitchFamily="34" charset="0"/>
                <a:cs typeface="Times New Roman" panose="02020603050405020304" pitchFamily="18" charset="0"/>
              </a:rPr>
              <a:t>Our Goal is to Improve the quality of services delivered to individuals </a:t>
            </a:r>
          </a:p>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so they can obtain, maintain, or advance in employment. Pre-ETS services allows for students to explore and research careers to set them up for their future goals. CLICK HERE</a:t>
            </a:r>
          </a:p>
          <a:p>
            <a:pPr marL="0" marR="0">
              <a:spcBef>
                <a:spcPts val="0"/>
              </a:spcBef>
              <a:spcAft>
                <a:spcPts val="0"/>
              </a:spcAft>
            </a:pPr>
            <a:endParaRPr lang="en-US" sz="18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Wingdings" panose="05000000000000000000" pitchFamily="2" charset="2"/>
              <a:buNone/>
            </a:pPr>
            <a:r>
              <a:rPr lang="en-US" sz="2400" b="0" i="0">
                <a:solidFill>
                  <a:srgbClr val="000000"/>
                </a:solidFill>
                <a:effectLst/>
                <a:latin typeface="Open Sans" panose="020B0606030504020204" pitchFamily="34" charset="0"/>
              </a:rPr>
              <a:t>Monitor service delivery to identify:</a:t>
            </a:r>
          </a:p>
          <a:p>
            <a:pPr marL="914400" lvl="1" indent="-457200">
              <a:buFont typeface="Arial" panose="020B0604020202020204" pitchFamily="34" charset="0"/>
              <a:buChar char="•"/>
            </a:pPr>
            <a:r>
              <a:rPr lang="en-US" sz="2400">
                <a:solidFill>
                  <a:srgbClr val="000000"/>
                </a:solidFill>
                <a:latin typeface="Open Sans" panose="020B0606030504020204" pitchFamily="34" charset="0"/>
              </a:rPr>
              <a:t>Trends</a:t>
            </a:r>
          </a:p>
          <a:p>
            <a:pPr marL="914400" lvl="1" indent="-457200">
              <a:buFont typeface="Arial" panose="020B0604020202020204" pitchFamily="34" charset="0"/>
              <a:buChar char="•"/>
            </a:pPr>
            <a:r>
              <a:rPr lang="en-US" sz="2400">
                <a:solidFill>
                  <a:srgbClr val="000000"/>
                </a:solidFill>
                <a:latin typeface="Open Sans" panose="020B0606030504020204" pitchFamily="34" charset="0"/>
              </a:rPr>
              <a:t>Areas of Improvement </a:t>
            </a:r>
          </a:p>
          <a:p>
            <a:pPr marL="914400" lvl="1" indent="-457200">
              <a:buFont typeface="Arial" panose="020B0604020202020204" pitchFamily="34" charset="0"/>
              <a:buChar char="•"/>
            </a:pPr>
            <a:r>
              <a:rPr lang="en-US" sz="2400" b="0" i="0">
                <a:solidFill>
                  <a:srgbClr val="000000"/>
                </a:solidFill>
                <a:effectLst/>
                <a:latin typeface="Open Sans" panose="020B0606030504020204" pitchFamily="34" charset="0"/>
              </a:rPr>
              <a:t>Effective Pr</a:t>
            </a:r>
            <a:r>
              <a:rPr lang="en-US" sz="2400">
                <a:solidFill>
                  <a:srgbClr val="000000"/>
                </a:solidFill>
                <a:latin typeface="Open Sans" panose="020B0606030504020204" pitchFamily="34" charset="0"/>
              </a:rPr>
              <a:t>actices</a:t>
            </a:r>
            <a:endParaRPr lang="en-US" sz="2400" b="0" i="0">
              <a:solidFill>
                <a:srgbClr val="000000"/>
              </a:solidFill>
              <a:effectLst/>
              <a:latin typeface="Open Sans" panose="020B0606030504020204" pitchFamily="34" charset="0"/>
            </a:endParaRPr>
          </a:p>
          <a:p>
            <a:pPr marL="0" marR="0">
              <a:spcBef>
                <a:spcPts val="0"/>
              </a:spcBef>
              <a:spcAft>
                <a:spcPts val="0"/>
              </a:spcAft>
            </a:pPr>
            <a:endParaRPr lang="en-US" sz="18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1" kern="1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a:t>VR staff are responsible for ensuring that the services specified in vendor contracts are delivered in accordance with contract requirements. They must also ensure that appropriate internal controls are in place and that the case file contains sufficient supporting documentation to demonstrate the provision of high-quality services, which may include the following:</a:t>
            </a:r>
          </a:p>
          <a:p>
            <a:endParaRPr lang="en-US" sz="3200">
              <a:ea typeface="+mn-lt"/>
              <a:cs typeface="+mn-lt"/>
            </a:endParaRPr>
          </a:p>
          <a:p>
            <a:r>
              <a:rPr lang="en-US" sz="3200">
                <a:ea typeface="+mn-lt"/>
                <a:cs typeface="+mn-lt"/>
              </a:rPr>
              <a:t>            </a:t>
            </a:r>
            <a:r>
              <a:rPr lang="en-US" sz="2000">
                <a:ea typeface="+mn-lt"/>
                <a:cs typeface="+mn-lt"/>
              </a:rPr>
              <a:t>Identify and review curriculum/activities to ensure they are within the nature &amp; scope of Pre-ETS </a:t>
            </a:r>
            <a:endParaRPr lang="en-US" sz="2000">
              <a:ea typeface="Calibri"/>
              <a:cs typeface="Calibri"/>
            </a:endParaRPr>
          </a:p>
          <a:p>
            <a:pPr lvl="1"/>
            <a:r>
              <a:rPr lang="en-US" sz="2000">
                <a:ea typeface="+mn-lt"/>
                <a:cs typeface="+mn-lt"/>
              </a:rPr>
              <a:t>Identify and review expected student outcomes/performance indicators for each of the five required Pre-ETS (e.g. how do you know when a student is done)</a:t>
            </a:r>
            <a:endParaRPr lang="en-US" sz="2000">
              <a:ea typeface="Calibri"/>
              <a:cs typeface="Calibri"/>
            </a:endParaRPr>
          </a:p>
          <a:p>
            <a:pPr lvl="1"/>
            <a:r>
              <a:rPr lang="en-US" sz="2000">
                <a:ea typeface="+mn-lt"/>
                <a:cs typeface="+mn-lt"/>
              </a:rPr>
              <a:t>Review student participation and student progress on a timely and consistent basis to ensure students are only receiving the services they need, and services are not duplicated</a:t>
            </a:r>
          </a:p>
          <a:p>
            <a:pPr lvl="1"/>
            <a:endParaRPr lang="en-US" sz="200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a:ea typeface="+mn-lt"/>
                <a:cs typeface="+mn-lt"/>
              </a:rPr>
              <a:t>If an eligible or potentially eligible SWD is still in a secondary school setting, VR staff are responsible for sharing information regarding the student’s participation in Pre-ETS activities through the Vendor with the local education agency. </a:t>
            </a:r>
            <a:r>
              <a:rPr lang="en-US" sz="1800" b="1">
                <a:ea typeface="+mn-lt"/>
                <a:cs typeface="+mn-lt"/>
              </a:rPr>
              <a:t>CLICK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lang="en-US" sz="1800">
              <a:ea typeface="+mn-lt"/>
              <a:cs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a:ea typeface="+mn-lt"/>
                <a:cs typeface="+mn-lt"/>
              </a:rPr>
              <a:t>So what does that mean, QA in junction with the VR Staff are </a:t>
            </a:r>
            <a:r>
              <a:rPr lang="en-US" sz="1800" b="0" kern="100">
                <a:effectLst/>
                <a:latin typeface="Times New Roman" panose="02020603050405020304" pitchFamily="18" charset="0"/>
                <a:ea typeface="Calibri" panose="020F0502020204030204" pitchFamily="34" charset="0"/>
                <a:cs typeface="Times New Roman" panose="02020603050405020304" pitchFamily="18" charset="0"/>
              </a:rPr>
              <a:t>continuously working with additional units within our agency to update policies and procedures, service delivery, and training </a:t>
            </a: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so we can ensure we’re working together efficiently and effectively.</a:t>
            </a:r>
          </a:p>
          <a:p>
            <a:pPr marL="0" marR="0">
              <a:spcBef>
                <a:spcPts val="0"/>
              </a:spcBef>
              <a:spcAft>
                <a:spcPts val="0"/>
              </a:spcAft>
            </a:pPr>
            <a:r>
              <a:rPr lang="en-US" sz="1800" b="0" kern="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We showcase your impact through the deliverable reports you submit—they help tell the story of the great work happening every day.</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3</a:t>
            </a:fld>
            <a:endParaRPr lang="en-US"/>
          </a:p>
        </p:txBody>
      </p:sp>
    </p:spTree>
    <p:extLst>
      <p:ext uri="{BB962C8B-B14F-4D97-AF65-F5344CB8AC3E}">
        <p14:creationId xmlns:p14="http://schemas.microsoft.com/office/powerpoint/2010/main" val="19051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Our Goal</a:t>
            </a:r>
          </a:p>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We aim to provide technical assistance and collaborate on areas where improvements can be made, all in support of our shared mission to serve our customers effectively. CLICK HERE!</a:t>
            </a:r>
          </a:p>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Changing the Narrative</a:t>
            </a:r>
          </a:p>
          <a:p>
            <a:pPr marL="0" marR="0">
              <a:spcBef>
                <a:spcPts val="0"/>
              </a:spcBef>
              <a:spcAft>
                <a:spcPts val="0"/>
              </a:spcAft>
            </a:pPr>
            <a:r>
              <a:rPr lang="en-US" sz="1800" b="0" kern="100">
                <a:effectLst/>
                <a:latin typeface="Times New Roman" panose="02020603050405020304" pitchFamily="18" charset="0"/>
                <a:ea typeface="Calibri" panose="020F0502020204030204" pitchFamily="34" charset="0"/>
                <a:cs typeface="Times New Roman" panose="02020603050405020304" pitchFamily="18" charset="0"/>
              </a:rPr>
              <a:t>We understand our department has sometimes received a bad rap, and we don’t like it! </a:t>
            </a:r>
            <a:b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br>
            <a:r>
              <a:rPr lang="en-US" sz="2800"/>
              <a:t>With support from Central Office, we are reimagining our approach and redefining our processes to better serve our team and vendors.</a:t>
            </a: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  CLICK HERE</a:t>
            </a:r>
          </a:p>
          <a:p>
            <a:pPr marL="0" marR="0">
              <a:spcBef>
                <a:spcPts val="0"/>
              </a:spcBef>
              <a:spcAft>
                <a:spcPts val="0"/>
              </a:spcAft>
            </a:pPr>
            <a:endParaRPr lang="en-US" sz="18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Why We Contact You</a:t>
            </a:r>
          </a:p>
          <a:p>
            <a:pPr marL="0" marR="0" lvl="0" indent="0">
              <a:spcBef>
                <a:spcPts val="0"/>
              </a:spcBef>
              <a:spcAft>
                <a:spcPts val="0"/>
              </a:spcAft>
              <a:buFontTx/>
              <a:buNone/>
              <a:tabLst>
                <a:tab pos="457200" algn="l"/>
              </a:tabLs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When we reach out to set up a review, please don’t feel afraid or panic.</a:t>
            </a:r>
          </a:p>
          <a:p>
            <a:pPr marL="0" marR="0" lvl="0" indent="0">
              <a:spcBef>
                <a:spcPts val="0"/>
              </a:spcBef>
              <a:spcAft>
                <a:spcPts val="0"/>
              </a:spcAft>
              <a:buFontTx/>
              <a:buNone/>
              <a:tabLst>
                <a:tab pos="457200" algn="l"/>
              </a:tabLs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We are partnering with you to ensure the best outcomes for our customers.</a:t>
            </a:r>
          </a:p>
          <a:p>
            <a:pPr marL="0" marR="0" lvl="0" indent="0">
              <a:spcBef>
                <a:spcPts val="0"/>
              </a:spcBef>
              <a:spcAft>
                <a:spcPts val="0"/>
              </a:spcAft>
              <a:buFontTx/>
              <a:buNone/>
              <a:tabLst>
                <a:tab pos="457200" algn="l"/>
              </a:tabLst>
            </a:pPr>
            <a:r>
              <a:rPr lang="en-US" sz="1800" b="1" kern="100">
                <a:effectLst/>
                <a:latin typeface="Times New Roman" panose="02020603050405020304" pitchFamily="18" charset="0"/>
                <a:ea typeface="Calibri" panose="020F0502020204030204" pitchFamily="34" charset="0"/>
                <a:cs typeface="Times New Roman" panose="02020603050405020304" pitchFamily="18" charset="0"/>
              </a:rPr>
              <a:t>It’s not about something you’ve done wrong—it’s about highlighting the amazing work you’re already doing and helping you along the way in areas which can use improvement.</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4</a:t>
            </a:fld>
            <a:endParaRPr lang="en-US"/>
          </a:p>
        </p:txBody>
      </p:sp>
    </p:spTree>
    <p:extLst>
      <p:ext uri="{BB962C8B-B14F-4D97-AF65-F5344CB8AC3E}">
        <p14:creationId xmlns:p14="http://schemas.microsoft.com/office/powerpoint/2010/main" val="119272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kern="100">
                <a:latin typeface="Times New Roman" panose="02020603050405020304" pitchFamily="18" charset="0"/>
                <a:ea typeface="Calibri" panose="020F0502020204030204" pitchFamily="34" charset="0"/>
                <a:cs typeface="Times New Roman" panose="02020603050405020304" pitchFamily="18" charset="0"/>
              </a:rPr>
              <a:t>When Will You See Us?</a:t>
            </a:r>
          </a:p>
          <a:p>
            <a:r>
              <a:rPr lang="en-US" sz="1900" b="1" kern="100">
                <a:latin typeface="Times New Roman" panose="02020603050405020304" pitchFamily="18" charset="0"/>
                <a:ea typeface="Calibri" panose="020F0502020204030204" pitchFamily="34" charset="0"/>
                <a:cs typeface="Times New Roman" panose="02020603050405020304" pitchFamily="18" charset="0"/>
              </a:rPr>
              <a:t>Now that you know who we are and understand our mission, you may be wondering—when will you see us? CLICK</a:t>
            </a:r>
          </a:p>
          <a:p>
            <a:pPr marL="362480" indent="-362480">
              <a:buFont typeface="Arial" panose="020B0604020202020204" pitchFamily="34" charset="0"/>
              <a:buChar char="•"/>
              <a:tabLst>
                <a:tab pos="483306" algn="l"/>
              </a:tabLst>
            </a:pPr>
            <a:r>
              <a:rPr lang="en-US" sz="1900" kern="100">
                <a:latin typeface="Times New Roman" panose="02020603050405020304" pitchFamily="18" charset="0"/>
                <a:ea typeface="Calibri" panose="020F0502020204030204" pitchFamily="34" charset="0"/>
                <a:cs typeface="Times New Roman" panose="02020603050405020304" pitchFamily="18" charset="0"/>
              </a:rPr>
              <a:t>We will typically reach out a few weeks in advance of a visit. </a:t>
            </a:r>
          </a:p>
          <a:p>
            <a:pPr marL="362480" indent="-362480">
              <a:buFont typeface="Arial" panose="020B0604020202020204" pitchFamily="34" charset="0"/>
              <a:buChar char="•"/>
              <a:tabLst>
                <a:tab pos="483306" algn="l"/>
              </a:tabLst>
            </a:pPr>
            <a:r>
              <a:rPr lang="en-US" sz="1900" kern="100">
                <a:latin typeface="Times New Roman" panose="02020603050405020304" pitchFamily="18" charset="0"/>
                <a:ea typeface="Calibri" panose="020F0502020204030204" pitchFamily="34" charset="0"/>
                <a:cs typeface="Times New Roman" panose="02020603050405020304" pitchFamily="18" charset="0"/>
              </a:rPr>
              <a:t>You’ll receive a list of customers selected at random by our system for review.</a:t>
            </a:r>
          </a:p>
          <a:p>
            <a:pPr marL="362480" indent="-362480">
              <a:buFont typeface="Arial" panose="020B0604020202020204" pitchFamily="34" charset="0"/>
              <a:buChar char="•"/>
              <a:tabLst>
                <a:tab pos="483306" algn="l"/>
              </a:tabLst>
            </a:pPr>
            <a:r>
              <a:rPr lang="en-US" sz="1900" kern="100">
                <a:latin typeface="Times New Roman" panose="02020603050405020304" pitchFamily="18" charset="0"/>
                <a:ea typeface="Calibri" panose="020F0502020204030204" pitchFamily="34" charset="0"/>
                <a:cs typeface="Times New Roman" panose="02020603050405020304" pitchFamily="18" charset="0"/>
              </a:rPr>
              <a:t>These visits may occur multiple times throughout the contract period.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a:t>
            </a:r>
          </a:p>
          <a:p>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r>
              <a:rPr lang="en-US" sz="1900" kern="100">
                <a:latin typeface="Times New Roman" panose="02020603050405020304" pitchFamily="18" charset="0"/>
                <a:ea typeface="Calibri" panose="020F0502020204030204" pitchFamily="34" charset="0"/>
                <a:cs typeface="Times New Roman" panose="02020603050405020304" pitchFamily="18" charset="0"/>
              </a:rPr>
              <a:t>What Makes Us Different </a:t>
            </a:r>
          </a:p>
          <a:p>
            <a:r>
              <a:rPr lang="en-US" sz="1900" b="1" kern="100">
                <a:latin typeface="Times New Roman" panose="02020603050405020304" pitchFamily="18" charset="0"/>
                <a:ea typeface="Calibri" panose="020F0502020204030204" pitchFamily="34" charset="0"/>
                <a:cs typeface="Times New Roman" panose="02020603050405020304" pitchFamily="18" charset="0"/>
              </a:rPr>
              <a:t>We know you talk to your District office quarterly for CRS reviews now QA reviews too….</a:t>
            </a:r>
          </a:p>
          <a:p>
            <a:pPr marL="302066" indent="-302066">
              <a:buFont typeface="Arial" panose="020B0604020202020204" pitchFamily="34" charset="0"/>
              <a:buChar char="•"/>
            </a:pPr>
            <a:r>
              <a:rPr lang="en-US" sz="1900" kern="100">
                <a:latin typeface="Times New Roman" panose="02020603050405020304" pitchFamily="18" charset="0"/>
                <a:ea typeface="Calibri" panose="020F0502020204030204" pitchFamily="34" charset="0"/>
                <a:cs typeface="Times New Roman" panose="02020603050405020304" pitchFamily="18" charset="0"/>
              </a:rPr>
              <a:t>Unlike liaisons, our focus is not just on compliance—we are here to evaluate the quality and provision of services. </a:t>
            </a:r>
          </a:p>
          <a:p>
            <a:pPr marL="302066" indent="-302066">
              <a:buFont typeface="Arial" panose="020B0604020202020204" pitchFamily="34" charset="0"/>
              <a:buChar char="•"/>
            </a:pPr>
            <a:r>
              <a:rPr lang="en-US" sz="1900" kern="100">
                <a:latin typeface="Times New Roman" panose="02020603050405020304" pitchFamily="18" charset="0"/>
                <a:ea typeface="Calibri" panose="020F0502020204030204" pitchFamily="34" charset="0"/>
                <a:cs typeface="Times New Roman" panose="02020603050405020304" pitchFamily="18" charset="0"/>
              </a:rPr>
              <a:t>We look beyond the numbers to understand how services are delivered, documented, and truly benefiting the individuals served.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a:t>
            </a:r>
          </a:p>
          <a:p>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r>
              <a:rPr lang="en-US" sz="1900" kern="100">
                <a:latin typeface="Times New Roman" panose="02020603050405020304" pitchFamily="18" charset="0"/>
                <a:ea typeface="Calibri" panose="020F0502020204030204" pitchFamily="34" charset="0"/>
                <a:cs typeface="Times New Roman" panose="02020603050405020304" pitchFamily="18" charset="0"/>
              </a:rPr>
              <a:t>Being Selected for Review</a:t>
            </a:r>
          </a:p>
          <a:p>
            <a:r>
              <a:rPr lang="en-US" sz="1900" b="1" kern="100">
                <a:latin typeface="Times New Roman" panose="02020603050405020304" pitchFamily="18" charset="0"/>
                <a:ea typeface="Calibri" panose="020F0502020204030204" pitchFamily="34" charset="0"/>
                <a:cs typeface="Times New Roman" panose="02020603050405020304" pitchFamily="18" charset="0"/>
              </a:rPr>
              <a:t>If you’re notified that your site has been identified for a review:</a:t>
            </a:r>
          </a:p>
          <a:p>
            <a:pPr marL="302066" indent="-302066">
              <a:buFont typeface="Arial" panose="020B0604020202020204" pitchFamily="34" charset="0"/>
              <a:buChar char="•"/>
              <a:tabLst>
                <a:tab pos="483306" algn="l"/>
              </a:tabLst>
            </a:pPr>
            <a:r>
              <a:rPr lang="en-US" sz="1900" kern="100">
                <a:latin typeface="Times New Roman" panose="02020603050405020304" pitchFamily="18" charset="0"/>
                <a:ea typeface="Calibri" panose="020F0502020204030204" pitchFamily="34" charset="0"/>
                <a:cs typeface="Times New Roman" panose="02020603050405020304" pitchFamily="18" charset="0"/>
              </a:rPr>
              <a:t>Don’t panic—this doesn’t mean you’ve done something wrong.</a:t>
            </a:r>
          </a:p>
          <a:p>
            <a:pPr marL="302066" indent="-302066">
              <a:buFont typeface="Arial" panose="020B0604020202020204" pitchFamily="34" charset="0"/>
              <a:buChar char="•"/>
              <a:tabLst>
                <a:tab pos="483306" algn="l"/>
              </a:tabLst>
            </a:pPr>
            <a:r>
              <a:rPr lang="en-US" sz="1900" kern="100">
                <a:latin typeface="Times New Roman" panose="02020603050405020304" pitchFamily="18" charset="0"/>
                <a:ea typeface="Calibri" panose="020F0502020204030204" pitchFamily="34" charset="0"/>
                <a:cs typeface="Times New Roman" panose="02020603050405020304" pitchFamily="18" charset="0"/>
              </a:rPr>
              <a:t>Think of it as an opportunity to grow. It may highlight areas for improvement, innovation, or even celebration.</a:t>
            </a:r>
          </a:p>
          <a:p>
            <a:pPr marL="302066" indent="-302066">
              <a:buFont typeface="Arial" panose="020B0604020202020204" pitchFamily="34" charset="0"/>
              <a:buChar char="•"/>
            </a:pPr>
            <a:r>
              <a:rPr lang="en-US" sz="1900" kern="100">
                <a:latin typeface="Times New Roman" panose="02020603050405020304" pitchFamily="18" charset="0"/>
                <a:ea typeface="Calibri" panose="020F0502020204030204" pitchFamily="34" charset="0"/>
                <a:cs typeface="Times New Roman" panose="02020603050405020304" pitchFamily="18" charset="0"/>
              </a:rPr>
              <a:t>We’re here to support continuous improvement—and ultimately, to help you provide the best services possible.</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5</a:t>
            </a:fld>
            <a:endParaRPr lang="en-US"/>
          </a:p>
        </p:txBody>
      </p:sp>
    </p:spTree>
    <p:extLst>
      <p:ext uri="{BB962C8B-B14F-4D97-AF65-F5344CB8AC3E}">
        <p14:creationId xmlns:p14="http://schemas.microsoft.com/office/powerpoint/2010/main" val="143676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Now that we know your good work helps us report to RSA</a:t>
            </a:r>
          </a:p>
          <a:p>
            <a:pPr marL="0" marR="0">
              <a:spcBef>
                <a:spcPts val="0"/>
              </a:spcBef>
              <a:spcAft>
                <a:spcPts val="0"/>
              </a:spcAft>
            </a:pPr>
            <a:r>
              <a:rPr lang="en-US" sz="1200" b="0" kern="100">
                <a:effectLst/>
                <a:latin typeface="Times New Roman" panose="02020603050405020304" pitchFamily="18" charset="0"/>
                <a:ea typeface="Calibri" panose="020F0502020204030204" pitchFamily="34" charset="0"/>
                <a:cs typeface="Times New Roman" panose="02020603050405020304" pitchFamily="18" charset="0"/>
              </a:rPr>
              <a:t>Tell the Story </a:t>
            </a: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CLICK</a:t>
            </a:r>
          </a:p>
          <a:p>
            <a:pPr marL="0" marR="0">
              <a:spcBef>
                <a:spcPts val="0"/>
              </a:spcBef>
              <a:spcAft>
                <a:spcPts val="0"/>
              </a:spcAft>
            </a:pPr>
            <a:r>
              <a:rPr lang="en-US" sz="1200" b="0" kern="100">
                <a:effectLst/>
                <a:latin typeface="Times New Roman" panose="02020603050405020304" pitchFamily="18" charset="0"/>
                <a:ea typeface="Calibri" panose="020F0502020204030204" pitchFamily="34" charset="0"/>
                <a:cs typeface="Times New Roman" panose="02020603050405020304" pitchFamily="18" charset="0"/>
              </a:rPr>
              <a:t>Make It Personal and Clear </a:t>
            </a: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CLICK</a:t>
            </a:r>
          </a:p>
          <a:p>
            <a:pPr marL="0" marR="0">
              <a:spcBef>
                <a:spcPts val="0"/>
              </a:spcBef>
              <a:spcAft>
                <a:spcPts val="0"/>
              </a:spcAft>
            </a:pPr>
            <a:endParaRPr lang="en-US" sz="12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When we review the cases, we should be able to follow the story and feel apart of that meeting. We miss working with customers and want to feel included! </a:t>
            </a: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When documenting your interactions: CLICK</a:t>
            </a:r>
          </a:p>
          <a:p>
            <a:pPr marL="0" marR="0" lvl="0" indent="0">
              <a:spcBef>
                <a:spcPts val="0"/>
              </a:spcBef>
              <a:spcAft>
                <a:spcPts val="0"/>
              </a:spcAft>
              <a:buFont typeface="Arial" panose="020B0604020202020204" pitchFamily="34" charset="0"/>
              <a:buNone/>
              <a:tabLst>
                <a:tab pos="457200" algn="l"/>
              </a:tabLst>
            </a:pPr>
            <a:endParaRPr lang="en-US" sz="12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b="0" kern="100">
                <a:effectLst/>
                <a:latin typeface="Times New Roman" panose="02020603050405020304" pitchFamily="18" charset="0"/>
                <a:ea typeface="Calibri" panose="020F0502020204030204" pitchFamily="34" charset="0"/>
                <a:cs typeface="Times New Roman" panose="02020603050405020304" pitchFamily="18" charset="0"/>
              </a:rPr>
              <a:t>Specify your method of contact: Who? What? Where? When? How? </a:t>
            </a: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CLICK</a:t>
            </a:r>
          </a:p>
          <a:p>
            <a:pPr marL="0" marR="0" lvl="0" indent="0">
              <a:spcBef>
                <a:spcPts val="0"/>
              </a:spcBef>
              <a:spcAft>
                <a:spcPts val="0"/>
              </a:spcAft>
              <a:buFont typeface="Arial" panose="020B0604020202020204" pitchFamily="34" charset="0"/>
              <a:buNone/>
              <a:tabLst>
                <a:tab pos="457200" algn="l"/>
              </a:tabLs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Did you reach out via email? Did you meet with the student in person? and if so, how many times? </a:t>
            </a:r>
          </a:p>
          <a:p>
            <a:pPr marL="0" marR="0" lvl="0" indent="0">
              <a:spcBef>
                <a:spcPts val="0"/>
              </a:spcBef>
              <a:spcAft>
                <a:spcPts val="0"/>
              </a:spcAft>
              <a:buFont typeface="Arial" panose="020B0604020202020204" pitchFamily="34" charset="0"/>
              <a:buNone/>
              <a:tabLst>
                <a:tab pos="457200" algn="l"/>
              </a:tabLst>
            </a:pPr>
            <a:endParaRPr lang="en-US" sz="12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b="1"/>
              <a:t>If you experienced difficulties setting up the meeting, did you document all of your efforts? </a:t>
            </a: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This is the justification that you need when we are verifying engagement of services.</a:t>
            </a:r>
          </a:p>
          <a:p>
            <a:pPr marL="0" marR="0" lvl="0" indent="0">
              <a:spcBef>
                <a:spcPts val="0"/>
              </a:spcBef>
              <a:spcAft>
                <a:spcPts val="0"/>
              </a:spcAft>
              <a:buFont typeface="Arial" panose="020B0604020202020204" pitchFamily="34" charset="0"/>
              <a:buNone/>
              <a:tabLst>
                <a:tab pos="457200" algn="l"/>
              </a:tabLst>
            </a:pP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Taking notes while meeting with students helps ensure accuracy when reporting. Who participated? Who asked good questions?  Who was not interested?  You get the idea!</a:t>
            </a:r>
          </a:p>
          <a:p>
            <a:pPr marL="0" marR="0" lvl="0" indent="0">
              <a:spcBef>
                <a:spcPts val="0"/>
              </a:spcBef>
              <a:spcAft>
                <a:spcPts val="0"/>
              </a:spcAft>
              <a:buFont typeface="Arial" panose="020B0604020202020204" pitchFamily="34" charset="0"/>
              <a:buNone/>
              <a:tabLst>
                <a:tab pos="457200" algn="l"/>
              </a:tabLst>
            </a:pP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Remember: We do this work because of the impact. The success stories remind us why we chose this field. Your documentation should reflect that level of care and connection.</a:t>
            </a:r>
          </a:p>
          <a:p>
            <a:pPr marL="0" marR="0">
              <a:spcBef>
                <a:spcPts val="0"/>
              </a:spcBef>
              <a:spcAft>
                <a:spcPts val="0"/>
              </a:spcAft>
            </a:pPr>
            <a:r>
              <a:rPr lang="en-US" sz="1200" b="1" kern="100">
                <a:effectLst/>
                <a:latin typeface="Times New Roman" panose="02020603050405020304" pitchFamily="18" charset="0"/>
                <a:ea typeface="Calibri" panose="020F0502020204030204" pitchFamily="34" charset="0"/>
                <a:cs typeface="Times New Roman" panose="02020603050405020304" pitchFamily="18" charset="0"/>
              </a:rPr>
              <a:t>We want you to tell the story for ALL services you are providing but today we are here to talk about Pre-ETS</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6</a:t>
            </a:fld>
            <a:endParaRPr lang="en-US"/>
          </a:p>
        </p:txBody>
      </p:sp>
    </p:spTree>
    <p:extLst>
      <p:ext uri="{BB962C8B-B14F-4D97-AF65-F5344CB8AC3E}">
        <p14:creationId xmlns:p14="http://schemas.microsoft.com/office/powerpoint/2010/main" val="182933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00">
                <a:latin typeface="Times New Roman" panose="02020603050405020304" pitchFamily="18" charset="0"/>
                <a:ea typeface="Calibri" panose="020F0502020204030204" pitchFamily="34" charset="0"/>
                <a:cs typeface="Times New Roman" panose="02020603050405020304" pitchFamily="18" charset="0"/>
              </a:rPr>
              <a:t>Potentially Eligible (PE) vs Vocational Rehabilitation (VR) CLICK</a:t>
            </a:r>
            <a:endParaRPr lang="en-US" sz="1300"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Potentially Eligible  or (PE) Cases your contact will be the TAYS in the local district office </a:t>
            </a:r>
          </a:p>
          <a:p>
            <a:pPr>
              <a:tabLst>
                <a:tab pos="483306"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We know you the vendors are working with the schools to identify the Potentially Eligible students and referring them to the TAYS</a:t>
            </a:r>
            <a:endParaRPr lang="en-US" sz="1300" kern="100">
              <a:latin typeface="Times New Roman" panose="02020603050405020304" pitchFamily="18" charset="0"/>
              <a:ea typeface="Calibri" panose="020F0502020204030204" pitchFamily="34" charset="0"/>
              <a:cs typeface="Times New Roman" panose="02020603050405020304" pitchFamily="18" charset="0"/>
            </a:endParaRPr>
          </a:p>
          <a:p>
            <a:pPr marL="785372" lvl="1" indent="-302066">
              <a:buFont typeface="Arial" panose="020B0604020202020204" pitchFamily="34" charset="0"/>
              <a:buChar char="•"/>
              <a:tabLst>
                <a:tab pos="966612"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Please remember before services begin you MUST have a valid authorization to start services. This authorization also identifies services as well as the billable amount of units you can provide to the student. CLICK</a:t>
            </a:r>
          </a:p>
          <a:p>
            <a:pPr>
              <a:tabLst>
                <a:tab pos="483306" algn="l"/>
              </a:tabLst>
            </a:pPr>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Vocational Rehabilitation (VR) Cases your contact will be the Referring VRC. These cases</a:t>
            </a:r>
            <a:endParaRPr lang="en-US" sz="1300" kern="100">
              <a:latin typeface="Times New Roman" panose="02020603050405020304" pitchFamily="18" charset="0"/>
              <a:ea typeface="Calibri" panose="020F0502020204030204" pitchFamily="34" charset="0"/>
              <a:cs typeface="Times New Roman" panose="02020603050405020304" pitchFamily="18" charset="0"/>
            </a:endParaRPr>
          </a:p>
          <a:p>
            <a:pPr marL="785372" lvl="1" indent="-302066">
              <a:buFont typeface="Arial" panose="020B0604020202020204" pitchFamily="34" charset="0"/>
              <a:buChar char="•"/>
              <a:tabLst>
                <a:tab pos="966612"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Require a comprehensive referral, authorization, and a release form.</a:t>
            </a:r>
          </a:p>
          <a:p>
            <a:pPr marL="785372" lvl="1" indent="-302066">
              <a:buFont typeface="Arial" panose="020B0604020202020204" pitchFamily="34" charset="0"/>
              <a:buChar char="•"/>
              <a:tabLst>
                <a:tab pos="966612"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IPEs are no longer required—the customer’s employment goal will now be included in the comprehensive referral from the counselor. </a:t>
            </a:r>
          </a:p>
          <a:p>
            <a:pPr marL="483306" lvl="1">
              <a:tabLst>
                <a:tab pos="966612" algn="l"/>
              </a:tabLst>
            </a:pPr>
            <a:endParaRPr lang="en-US" sz="1300" b="1" kern="100">
              <a:latin typeface="Times New Roman" panose="02020603050405020304" pitchFamily="18" charset="0"/>
              <a:ea typeface="Calibri" panose="020F0502020204030204" pitchFamily="34" charset="0"/>
              <a:cs typeface="Times New Roman" panose="02020603050405020304" pitchFamily="18" charset="0"/>
            </a:endParaRPr>
          </a:p>
          <a:p>
            <a:pPr marL="0" lvl="1">
              <a:tabLst>
                <a:tab pos="966612" algn="l"/>
              </a:tabLst>
            </a:pPr>
            <a:r>
              <a:rPr lang="en-US" sz="1300" b="1" kern="100">
                <a:latin typeface="Times New Roman" panose="02020603050405020304" pitchFamily="18" charset="0"/>
                <a:ea typeface="Calibri" panose="020F0502020204030204" pitchFamily="34" charset="0"/>
                <a:cs typeface="Times New Roman" panose="02020603050405020304" pitchFamily="18" charset="0"/>
              </a:rPr>
              <a:t>What If You Don’t Receive a Complete Referral? we already know what you are thinking….not every counselor writes a comprehensive referral so now what? Contact the Counselor Immediately!</a:t>
            </a:r>
            <a:r>
              <a:rPr lang="en-US" sz="1300" kern="100">
                <a:latin typeface="Times New Roman" panose="02020603050405020304" pitchFamily="18" charset="0"/>
                <a:ea typeface="Calibri" panose="020F0502020204030204" pitchFamily="34" charset="0"/>
                <a:cs typeface="Times New Roman" panose="02020603050405020304" pitchFamily="18" charset="0"/>
              </a:rPr>
              <a:t> </a:t>
            </a:r>
            <a:r>
              <a:rPr lang="en-US" sz="1300" b="1" kern="100">
                <a:latin typeface="Times New Roman" panose="02020603050405020304" pitchFamily="18" charset="0"/>
                <a:ea typeface="Calibri" panose="020F0502020204030204" pitchFamily="34" charset="0"/>
                <a:cs typeface="Times New Roman" panose="02020603050405020304" pitchFamily="18" charset="0"/>
              </a:rPr>
              <a:t>Without a comprehensive referral, it’s impossible to proceed with full understanding. Communication is key—you and the District office counselor are in a partnership. If you don’t hear from the counselor reach out again or contact the District Office Manager.</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7</a:t>
            </a:fld>
            <a:endParaRPr lang="en-US"/>
          </a:p>
        </p:txBody>
      </p:sp>
    </p:spTree>
    <p:extLst>
      <p:ext uri="{BB962C8B-B14F-4D97-AF65-F5344CB8AC3E}">
        <p14:creationId xmlns:p14="http://schemas.microsoft.com/office/powerpoint/2010/main" val="351376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kern="100">
                <a:latin typeface="Times New Roman" panose="02020603050405020304" pitchFamily="18" charset="0"/>
                <a:ea typeface="Calibri" panose="020F0502020204030204" pitchFamily="34" charset="0"/>
                <a:cs typeface="Times New Roman" panose="02020603050405020304" pitchFamily="18" charset="0"/>
              </a:rPr>
              <a:t>Case Examples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a:t>
            </a:r>
          </a:p>
          <a:p>
            <a:pPr>
              <a:tabLst>
                <a:tab pos="483306" algn="l"/>
              </a:tabLst>
            </a:pPr>
            <a:r>
              <a:rPr lang="en-US" sz="1900" kern="100">
                <a:latin typeface="Times New Roman" panose="02020603050405020304" pitchFamily="18" charset="0"/>
                <a:ea typeface="Calibri" panose="020F0502020204030204" pitchFamily="34" charset="0"/>
                <a:cs typeface="Times New Roman" panose="02020603050405020304" pitchFamily="18" charset="0"/>
              </a:rPr>
              <a:t>Example 1:</a:t>
            </a:r>
          </a:p>
          <a:p>
            <a:r>
              <a:rPr lang="en-US" sz="1900" kern="100">
                <a:latin typeface="Times New Roman" panose="02020603050405020304" pitchFamily="18" charset="0"/>
                <a:ea typeface="Calibri" panose="020F0502020204030204" pitchFamily="34" charset="0"/>
                <a:cs typeface="Times New Roman" panose="02020603050405020304" pitchFamily="18" charset="0"/>
              </a:rPr>
              <a:t>“Johnny initially expressed an interest in becoming a nurse. However, through our discussions, it became clear that he has a fear of blood. During Job Exploration (122X/1005X), Johnny discovered a new interest in accounting. He enjoys working with numbers and has consistently excelled in math throughout high school. As a result, he has now shifted his career goal to become an accountant.” </a:t>
            </a:r>
          </a:p>
          <a:p>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r>
              <a:rPr lang="en-US" sz="1900" b="1" kern="100">
                <a:latin typeface="Times New Roman" panose="02020603050405020304" pitchFamily="18" charset="0"/>
                <a:ea typeface="Calibri" panose="020F0502020204030204" pitchFamily="34" charset="0"/>
                <a:cs typeface="Times New Roman" panose="02020603050405020304" pitchFamily="18" charset="0"/>
              </a:rPr>
              <a:t>Now that is informative! If you had just written Johnny wants to be an accountant and the counselor received that report, they would think you were talking about Johnny Appleseed and not Johnny Pumpkinseed. This level of detail demonstrates meaningful engagement and provides insight into how services are impacting each student individually. CLICK</a:t>
            </a:r>
          </a:p>
          <a:p>
            <a:r>
              <a:rPr lang="en-US" sz="1900" kern="100">
                <a:latin typeface="Times New Roman" panose="02020603050405020304" pitchFamily="18" charset="0"/>
                <a:ea typeface="Calibri" panose="020F0502020204030204" pitchFamily="34" charset="0"/>
                <a:cs typeface="Times New Roman" panose="02020603050405020304" pitchFamily="18" charset="0"/>
              </a:rPr>
              <a:t> </a:t>
            </a:r>
          </a:p>
          <a:p>
            <a:r>
              <a:rPr lang="en-US" sz="1900" kern="100">
                <a:latin typeface="Times New Roman" panose="02020603050405020304" pitchFamily="18" charset="0"/>
                <a:ea typeface="Calibri" panose="020F0502020204030204" pitchFamily="34" charset="0"/>
                <a:cs typeface="Times New Roman" panose="02020603050405020304" pitchFamily="18" charset="0"/>
              </a:rPr>
              <a:t>Example 2:</a:t>
            </a:r>
          </a:p>
          <a:p>
            <a:r>
              <a:rPr lang="en-US" sz="1900" kern="100">
                <a:latin typeface="Times New Roman" panose="02020603050405020304" pitchFamily="18" charset="0"/>
                <a:ea typeface="Calibri" panose="020F0502020204030204" pitchFamily="34" charset="0"/>
                <a:cs typeface="Times New Roman" panose="02020603050405020304" pitchFamily="18" charset="0"/>
              </a:rPr>
              <a:t>“</a:t>
            </a:r>
            <a:r>
              <a:rPr lang="en-US" sz="1900" kern="10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Met with the student two times in March with ongoing email communication.”</a:t>
            </a:r>
            <a:r>
              <a:rPr lang="en-US" sz="1900" kern="100">
                <a:latin typeface="Times New Roman" panose="02020603050405020304" pitchFamily="18" charset="0"/>
                <a:ea typeface="Calibri" panose="020F0502020204030204" pitchFamily="34" charset="0"/>
                <a:cs typeface="Times New Roman" panose="02020603050405020304" pitchFamily="18" charset="0"/>
              </a:rPr>
              <a:t>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 That’s not very clear. CLICK</a:t>
            </a:r>
          </a:p>
          <a:p>
            <a:r>
              <a:rPr lang="en-US" sz="1900" kern="100">
                <a:latin typeface="Times New Roman" panose="02020603050405020304" pitchFamily="18" charset="0"/>
                <a:ea typeface="Calibri" panose="020F0502020204030204" pitchFamily="34" charset="0"/>
                <a:cs typeface="Times New Roman" panose="02020603050405020304" pitchFamily="18" charset="0"/>
              </a:rPr>
              <a:t> </a:t>
            </a:r>
          </a:p>
          <a:p>
            <a:r>
              <a:rPr lang="en-US" sz="1900" b="1" kern="100">
                <a:latin typeface="Times New Roman" panose="02020603050405020304" pitchFamily="18" charset="0"/>
                <a:ea typeface="Calibri" panose="020F0502020204030204" pitchFamily="34" charset="0"/>
                <a:cs typeface="Times New Roman" panose="02020603050405020304" pitchFamily="18" charset="0"/>
              </a:rPr>
              <a:t>A clear and personalized report would read... CLICK</a:t>
            </a:r>
          </a:p>
          <a:p>
            <a:pPr defTabSz="966612">
              <a:defRPr/>
            </a:pPr>
            <a:r>
              <a:rPr lang="en-US" sz="1900" kern="100">
                <a:solidFill>
                  <a:schemeClr val="accent6">
                    <a:lumMod val="75000"/>
                  </a:schemeClr>
                </a:solidFill>
                <a:latin typeface="+mj-lt"/>
                <a:ea typeface="Calibri" panose="020F0502020204030204" pitchFamily="34" charset="0"/>
                <a:cs typeface="Times New Roman" panose="02020603050405020304" pitchFamily="18" charset="0"/>
              </a:rPr>
              <a:t>“Met with Johnny at Walter </a:t>
            </a:r>
            <a:r>
              <a:rPr lang="en-US" sz="1900" kern="100" err="1">
                <a:solidFill>
                  <a:schemeClr val="accent6">
                    <a:lumMod val="75000"/>
                  </a:schemeClr>
                </a:solidFill>
                <a:latin typeface="+mj-lt"/>
                <a:ea typeface="Calibri" panose="020F0502020204030204" pitchFamily="34" charset="0"/>
                <a:cs typeface="Times New Roman" panose="02020603050405020304" pitchFamily="18" charset="0"/>
              </a:rPr>
              <a:t>Panas</a:t>
            </a:r>
            <a:r>
              <a:rPr lang="en-US" sz="1900" kern="100">
                <a:solidFill>
                  <a:schemeClr val="accent6">
                    <a:lumMod val="75000"/>
                  </a:schemeClr>
                </a:solidFill>
                <a:latin typeface="+mj-lt"/>
                <a:ea typeface="Calibri" panose="020F0502020204030204" pitchFamily="34" charset="0"/>
                <a:cs typeface="Times New Roman" panose="02020603050405020304" pitchFamily="18" charset="0"/>
              </a:rPr>
              <a:t> High School from 2:30pm-4:00pm on March 12 and 19 for Post – Secondary Counseling. Johnny identified three schools he is interested in that have his major of accounting. The schools are Pace University, SUNY Buffalo and SUNY Albany. A discussion about private vs state schools occurred. Johnny also shared he does not know how to apply for FAFSA and we worked together to set up this account and made a list of the items he will need to ask his mother for i.e., Social Security numbers, tax forms, etc.”</a:t>
            </a:r>
            <a:endParaRPr lang="en-US" sz="3000">
              <a:solidFill>
                <a:schemeClr val="accent6">
                  <a:lumMod val="75000"/>
                </a:schemeClr>
              </a:solidFill>
              <a:latin typeface="+mj-lt"/>
            </a:endParaRPr>
          </a:p>
          <a:p>
            <a:endParaRPr lang="en-US" sz="1900" kern="100">
              <a:latin typeface="Times New Roman" panose="02020603050405020304" pitchFamily="18" charset="0"/>
              <a:ea typeface="Calibri" panose="020F0502020204030204" pitchFamily="34" charset="0"/>
              <a:cs typeface="Times New Roman" panose="02020603050405020304" pitchFamily="18" charset="0"/>
            </a:endParaRPr>
          </a:p>
          <a:p>
            <a:r>
              <a:rPr lang="en-US" sz="1900" b="1" kern="100">
                <a:latin typeface="Times New Roman" panose="02020603050405020304" pitchFamily="18" charset="0"/>
                <a:ea typeface="Calibri" panose="020F0502020204030204" pitchFamily="34" charset="0"/>
                <a:cs typeface="Times New Roman" panose="02020603050405020304" pitchFamily="18" charset="0"/>
              </a:rPr>
              <a:t>Your notes should allow us to follow the student’s journey—we want to feel like we were there in the meeting with you. </a:t>
            </a:r>
            <a:endParaRPr lang="en-US" b="1"/>
          </a:p>
        </p:txBody>
      </p:sp>
      <p:sp>
        <p:nvSpPr>
          <p:cNvPr id="4" name="Slide Number Placeholder 3"/>
          <p:cNvSpPr>
            <a:spLocks noGrp="1"/>
          </p:cNvSpPr>
          <p:nvPr>
            <p:ph type="sldNum" sz="quarter" idx="5"/>
          </p:nvPr>
        </p:nvSpPr>
        <p:spPr/>
        <p:txBody>
          <a:bodyPr/>
          <a:lstStyle/>
          <a:p>
            <a:fld id="{00912F29-DB33-4E4C-9BBD-79A0248C0593}" type="slidenum">
              <a:rPr lang="en-US" smtClean="0"/>
              <a:t>8</a:t>
            </a:fld>
            <a:endParaRPr lang="en-US"/>
          </a:p>
        </p:txBody>
      </p:sp>
    </p:spTree>
    <p:extLst>
      <p:ext uri="{BB962C8B-B14F-4D97-AF65-F5344CB8AC3E}">
        <p14:creationId xmlns:p14="http://schemas.microsoft.com/office/powerpoint/2010/main" val="185144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0" kern="100">
                <a:latin typeface="Times New Roman" panose="02020603050405020304" pitchFamily="18" charset="0"/>
                <a:ea typeface="Calibri" panose="020F0502020204030204" pitchFamily="34" charset="0"/>
                <a:cs typeface="Times New Roman" panose="02020603050405020304" pitchFamily="18" charset="0"/>
              </a:rPr>
              <a:t>Key Reminders for Reporting and Service Documentation: </a:t>
            </a:r>
            <a:r>
              <a:rPr lang="en-US" sz="1900" b="1" kern="100">
                <a:latin typeface="Times New Roman" panose="02020603050405020304" pitchFamily="18" charset="0"/>
                <a:ea typeface="Calibri" panose="020F0502020204030204" pitchFamily="34" charset="0"/>
                <a:cs typeface="Times New Roman" panose="02020603050405020304" pitchFamily="18" charset="0"/>
              </a:rPr>
              <a:t>CLICK</a:t>
            </a:r>
          </a:p>
          <a:p>
            <a:pPr>
              <a:tabLst>
                <a:tab pos="483306" algn="l"/>
              </a:tabLst>
            </a:pPr>
            <a:endParaRPr lang="en-US" sz="1900" b="1"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Dates and Duration Matter:</a:t>
            </a:r>
            <a:br>
              <a:rPr lang="en-US" sz="1900" kern="100">
                <a:latin typeface="Times New Roman" panose="02020603050405020304" pitchFamily="18" charset="0"/>
                <a:ea typeface="Calibri" panose="020F0502020204030204" pitchFamily="34" charset="0"/>
                <a:cs typeface="Times New Roman" panose="02020603050405020304" pitchFamily="18" charset="0"/>
              </a:rPr>
            </a:br>
            <a:r>
              <a:rPr lang="en-US" sz="1900" b="1" kern="100">
                <a:latin typeface="Times New Roman" panose="02020603050405020304" pitchFamily="18" charset="0"/>
                <a:ea typeface="Calibri" panose="020F0502020204030204" pitchFamily="34" charset="0"/>
                <a:cs typeface="Times New Roman" panose="02020603050405020304" pitchFamily="18" charset="0"/>
              </a:rPr>
              <a:t>The Authorization clearly documents both start and end dates, as well as the billable units of services. For example, if you are working with a student with a disability (SWD) and providing 1 unit of service, it should reflect 30 minutes—this is a change from the previous contract. Please ensure the units of service are reflected in all of your reports. CLICK</a:t>
            </a:r>
          </a:p>
          <a:p>
            <a:pPr>
              <a:tabLst>
                <a:tab pos="483306" algn="l"/>
              </a:tabLst>
            </a:pPr>
            <a:endParaRPr lang="en-US" sz="1900" b="1" kern="100">
              <a:latin typeface="Times New Roman" panose="02020603050405020304" pitchFamily="18" charset="0"/>
              <a:ea typeface="Calibri" panose="020F0502020204030204" pitchFamily="34" charset="0"/>
              <a:cs typeface="Times New Roman" panose="02020603050405020304" pitchFamily="18" charset="0"/>
            </a:endParaRPr>
          </a:p>
          <a:p>
            <a:pPr>
              <a:tabLst>
                <a:tab pos="483306" algn="l"/>
              </a:tabLst>
            </a:pPr>
            <a:r>
              <a:rPr lang="en-US" sz="1900" b="0" kern="100">
                <a:latin typeface="Times New Roman" panose="02020603050405020304" pitchFamily="18" charset="0"/>
                <a:ea typeface="Calibri" panose="020F0502020204030204" pitchFamily="34" charset="0"/>
                <a:cs typeface="Times New Roman" panose="02020603050405020304" pitchFamily="18" charset="0"/>
              </a:rPr>
              <a:t>Provision of Services:</a:t>
            </a:r>
            <a:br>
              <a:rPr lang="en-US" sz="1900" kern="100">
                <a:latin typeface="Times New Roman" panose="02020603050405020304" pitchFamily="18" charset="0"/>
                <a:ea typeface="Calibri" panose="020F0502020204030204" pitchFamily="34" charset="0"/>
                <a:cs typeface="Times New Roman" panose="02020603050405020304" pitchFamily="18" charset="0"/>
              </a:rPr>
            </a:br>
            <a:r>
              <a:rPr lang="en-US" sz="1900" b="1" kern="100">
                <a:latin typeface="Times New Roman" panose="02020603050405020304" pitchFamily="18" charset="0"/>
                <a:ea typeface="Calibri" panose="020F0502020204030204" pitchFamily="34" charset="0"/>
                <a:cs typeface="Times New Roman" panose="02020603050405020304" pitchFamily="18" charset="0"/>
              </a:rPr>
              <a:t>While Pre-ETS services may be delivered in group settings, we do not want to see generic or blanket statements repeated in all reports. Reports must reflect individualized experiences and outcomes. We don’t know if Johnny participated. Did he raise his hand? Did he ask if VR meant virtual reality?</a:t>
            </a:r>
          </a:p>
          <a:p>
            <a:endParaRPr lang="en-US"/>
          </a:p>
        </p:txBody>
      </p:sp>
      <p:sp>
        <p:nvSpPr>
          <p:cNvPr id="4" name="Slide Number Placeholder 3"/>
          <p:cNvSpPr>
            <a:spLocks noGrp="1"/>
          </p:cNvSpPr>
          <p:nvPr>
            <p:ph type="sldNum" sz="quarter" idx="5"/>
          </p:nvPr>
        </p:nvSpPr>
        <p:spPr/>
        <p:txBody>
          <a:bodyPr/>
          <a:lstStyle/>
          <a:p>
            <a:fld id="{00912F29-DB33-4E4C-9BBD-79A0248C0593}" type="slidenum">
              <a:rPr lang="en-US" smtClean="0"/>
              <a:t>9</a:t>
            </a:fld>
            <a:endParaRPr lang="en-US"/>
          </a:p>
        </p:txBody>
      </p:sp>
    </p:spTree>
    <p:extLst>
      <p:ext uri="{BB962C8B-B14F-4D97-AF65-F5344CB8AC3E}">
        <p14:creationId xmlns:p14="http://schemas.microsoft.com/office/powerpoint/2010/main" val="20979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3E70-C972-B1E8-DE72-3AF46D952D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B12554-FE30-B3FB-6D23-DFBB682D0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3A2A9F-23C0-5002-9F6A-4EC39355CB31}"/>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5" name="Footer Placeholder 4">
            <a:extLst>
              <a:ext uri="{FF2B5EF4-FFF2-40B4-BE49-F238E27FC236}">
                <a16:creationId xmlns:a16="http://schemas.microsoft.com/office/drawing/2014/main" id="{EAF5FEC3-FB3E-430A-3CAE-17709FBA4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CE412-B87A-6905-AC37-DDE71778F326}"/>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403592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AE9B-382F-4A84-567F-540202662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172AF-5677-2993-3359-F85DAB515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7D28E-73AC-4D1C-64C2-7EF33344A98E}"/>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5" name="Footer Placeholder 4">
            <a:extLst>
              <a:ext uri="{FF2B5EF4-FFF2-40B4-BE49-F238E27FC236}">
                <a16:creationId xmlns:a16="http://schemas.microsoft.com/office/drawing/2014/main" id="{8E92E6F3-1F3C-4210-D00C-965A7DE00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4D680-A4EA-795D-7CEB-D7AAD4428B8A}"/>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37456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1C7A4-6167-9E8C-463E-5F152B4C0B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E04364-9D24-2C37-211F-74B4E2C97E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22736-EA75-A01B-900D-A80A4056487F}"/>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5" name="Footer Placeholder 4">
            <a:extLst>
              <a:ext uri="{FF2B5EF4-FFF2-40B4-BE49-F238E27FC236}">
                <a16:creationId xmlns:a16="http://schemas.microsoft.com/office/drawing/2014/main" id="{84BE048C-965F-0F51-3078-EE675C0A6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66A6C-AA65-DF36-B067-08C713CAC527}"/>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120866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76B3-FC3F-B0CD-F080-CCCCB9192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0E9B5-8AD1-3B5A-9181-EA60E0555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0F3F0-D650-778E-6E5A-1183C90C3A56}"/>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5" name="Footer Placeholder 4">
            <a:extLst>
              <a:ext uri="{FF2B5EF4-FFF2-40B4-BE49-F238E27FC236}">
                <a16:creationId xmlns:a16="http://schemas.microsoft.com/office/drawing/2014/main" id="{F08C90CF-3D57-00AD-9659-FFCC2E045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6149-E5D0-CDC3-279B-4D2A2B56B964}"/>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283157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66EB-9BA3-6229-2976-536CB71C0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E4434-014E-F193-938B-3038E64C4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96DC8-5AFE-7C27-6608-4E147F52168A}"/>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5" name="Footer Placeholder 4">
            <a:extLst>
              <a:ext uri="{FF2B5EF4-FFF2-40B4-BE49-F238E27FC236}">
                <a16:creationId xmlns:a16="http://schemas.microsoft.com/office/drawing/2014/main" id="{2A070BE9-A043-0E03-F410-AB2DA9580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D4278-3D95-4B37-4728-68FD40540F07}"/>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149324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E560-413E-5DD9-4081-BF13FBECC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ECE85-CD4E-7C22-17D9-500DFFD0B3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F48E2-A7C7-3091-8458-B0F8804EE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81938-0791-AD10-6180-61FABC16B1FD}"/>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6" name="Footer Placeholder 5">
            <a:extLst>
              <a:ext uri="{FF2B5EF4-FFF2-40B4-BE49-F238E27FC236}">
                <a16:creationId xmlns:a16="http://schemas.microsoft.com/office/drawing/2014/main" id="{4A38E561-83B7-92B7-CCF0-8A40872DA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D77F1-8393-02FC-349E-602522F9C073}"/>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105250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7A9A-2AD8-284D-6E2C-D564212F6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2296F9-55DC-50AB-3D72-67157BACC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9B81-3234-D52A-5D96-DE707F6EF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F517B3-59A1-3F28-3BE0-04F9129CE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450F1-8803-4599-D922-1907C6280D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51AFE-3284-6A2F-8BEF-BAAC51933610}"/>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8" name="Footer Placeholder 7">
            <a:extLst>
              <a:ext uri="{FF2B5EF4-FFF2-40B4-BE49-F238E27FC236}">
                <a16:creationId xmlns:a16="http://schemas.microsoft.com/office/drawing/2014/main" id="{999ECE3C-4298-33AD-381B-EF14AF648E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A2264C-1510-88B5-8F9C-A9E59550BA5A}"/>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213121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306D-0A7D-B17E-C83E-6EB3ACD05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3D25CA-A848-516A-14D2-409F343F66F7}"/>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4" name="Footer Placeholder 3">
            <a:extLst>
              <a:ext uri="{FF2B5EF4-FFF2-40B4-BE49-F238E27FC236}">
                <a16:creationId xmlns:a16="http://schemas.microsoft.com/office/drawing/2014/main" id="{E3837A8D-00DF-1611-6186-4E6D9AABF0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0899C8-621B-DA6E-61CC-D05F1FEE2D53}"/>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325371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2CA8E-C1C8-69ED-BD1E-E58B731DAD37}"/>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3" name="Footer Placeholder 2">
            <a:extLst>
              <a:ext uri="{FF2B5EF4-FFF2-40B4-BE49-F238E27FC236}">
                <a16:creationId xmlns:a16="http://schemas.microsoft.com/office/drawing/2014/main" id="{4A766475-DEA2-4B7D-916A-87FDB50A9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AA00F-FE35-4E4B-9A1B-0DA3E31A6B16}"/>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186206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D9A1-61EC-543D-2001-79571C286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3722BE-AEA3-AFE0-B7FE-B413E3932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66BE7A-4D64-70BC-3500-F99902E06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05C1E-3B79-B065-6ADB-CB5D3B7F903B}"/>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6" name="Footer Placeholder 5">
            <a:extLst>
              <a:ext uri="{FF2B5EF4-FFF2-40B4-BE49-F238E27FC236}">
                <a16:creationId xmlns:a16="http://schemas.microsoft.com/office/drawing/2014/main" id="{BCED1F3D-8D00-6A9D-AB54-4F04CCA36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F4E11-B2B6-16E5-D425-20FA85EC83A3}"/>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137706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599B-6FB8-136A-FCCE-64448BB06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C7767-275F-F795-EB33-106B460B7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DBDD9E-D968-8015-BF08-5879E91B9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9E54-6C90-6A4D-4E06-CD4616A98214}"/>
              </a:ext>
            </a:extLst>
          </p:cNvPr>
          <p:cNvSpPr>
            <a:spLocks noGrp="1"/>
          </p:cNvSpPr>
          <p:nvPr>
            <p:ph type="dt" sz="half" idx="10"/>
          </p:nvPr>
        </p:nvSpPr>
        <p:spPr/>
        <p:txBody>
          <a:bodyPr/>
          <a:lstStyle/>
          <a:p>
            <a:fld id="{AE918303-5923-4B14-BF45-FDA4E77AA789}" type="datetimeFigureOut">
              <a:rPr lang="en-US" smtClean="0"/>
              <a:t>5/27/2025</a:t>
            </a:fld>
            <a:endParaRPr lang="en-US"/>
          </a:p>
        </p:txBody>
      </p:sp>
      <p:sp>
        <p:nvSpPr>
          <p:cNvPr id="6" name="Footer Placeholder 5">
            <a:extLst>
              <a:ext uri="{FF2B5EF4-FFF2-40B4-BE49-F238E27FC236}">
                <a16:creationId xmlns:a16="http://schemas.microsoft.com/office/drawing/2014/main" id="{59892087-8171-87F3-CA99-401F6FC5F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EEE4B-D6DE-ECB6-9998-A7194A655CB8}"/>
              </a:ext>
            </a:extLst>
          </p:cNvPr>
          <p:cNvSpPr>
            <a:spLocks noGrp="1"/>
          </p:cNvSpPr>
          <p:nvPr>
            <p:ph type="sldNum" sz="quarter" idx="12"/>
          </p:nvPr>
        </p:nvSpPr>
        <p:spPr/>
        <p:txBody>
          <a:bodyPr/>
          <a:lstStyle/>
          <a:p>
            <a:fld id="{5A843334-2204-4152-A544-B7CDC1A701F6}" type="slidenum">
              <a:rPr lang="en-US" smtClean="0"/>
              <a:t>‹#›</a:t>
            </a:fld>
            <a:endParaRPr lang="en-US"/>
          </a:p>
        </p:txBody>
      </p:sp>
    </p:spTree>
    <p:extLst>
      <p:ext uri="{BB962C8B-B14F-4D97-AF65-F5344CB8AC3E}">
        <p14:creationId xmlns:p14="http://schemas.microsoft.com/office/powerpoint/2010/main" val="406432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F2565-7279-AA50-F354-4A53B73D0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88DECC-B0EA-75F5-2793-206B7D09E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FCDEA-AF10-8F4C-DD0E-7C8D4914D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18303-5923-4B14-BF45-FDA4E77AA789}" type="datetimeFigureOut">
              <a:rPr lang="en-US" smtClean="0"/>
              <a:t>5/27/2025</a:t>
            </a:fld>
            <a:endParaRPr lang="en-US"/>
          </a:p>
        </p:txBody>
      </p:sp>
      <p:sp>
        <p:nvSpPr>
          <p:cNvPr id="5" name="Footer Placeholder 4">
            <a:extLst>
              <a:ext uri="{FF2B5EF4-FFF2-40B4-BE49-F238E27FC236}">
                <a16:creationId xmlns:a16="http://schemas.microsoft.com/office/drawing/2014/main" id="{593B1902-E083-5902-F79B-0A4913EA7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5E769E-BFA8-D2EA-5E45-5DB123568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43334-2204-4152-A544-B7CDC1A701F6}" type="slidenum">
              <a:rPr lang="en-US" smtClean="0"/>
              <a:t>‹#›</a:t>
            </a:fld>
            <a:endParaRPr lang="en-US"/>
          </a:p>
        </p:txBody>
      </p:sp>
      <p:sp>
        <p:nvSpPr>
          <p:cNvPr id="10" name="Half Frame 9">
            <a:extLst>
              <a:ext uri="{FF2B5EF4-FFF2-40B4-BE49-F238E27FC236}">
                <a16:creationId xmlns:a16="http://schemas.microsoft.com/office/drawing/2014/main" id="{589445B0-2374-4DAE-4CE8-47CDDDD69BD2}"/>
              </a:ext>
            </a:extLst>
          </p:cNvPr>
          <p:cNvSpPr/>
          <p:nvPr userDrawn="1"/>
        </p:nvSpPr>
        <p:spPr>
          <a:xfrm>
            <a:off x="0" y="0"/>
            <a:ext cx="8942664" cy="2684477"/>
          </a:xfrm>
          <a:prstGeom prst="halfFrame">
            <a:avLst>
              <a:gd name="adj1" fmla="val 6771"/>
              <a:gd name="adj2" fmla="val 708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11" name="Half Frame 10">
            <a:extLst>
              <a:ext uri="{FF2B5EF4-FFF2-40B4-BE49-F238E27FC236}">
                <a16:creationId xmlns:a16="http://schemas.microsoft.com/office/drawing/2014/main" id="{DB642CCB-8ECA-070B-DCD9-C3593E169C41}"/>
              </a:ext>
            </a:extLst>
          </p:cNvPr>
          <p:cNvSpPr/>
          <p:nvPr userDrawn="1"/>
        </p:nvSpPr>
        <p:spPr>
          <a:xfrm>
            <a:off x="195944" y="177282"/>
            <a:ext cx="8145538" cy="2457225"/>
          </a:xfrm>
          <a:prstGeom prst="halfFrame">
            <a:avLst>
              <a:gd name="adj1" fmla="val 7262"/>
              <a:gd name="adj2" fmla="val 6190"/>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8731B2C8-A5D9-DEFC-A928-834CB699ACCB}"/>
              </a:ext>
            </a:extLst>
          </p:cNvPr>
          <p:cNvSpPr/>
          <p:nvPr userDrawn="1"/>
        </p:nvSpPr>
        <p:spPr>
          <a:xfrm rot="10800000">
            <a:off x="6948197" y="5380442"/>
            <a:ext cx="5243803" cy="1477555"/>
          </a:xfrm>
          <a:prstGeom prst="halfFrame">
            <a:avLst>
              <a:gd name="adj1" fmla="val 10874"/>
              <a:gd name="adj2" fmla="val 626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13" name="Half Frame 12">
            <a:extLst>
              <a:ext uri="{FF2B5EF4-FFF2-40B4-BE49-F238E27FC236}">
                <a16:creationId xmlns:a16="http://schemas.microsoft.com/office/drawing/2014/main" id="{EFCF939C-59EF-11DD-4265-BF77D94F6E9A}"/>
              </a:ext>
            </a:extLst>
          </p:cNvPr>
          <p:cNvSpPr/>
          <p:nvPr userDrawn="1"/>
        </p:nvSpPr>
        <p:spPr>
          <a:xfrm rot="10800000">
            <a:off x="7487858" y="5414696"/>
            <a:ext cx="4604615" cy="1281362"/>
          </a:xfrm>
          <a:prstGeom prst="halfFrame">
            <a:avLst>
              <a:gd name="adj1" fmla="val 12359"/>
              <a:gd name="adj2" fmla="val 11287"/>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blue and purple logo&#10;&#10;Description automatically generated">
            <a:extLst>
              <a:ext uri="{FF2B5EF4-FFF2-40B4-BE49-F238E27FC236}">
                <a16:creationId xmlns:a16="http://schemas.microsoft.com/office/drawing/2014/main" id="{18E73028-9EA7-FB23-91D7-2E5ACB5345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33584" y="6460983"/>
            <a:ext cx="858416" cy="397017"/>
          </a:xfrm>
          <a:prstGeom prst="rect">
            <a:avLst/>
          </a:prstGeom>
        </p:spPr>
      </p:pic>
    </p:spTree>
    <p:extLst>
      <p:ext uri="{BB962C8B-B14F-4D97-AF65-F5344CB8AC3E}">
        <p14:creationId xmlns:p14="http://schemas.microsoft.com/office/powerpoint/2010/main" val="11130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nysed-my.sharepoint.com/:w:/g/personal/meghan_humphrey_nysed_gov/Edy_qp1X_w1HkyhQZUWuMcMBBPZ-VCP9swy0NrihfXoG8A?e=i2A1x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f Frame 4">
            <a:extLst>
              <a:ext uri="{FF2B5EF4-FFF2-40B4-BE49-F238E27FC236}">
                <a16:creationId xmlns:a16="http://schemas.microsoft.com/office/drawing/2014/main" id="{55DC2242-1BB8-F95E-9AC9-EBEDEB631F00}"/>
              </a:ext>
              <a:ext uri="{C183D7F6-B498-43B3-948B-1728B52AA6E4}">
                <adec:decorative xmlns:adec="http://schemas.microsoft.com/office/drawing/2017/decorative" val="1"/>
              </a:ext>
            </a:extLst>
          </p:cNvPr>
          <p:cNvSpPr/>
          <p:nvPr/>
        </p:nvSpPr>
        <p:spPr>
          <a:xfrm>
            <a:off x="0" y="0"/>
            <a:ext cx="8942664" cy="2684477"/>
          </a:xfrm>
          <a:prstGeom prst="halfFrame">
            <a:avLst>
              <a:gd name="adj1" fmla="val 6771"/>
              <a:gd name="adj2" fmla="val 708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6" name="Half Frame 5">
            <a:extLst>
              <a:ext uri="{FF2B5EF4-FFF2-40B4-BE49-F238E27FC236}">
                <a16:creationId xmlns:a16="http://schemas.microsoft.com/office/drawing/2014/main" id="{0F2B3C1E-0B04-AFC6-445A-09A9DCFC88DA}"/>
              </a:ext>
              <a:ext uri="{C183D7F6-B498-43B3-948B-1728B52AA6E4}">
                <adec:decorative xmlns:adec="http://schemas.microsoft.com/office/drawing/2017/decorative" val="1"/>
              </a:ext>
            </a:extLst>
          </p:cNvPr>
          <p:cNvSpPr/>
          <p:nvPr/>
        </p:nvSpPr>
        <p:spPr>
          <a:xfrm>
            <a:off x="195944" y="177282"/>
            <a:ext cx="8145538" cy="2457225"/>
          </a:xfrm>
          <a:prstGeom prst="halfFrame">
            <a:avLst>
              <a:gd name="adj1" fmla="val 7262"/>
              <a:gd name="adj2" fmla="val 6190"/>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a:extLst>
              <a:ext uri="{FF2B5EF4-FFF2-40B4-BE49-F238E27FC236}">
                <a16:creationId xmlns:a16="http://schemas.microsoft.com/office/drawing/2014/main" id="{433E60C7-9EFD-A0D6-37AF-79C63EC330EA}"/>
              </a:ext>
              <a:ext uri="{C183D7F6-B498-43B3-948B-1728B52AA6E4}">
                <adec:decorative xmlns:adec="http://schemas.microsoft.com/office/drawing/2017/decorative" val="1"/>
              </a:ext>
            </a:extLst>
          </p:cNvPr>
          <p:cNvSpPr/>
          <p:nvPr/>
        </p:nvSpPr>
        <p:spPr>
          <a:xfrm rot="10800000">
            <a:off x="6948197" y="5380442"/>
            <a:ext cx="5243803" cy="1477555"/>
          </a:xfrm>
          <a:prstGeom prst="halfFrame">
            <a:avLst>
              <a:gd name="adj1" fmla="val 10874"/>
              <a:gd name="adj2" fmla="val 626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49" name="Half Frame 48">
            <a:extLst>
              <a:ext uri="{FF2B5EF4-FFF2-40B4-BE49-F238E27FC236}">
                <a16:creationId xmlns:a16="http://schemas.microsoft.com/office/drawing/2014/main" id="{2706BBC7-1E08-D22C-5690-48A900F31EB5}"/>
              </a:ext>
              <a:ext uri="{C183D7F6-B498-43B3-948B-1728B52AA6E4}">
                <adec:decorative xmlns:adec="http://schemas.microsoft.com/office/drawing/2017/decorative" val="1"/>
              </a:ext>
            </a:extLst>
          </p:cNvPr>
          <p:cNvSpPr/>
          <p:nvPr/>
        </p:nvSpPr>
        <p:spPr>
          <a:xfrm rot="10800000">
            <a:off x="7487858" y="5414696"/>
            <a:ext cx="4604615" cy="1281362"/>
          </a:xfrm>
          <a:prstGeom prst="halfFrame">
            <a:avLst>
              <a:gd name="adj1" fmla="val 12359"/>
              <a:gd name="adj2" fmla="val 11287"/>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blue and purple logo&#10;&#10;Description automatically generated">
            <a:extLst>
              <a:ext uri="{FF2B5EF4-FFF2-40B4-BE49-F238E27FC236}">
                <a16:creationId xmlns:a16="http://schemas.microsoft.com/office/drawing/2014/main" id="{25A3FD34-80FB-5F6E-515E-800075301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3584" y="6460983"/>
            <a:ext cx="858416" cy="397017"/>
          </a:xfrm>
          <a:prstGeom prst="rect">
            <a:avLst/>
          </a:prstGeom>
        </p:spPr>
      </p:pic>
      <p:sp>
        <p:nvSpPr>
          <p:cNvPr id="2" name="Title 1">
            <a:extLst>
              <a:ext uri="{FF2B5EF4-FFF2-40B4-BE49-F238E27FC236}">
                <a16:creationId xmlns:a16="http://schemas.microsoft.com/office/drawing/2014/main" id="{7F5290D5-6200-4E45-282C-375820C602FA}"/>
              </a:ext>
            </a:extLst>
          </p:cNvPr>
          <p:cNvSpPr txBox="1">
            <a:spLocks noGrp="1"/>
          </p:cNvSpPr>
          <p:nvPr>
            <p:ph type="title" idx="4294967295"/>
          </p:nvPr>
        </p:nvSpPr>
        <p:spPr>
          <a:xfrm>
            <a:off x="1945994" y="695516"/>
            <a:ext cx="8300011"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Aptos" panose="020B0004020202020204" pitchFamily="34" charset="0"/>
                <a:ea typeface="+mn-ea"/>
                <a:cs typeface="+mn-cs"/>
              </a:rPr>
              <a:t>Quality Assurance &amp; Monitoring Unit</a:t>
            </a:r>
          </a:p>
        </p:txBody>
      </p:sp>
      <p:pic>
        <p:nvPicPr>
          <p:cNvPr id="4" name="Picture 3" descr="Will Ferrell in a suit, leaning forward across a desk. Text over the photo says &quot;quality is kind of a big deal around here&quot;">
            <a:extLst>
              <a:ext uri="{FF2B5EF4-FFF2-40B4-BE49-F238E27FC236}">
                <a16:creationId xmlns:a16="http://schemas.microsoft.com/office/drawing/2014/main" id="{69BB64B5-E96E-5150-C07D-B1BBDAC0A8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420" y="2668761"/>
            <a:ext cx="4154874" cy="3521256"/>
          </a:xfrm>
          <a:prstGeom prst="rect">
            <a:avLst/>
          </a:prstGeom>
        </p:spPr>
      </p:pic>
    </p:spTree>
    <p:extLst>
      <p:ext uri="{BB962C8B-B14F-4D97-AF65-F5344CB8AC3E}">
        <p14:creationId xmlns:p14="http://schemas.microsoft.com/office/powerpoint/2010/main" val="21132935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mixkit-orchestra-triumphant-trumpets-2285.wav"/>
          </p:stSnd>
        </p:sndAc>
      </p:transition>
    </mc:Choice>
    <mc:Fallback xmlns="">
      <p:transition spd="slow">
        <p:sndAc>
          <p:stSnd>
            <p:snd r:embed="rId6" name="mixkit-orchestra-triumphant-trumpets-2285.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9820-E0EB-447B-9C48-2190105DF710}"/>
              </a:ext>
            </a:extLst>
          </p:cNvPr>
          <p:cNvSpPr>
            <a:spLocks noGrp="1"/>
          </p:cNvSpPr>
          <p:nvPr>
            <p:ph type="ctrTitle"/>
          </p:nvPr>
        </p:nvSpPr>
        <p:spPr>
          <a:xfrm>
            <a:off x="1738992" y="555171"/>
            <a:ext cx="8714015" cy="1370920"/>
          </a:xfrm>
        </p:spPr>
        <p:txBody>
          <a:bodyPr>
            <a:normAutofit fontScale="90000"/>
          </a:bodyPr>
          <a:lstStyle/>
          <a:p>
            <a:r>
              <a:rPr lang="en-US" b="1">
                <a:solidFill>
                  <a:srgbClr val="7030A0"/>
                </a:solidFill>
              </a:rPr>
              <a:t>AV End Dates &amp; Student With A Disability Status (SWD)</a:t>
            </a:r>
            <a:endParaRPr lang="en-US">
              <a:solidFill>
                <a:srgbClr val="7030A0"/>
              </a:solidFill>
            </a:endParaRPr>
          </a:p>
        </p:txBody>
      </p:sp>
      <p:pic>
        <p:nvPicPr>
          <p:cNvPr id="1026" name="Picture 2" descr="You Graduated, Now What? - YouTube">
            <a:extLst>
              <a:ext uri="{FF2B5EF4-FFF2-40B4-BE49-F238E27FC236}">
                <a16:creationId xmlns:a16="http://schemas.microsoft.com/office/drawing/2014/main" id="{8C9ABB6D-43FD-48E7-7F10-608979027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702" y="2597591"/>
            <a:ext cx="3428970" cy="2568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986AF2-8F4D-3AA5-C6D3-3A0C1ACB3BF5}"/>
              </a:ext>
            </a:extLst>
          </p:cNvPr>
          <p:cNvSpPr txBox="1"/>
          <p:nvPr/>
        </p:nvSpPr>
        <p:spPr>
          <a:xfrm>
            <a:off x="676975" y="2222653"/>
            <a:ext cx="7880727" cy="4247317"/>
          </a:xfrm>
          <a:prstGeom prst="rect">
            <a:avLst/>
          </a:prstGeom>
          <a:noFill/>
        </p:spPr>
        <p:txBody>
          <a:bodyPr wrap="square" rtlCol="0">
            <a:spAutoFit/>
          </a:bodyPr>
          <a:lstStyle/>
          <a:p>
            <a:pPr marR="0" lvl="0">
              <a:spcBef>
                <a:spcPts val="0"/>
              </a:spcBef>
              <a:spcAft>
                <a:spcPts val="0"/>
              </a:spcAft>
              <a:tabLst>
                <a:tab pos="457200" algn="l"/>
              </a:tabLst>
            </a:pPr>
            <a:r>
              <a:rPr lang="en-US" sz="1800" b="1" kern="100">
                <a:solidFill>
                  <a:schemeClr val="accent5">
                    <a:lumMod val="75000"/>
                  </a:schemeClr>
                </a:solidFill>
                <a:effectLst/>
                <a:latin typeface="Aptos" panose="020B0004020202020204" pitchFamily="34" charset="0"/>
                <a:ea typeface="Calibri" panose="020F0502020204030204" pitchFamily="34" charset="0"/>
                <a:cs typeface="Times New Roman" panose="02020603050405020304" pitchFamily="18" charset="0"/>
              </a:rPr>
              <a:t>AV End Dates Are June 30:</a:t>
            </a:r>
          </a:p>
          <a:p>
            <a:pPr marL="742950" lvl="1" indent="-285750">
              <a:buFont typeface="Arial" panose="020B0604020202020204" pitchFamily="34" charset="0"/>
              <a:buChar char="•"/>
              <a:tabLst>
                <a:tab pos="457200" algn="l"/>
              </a:tabLst>
            </a:pPr>
            <a:r>
              <a:rPr lang="en-US" kern="100">
                <a:effectLst/>
                <a:latin typeface="Aptos" panose="020B0004020202020204" pitchFamily="34" charset="0"/>
                <a:ea typeface="Calibri" panose="020F0502020204030204" pitchFamily="34" charset="0"/>
                <a:cs typeface="Times New Roman" panose="02020603050405020304" pitchFamily="18" charset="0"/>
              </a:rPr>
              <a:t>Most Pre-ETS AV (Authorization to Verify) end dates are set for </a:t>
            </a:r>
            <a:r>
              <a:rPr lang="en-US" b="1" kern="100">
                <a:effectLst/>
                <a:latin typeface="Aptos" panose="020B0004020202020204" pitchFamily="34" charset="0"/>
                <a:ea typeface="Calibri" panose="020F0502020204030204" pitchFamily="34" charset="0"/>
                <a:cs typeface="Times New Roman" panose="02020603050405020304" pitchFamily="18" charset="0"/>
              </a:rPr>
              <a:t>June 30</a:t>
            </a:r>
            <a:r>
              <a:rPr lang="en-US" kern="100">
                <a:effectLst/>
                <a:latin typeface="Aptos" panose="020B0004020202020204" pitchFamily="34" charset="0"/>
                <a:ea typeface="Calibri" panose="020F0502020204030204" pitchFamily="34" charset="0"/>
                <a:cs typeface="Times New Roman" panose="02020603050405020304" pitchFamily="18" charset="0"/>
              </a:rPr>
              <a:t>.</a:t>
            </a:r>
          </a:p>
          <a:p>
            <a:pPr marL="742950" lvl="1" indent="-285750">
              <a:buFont typeface="Arial" panose="020B0604020202020204" pitchFamily="34" charset="0"/>
              <a:buChar char="•"/>
              <a:tabLst>
                <a:tab pos="457200" algn="l"/>
              </a:tabLst>
            </a:pPr>
            <a:r>
              <a:rPr lang="en-US" kern="100">
                <a:effectLst/>
                <a:latin typeface="Aptos" panose="020B0004020202020204" pitchFamily="34" charset="0"/>
                <a:ea typeface="Calibri" panose="020F0502020204030204" pitchFamily="34" charset="0"/>
                <a:cs typeface="Times New Roman" panose="02020603050405020304" pitchFamily="18" charset="0"/>
              </a:rPr>
              <a:t>Pre-ETS are services only for SWDs therefore Counselors and TAYS must be sure the individual will still be a student in the Fall.</a:t>
            </a:r>
          </a:p>
          <a:p>
            <a:pPr marR="0" lvl="0">
              <a:spcBef>
                <a:spcPts val="0"/>
              </a:spcBef>
              <a:spcAft>
                <a:spcPts val="0"/>
              </a:spcAft>
              <a:tabLst>
                <a:tab pos="457200" algn="l"/>
              </a:tabLst>
            </a:pPr>
            <a:endParaRPr lang="en-US" sz="1800" b="1" kern="100">
              <a:effectLst/>
              <a:latin typeface="Aptos" panose="020B000402020202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1800" b="1" kern="100">
                <a:solidFill>
                  <a:schemeClr val="accent5">
                    <a:lumMod val="75000"/>
                  </a:schemeClr>
                </a:solidFill>
                <a:effectLst/>
                <a:latin typeface="Aptos" panose="020B0004020202020204" pitchFamily="34" charset="0"/>
                <a:ea typeface="Calibri" panose="020F0502020204030204" pitchFamily="34" charset="0"/>
                <a:cs typeface="Times New Roman" panose="02020603050405020304" pitchFamily="18" charset="0"/>
              </a:rPr>
              <a:t>SWD (Student with a Disability) Status Must Be Maintained:</a:t>
            </a:r>
            <a:r>
              <a:rPr lang="en-US" sz="1800" kern="100">
                <a:solidFill>
                  <a:schemeClr val="accent5">
                    <a:lumMod val="75000"/>
                  </a:schemeClr>
                </a:solidFill>
                <a:effectLst/>
                <a:latin typeface="Aptos" panose="020B0004020202020204" pitchFamily="34" charset="0"/>
                <a:ea typeface="Calibri" panose="020F0502020204030204" pitchFamily="34" charset="0"/>
                <a:cs typeface="Times New Roman" panose="02020603050405020304" pitchFamily="18" charset="0"/>
              </a:rPr>
              <a:t> </a:t>
            </a:r>
          </a:p>
          <a:p>
            <a:pPr marL="742950" lvl="1" indent="-285750">
              <a:buFont typeface="Arial" panose="020B0604020202020204" pitchFamily="34" charset="0"/>
              <a:buChar char="•"/>
              <a:tabLst>
                <a:tab pos="457200" algn="l"/>
              </a:tabLst>
            </a:pPr>
            <a:r>
              <a:rPr lang="en-US" kern="100">
                <a:effectLst/>
                <a:latin typeface="Aptos" panose="020B0004020202020204" pitchFamily="34" charset="0"/>
                <a:ea typeface="Calibri" panose="020F0502020204030204" pitchFamily="34" charset="0"/>
                <a:cs typeface="Times New Roman" panose="02020603050405020304" pitchFamily="18" charset="0"/>
              </a:rPr>
              <a:t>As this date approaches, it is essential to work closely with the counselor to confirm that the student will still be considered a Student with a Disability (SWD) beyond this point. </a:t>
            </a:r>
          </a:p>
          <a:p>
            <a:pPr marR="0" lvl="0">
              <a:spcBef>
                <a:spcPts val="0"/>
              </a:spcBef>
              <a:spcAft>
                <a:spcPts val="0"/>
              </a:spcAft>
              <a:tabLst>
                <a:tab pos="457200" algn="l"/>
              </a:tabLst>
            </a:pPr>
            <a:endParaRPr lang="en-US" sz="1800" b="1" kern="100">
              <a:effectLst/>
              <a:latin typeface="Aptos" panose="020B000402020202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1800" b="1" kern="100">
                <a:solidFill>
                  <a:schemeClr val="accent5">
                    <a:lumMod val="75000"/>
                  </a:schemeClr>
                </a:solidFill>
                <a:effectLst/>
                <a:latin typeface="Aptos" panose="020B0004020202020204" pitchFamily="34" charset="0"/>
                <a:ea typeface="Calibri" panose="020F0502020204030204" pitchFamily="34" charset="0"/>
                <a:cs typeface="Times New Roman" panose="02020603050405020304" pitchFamily="18" charset="0"/>
              </a:rPr>
              <a:t>Consistent Monitoring Is Key:</a:t>
            </a:r>
          </a:p>
          <a:p>
            <a:pPr marL="742950" lvl="1" indent="-285750">
              <a:buFont typeface="Arial" panose="020B0604020202020204" pitchFamily="34" charset="0"/>
              <a:buChar char="•"/>
              <a:tabLst>
                <a:tab pos="457200" algn="l"/>
              </a:tabLst>
            </a:pPr>
            <a:r>
              <a:rPr lang="en-US" kern="100">
                <a:effectLst/>
                <a:latin typeface="Aptos" panose="020B0004020202020204" pitchFamily="34" charset="0"/>
                <a:ea typeface="Calibri" panose="020F0502020204030204" pitchFamily="34" charset="0"/>
                <a:cs typeface="Times New Roman" panose="02020603050405020304" pitchFamily="18" charset="0"/>
              </a:rPr>
              <a:t>Revisit SWD status regularly—</a:t>
            </a:r>
            <a:r>
              <a:rPr lang="en-US" b="1" kern="100">
                <a:effectLst/>
                <a:latin typeface="Aptos" panose="020B0004020202020204" pitchFamily="34" charset="0"/>
                <a:ea typeface="Calibri" panose="020F0502020204030204" pitchFamily="34" charset="0"/>
                <a:cs typeface="Times New Roman" panose="02020603050405020304" pitchFamily="18" charset="0"/>
              </a:rPr>
              <a:t>don’t assume</a:t>
            </a:r>
            <a:r>
              <a:rPr lang="en-US" kern="100">
                <a:effectLst/>
                <a:latin typeface="Aptos" panose="020B0004020202020204" pitchFamily="34" charset="0"/>
                <a:ea typeface="Calibri" panose="020F0502020204030204" pitchFamily="34" charset="0"/>
                <a:cs typeface="Times New Roman" panose="02020603050405020304" pitchFamily="18" charset="0"/>
              </a:rPr>
              <a:t> it remains unchanged.</a:t>
            </a:r>
          </a:p>
          <a:p>
            <a:pPr marL="742950" lvl="1" indent="-285750">
              <a:buFont typeface="Arial" panose="020B0604020202020204" pitchFamily="34" charset="0"/>
              <a:buChar char="•"/>
              <a:tabLst>
                <a:tab pos="457200" algn="l"/>
              </a:tabLst>
            </a:pPr>
            <a:r>
              <a:rPr lang="en-US" kern="100">
                <a:effectLst/>
                <a:latin typeface="Aptos" panose="020B0004020202020204" pitchFamily="34" charset="0"/>
                <a:ea typeface="Calibri" panose="020F0502020204030204" pitchFamily="34" charset="0"/>
                <a:cs typeface="Times New Roman" panose="02020603050405020304" pitchFamily="18" charset="0"/>
              </a:rPr>
              <a:t>Proactive communication with counselors and the students ensures continuity of services and proper documentation.</a:t>
            </a:r>
          </a:p>
          <a:p>
            <a:endParaRPr lang="en-US"/>
          </a:p>
        </p:txBody>
      </p:sp>
    </p:spTree>
    <p:extLst>
      <p:ext uri="{BB962C8B-B14F-4D97-AF65-F5344CB8AC3E}">
        <p14:creationId xmlns:p14="http://schemas.microsoft.com/office/powerpoint/2010/main" val="70909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20A6-8536-2296-0E45-31AA31E5D8D0}"/>
              </a:ext>
            </a:extLst>
          </p:cNvPr>
          <p:cNvSpPr>
            <a:spLocks noGrp="1"/>
          </p:cNvSpPr>
          <p:nvPr>
            <p:ph type="title"/>
          </p:nvPr>
        </p:nvSpPr>
        <p:spPr>
          <a:xfrm>
            <a:off x="2855685" y="336097"/>
            <a:ext cx="10515600" cy="1325563"/>
          </a:xfrm>
        </p:spPr>
        <p:txBody>
          <a:bodyPr/>
          <a:lstStyle/>
          <a:p>
            <a:r>
              <a:rPr lang="en-US">
                <a:solidFill>
                  <a:srgbClr val="7030A0"/>
                </a:solidFill>
              </a:rPr>
              <a:t>Pre-ETS In The CRS Contract </a:t>
            </a:r>
          </a:p>
        </p:txBody>
      </p:sp>
      <p:sp>
        <p:nvSpPr>
          <p:cNvPr id="4" name="Rectangle 1">
            <a:extLst>
              <a:ext uri="{FF2B5EF4-FFF2-40B4-BE49-F238E27FC236}">
                <a16:creationId xmlns:a16="http://schemas.microsoft.com/office/drawing/2014/main" id="{5A9782B6-1D53-5661-6CC8-CC7825D5F050}"/>
              </a:ext>
            </a:extLst>
          </p:cNvPr>
          <p:cNvSpPr>
            <a:spLocks noGrp="1" noChangeArrowheads="1"/>
          </p:cNvSpPr>
          <p:nvPr>
            <p:ph idx="1"/>
          </p:nvPr>
        </p:nvSpPr>
        <p:spPr bwMode="auto">
          <a:xfrm>
            <a:off x="576943" y="1391391"/>
            <a:ext cx="69124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ptos" panose="020B0004020202020204" pitchFamily="34" charset="0"/>
              </a:rPr>
              <a:t>Pre-Employment Transition Services (Pre-ETS) can be delivered individually or in groups.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ptos" panose="020B0004020202020204" pitchFamily="34" charset="0"/>
              </a:rPr>
              <a:t>All Pre-ETS must be tailored to the individualized needs of each student with a disability (SWD), whether they are potentially eligible or eligible for ACCES-VR services.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ptos" panose="020B0004020202020204" pitchFamily="34" charset="0"/>
              </a:rPr>
              <a:t>Vendors may only bill for the time spent directly delivering Pre-ETS to a specific student.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a:ln>
                  <a:noFill/>
                </a:ln>
                <a:solidFill>
                  <a:schemeClr val="tx1"/>
                </a:solidFill>
                <a:effectLst/>
                <a:latin typeface="Aptos" panose="020B0004020202020204" pitchFamily="34" charset="0"/>
              </a:rPr>
              <a:t>Vendors must submit required reports and supporting documentation, as outlined in the CRS contract’s Pre-ETS section, for payment approval</a:t>
            </a:r>
            <a:r>
              <a:rPr kumimoji="0" lang="en-US" altLang="en-US" sz="2400" b="0" i="0" u="none" strike="noStrike" cap="none" normalizeH="0" baseline="0">
                <a:ln>
                  <a:noFill/>
                </a:ln>
                <a:solidFill>
                  <a:schemeClr val="tx1"/>
                </a:solidFill>
                <a:effectLst/>
                <a:latin typeface="Arial" panose="020B0604020202020204" pitchFamily="34" charset="0"/>
              </a:rPr>
              <a:t>.</a:t>
            </a:r>
          </a:p>
        </p:txBody>
      </p:sp>
      <p:pic>
        <p:nvPicPr>
          <p:cNvPr id="2051" name="Picture 3" descr="Student Group Vector Art, Icons, and ...">
            <a:extLst>
              <a:ext uri="{FF2B5EF4-FFF2-40B4-BE49-F238E27FC236}">
                <a16:creationId xmlns:a16="http://schemas.microsoft.com/office/drawing/2014/main" id="{818BAF97-A737-D2DC-79E9-3DF4C0635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980" y="1391391"/>
            <a:ext cx="3408266" cy="19086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tudent Cartoon Images - Free Download ...">
            <a:extLst>
              <a:ext uri="{FF2B5EF4-FFF2-40B4-BE49-F238E27FC236}">
                <a16:creationId xmlns:a16="http://schemas.microsoft.com/office/drawing/2014/main" id="{AFFB0D66-E0CB-3CD5-8C47-8BEA8AFF7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904" y="3643086"/>
            <a:ext cx="1821542" cy="267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7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1000" fill="hold"/>
                                        <p:tgtEl>
                                          <p:spTgt spid="4">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1019-7EFB-D255-B671-48BAFFA69BAB}"/>
              </a:ext>
            </a:extLst>
          </p:cNvPr>
          <p:cNvSpPr>
            <a:spLocks noGrp="1"/>
          </p:cNvSpPr>
          <p:nvPr>
            <p:ph type="title"/>
          </p:nvPr>
        </p:nvSpPr>
        <p:spPr/>
        <p:txBody>
          <a:bodyPr/>
          <a:lstStyle/>
          <a:p>
            <a:pPr algn="ctr"/>
            <a:r>
              <a:rPr lang="en-US" b="1">
                <a:solidFill>
                  <a:srgbClr val="7030A0"/>
                </a:solidFill>
              </a:rPr>
              <a:t>Timeframes Matter!</a:t>
            </a:r>
          </a:p>
        </p:txBody>
      </p:sp>
      <p:pic>
        <p:nvPicPr>
          <p:cNvPr id="2050" name="Picture 2" descr="260+ Tick Tock Clock Stock Photos, Pictures &amp; Royalty-Free Images - iStock">
            <a:extLst>
              <a:ext uri="{FF2B5EF4-FFF2-40B4-BE49-F238E27FC236}">
                <a16:creationId xmlns:a16="http://schemas.microsoft.com/office/drawing/2014/main" id="{4569C1A8-FE9B-7005-A707-0BE22CD92B2D}"/>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552" y="1519908"/>
            <a:ext cx="5797058" cy="49729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0C2C63-9AF8-45DA-6899-939BF6299A2B}"/>
              </a:ext>
            </a:extLst>
          </p:cNvPr>
          <p:cNvSpPr txBox="1"/>
          <p:nvPr/>
        </p:nvSpPr>
        <p:spPr>
          <a:xfrm>
            <a:off x="7666772" y="1561595"/>
            <a:ext cx="2977978" cy="400110"/>
          </a:xfrm>
          <a:prstGeom prst="rect">
            <a:avLst/>
          </a:prstGeom>
          <a:noFill/>
        </p:spPr>
        <p:txBody>
          <a:bodyPr wrap="square" rtlCol="0">
            <a:spAutoFit/>
          </a:bodyPr>
          <a:lstStyle/>
          <a:p>
            <a:r>
              <a:rPr lang="en-US" sz="2000" b="1">
                <a:solidFill>
                  <a:srgbClr val="0070C0"/>
                </a:solidFill>
              </a:rPr>
              <a:t>Be Prompt!</a:t>
            </a:r>
          </a:p>
        </p:txBody>
      </p:sp>
      <p:sp>
        <p:nvSpPr>
          <p:cNvPr id="4" name="TextBox 3">
            <a:extLst>
              <a:ext uri="{FF2B5EF4-FFF2-40B4-BE49-F238E27FC236}">
                <a16:creationId xmlns:a16="http://schemas.microsoft.com/office/drawing/2014/main" id="{78C8CADC-EE4F-1544-FB4F-54E665DF71B8}"/>
              </a:ext>
            </a:extLst>
          </p:cNvPr>
          <p:cNvSpPr txBox="1"/>
          <p:nvPr/>
        </p:nvSpPr>
        <p:spPr>
          <a:xfrm>
            <a:off x="7666772" y="3463826"/>
            <a:ext cx="1742303" cy="400110"/>
          </a:xfrm>
          <a:prstGeom prst="rect">
            <a:avLst/>
          </a:prstGeom>
          <a:noFill/>
        </p:spPr>
        <p:txBody>
          <a:bodyPr wrap="square" rtlCol="0">
            <a:spAutoFit/>
          </a:bodyPr>
          <a:lstStyle/>
          <a:p>
            <a:r>
              <a:rPr lang="en-US" sz="2000" b="1">
                <a:solidFill>
                  <a:srgbClr val="0070C0"/>
                </a:solidFill>
              </a:rPr>
              <a:t>Be Accurate!</a:t>
            </a:r>
          </a:p>
        </p:txBody>
      </p:sp>
      <p:sp>
        <p:nvSpPr>
          <p:cNvPr id="5" name="TextBox 4">
            <a:extLst>
              <a:ext uri="{FF2B5EF4-FFF2-40B4-BE49-F238E27FC236}">
                <a16:creationId xmlns:a16="http://schemas.microsoft.com/office/drawing/2014/main" id="{0FC0C64E-D14C-F005-B004-3C6696B70796}"/>
              </a:ext>
            </a:extLst>
          </p:cNvPr>
          <p:cNvSpPr txBox="1"/>
          <p:nvPr/>
        </p:nvSpPr>
        <p:spPr>
          <a:xfrm>
            <a:off x="6393432" y="2038648"/>
            <a:ext cx="4966546" cy="147732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a:t>Students may not be a SWD for much longer and they loose interest quickly.</a:t>
            </a:r>
          </a:p>
          <a:p>
            <a:pPr marL="285750" indent="-285750">
              <a:buFont typeface="Wingdings" panose="05000000000000000000" pitchFamily="2" charset="2"/>
              <a:buChar char="§"/>
            </a:pPr>
            <a:r>
              <a:rPr lang="en-US" kern="100">
                <a:effectLst/>
                <a:latin typeface="+mj-lt"/>
                <a:ea typeface="Calibri"/>
                <a:cs typeface="Times New Roman"/>
              </a:rPr>
              <a:t>Initiate services </a:t>
            </a:r>
            <a:r>
              <a:rPr lang="en-US" kern="100">
                <a:effectLst/>
                <a:latin typeface="+mj-lt"/>
                <a:ea typeface="Calibri"/>
                <a:cs typeface="Calibri"/>
              </a:rPr>
              <a:t>promptly</a:t>
            </a:r>
            <a:r>
              <a:rPr lang="en-US" kern="100">
                <a:effectLst/>
                <a:latin typeface="+mj-lt"/>
                <a:ea typeface="Calibri"/>
                <a:cs typeface="Times New Roman"/>
              </a:rPr>
              <a:t> and submit reports in a timely manner.</a:t>
            </a:r>
          </a:p>
          <a:p>
            <a:endParaRPr lang="en-US"/>
          </a:p>
        </p:txBody>
      </p:sp>
      <p:sp>
        <p:nvSpPr>
          <p:cNvPr id="6" name="TextBox 5">
            <a:extLst>
              <a:ext uri="{FF2B5EF4-FFF2-40B4-BE49-F238E27FC236}">
                <a16:creationId xmlns:a16="http://schemas.microsoft.com/office/drawing/2014/main" id="{CE082E6B-BFD8-F6C7-ABF0-AF5AD920650C}"/>
              </a:ext>
            </a:extLst>
          </p:cNvPr>
          <p:cNvSpPr txBox="1"/>
          <p:nvPr/>
        </p:nvSpPr>
        <p:spPr>
          <a:xfrm>
            <a:off x="5934034" y="3899963"/>
            <a:ext cx="5419766" cy="1754326"/>
          </a:xfrm>
          <a:prstGeom prst="rect">
            <a:avLst/>
          </a:prstGeom>
          <a:noFill/>
        </p:spPr>
        <p:txBody>
          <a:bodyPr wrap="square" rtlCol="0">
            <a:spAutoFit/>
          </a:bodyPr>
          <a:lstStyle/>
          <a:p>
            <a:pPr marL="742950" marR="0" lvl="1" indent="-285750">
              <a:spcBef>
                <a:spcPts val="0"/>
              </a:spcBef>
              <a:spcAft>
                <a:spcPts val="0"/>
              </a:spcAft>
              <a:buFont typeface="Wingdings" panose="05000000000000000000" pitchFamily="2" charset="2"/>
              <a:buChar char="§"/>
              <a:tabLst>
                <a:tab pos="914400" algn="l"/>
              </a:tabLst>
            </a:pPr>
            <a:r>
              <a:rPr lang="en-US" sz="1800" kern="100">
                <a:effectLst/>
                <a:latin typeface="+mj-lt"/>
                <a:ea typeface="Calibri" panose="020F0502020204030204" pitchFamily="34" charset="0"/>
                <a:cs typeface="Times New Roman" panose="02020603050405020304" pitchFamily="18" charset="0"/>
              </a:rPr>
              <a:t>Attendance, email communications, and session notes should all be clearly documented in your case record-this can be in a physical case file or an electronic case file.</a:t>
            </a:r>
          </a:p>
          <a:p>
            <a:pPr marL="742950" marR="0" lvl="1" indent="-285750">
              <a:spcBef>
                <a:spcPts val="0"/>
              </a:spcBef>
              <a:spcAft>
                <a:spcPts val="0"/>
              </a:spcAft>
              <a:buFont typeface="Wingdings" panose="05000000000000000000" pitchFamily="2" charset="2"/>
              <a:buChar char="§"/>
              <a:tabLst>
                <a:tab pos="914400" algn="l"/>
              </a:tabLst>
            </a:pPr>
            <a:r>
              <a:rPr lang="en-US" sz="1800" kern="100">
                <a:effectLst/>
                <a:latin typeface="+mj-lt"/>
                <a:ea typeface="Calibri" panose="020F0502020204030204" pitchFamily="34" charset="0"/>
                <a:cs typeface="Times New Roman" panose="02020603050405020304" pitchFamily="18" charset="0"/>
              </a:rPr>
              <a:t>Reports must be individualized and reflect the specific services provided. </a:t>
            </a:r>
          </a:p>
        </p:txBody>
      </p:sp>
    </p:spTree>
    <p:extLst>
      <p:ext uri="{BB962C8B-B14F-4D97-AF65-F5344CB8AC3E}">
        <p14:creationId xmlns:p14="http://schemas.microsoft.com/office/powerpoint/2010/main" val="881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E438-8746-AD5F-FA15-09CC4B16F0AA}"/>
              </a:ext>
            </a:extLst>
          </p:cNvPr>
          <p:cNvSpPr>
            <a:spLocks noGrp="1"/>
          </p:cNvSpPr>
          <p:nvPr>
            <p:ph type="title"/>
          </p:nvPr>
        </p:nvSpPr>
        <p:spPr/>
        <p:txBody>
          <a:bodyPr>
            <a:normAutofit/>
          </a:bodyPr>
          <a:lstStyle/>
          <a:p>
            <a:r>
              <a:rPr lang="en-US" sz="6400">
                <a:solidFill>
                  <a:srgbClr val="7030A0"/>
                </a:solidFill>
              </a:rPr>
              <a:t>TOOL TIME--</a:t>
            </a:r>
          </a:p>
        </p:txBody>
      </p:sp>
      <p:pic>
        <p:nvPicPr>
          <p:cNvPr id="11" name="Content Placeholder 10" descr="A cartoon of a toolbox with a gavel&#10;&#10;AI-generated content may be incorrect.">
            <a:extLst>
              <a:ext uri="{FF2B5EF4-FFF2-40B4-BE49-F238E27FC236}">
                <a16:creationId xmlns:a16="http://schemas.microsoft.com/office/drawing/2014/main" id="{2140B17D-5383-4704-4337-66DFC9D3EE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444" y="1514781"/>
            <a:ext cx="5659443" cy="4505577"/>
          </a:xfrm>
        </p:spPr>
      </p:pic>
      <p:sp>
        <p:nvSpPr>
          <p:cNvPr id="4" name="TextBox 3">
            <a:extLst>
              <a:ext uri="{FF2B5EF4-FFF2-40B4-BE49-F238E27FC236}">
                <a16:creationId xmlns:a16="http://schemas.microsoft.com/office/drawing/2014/main" id="{00D70240-A4FA-7752-E8AE-55F4B2346555}"/>
              </a:ext>
            </a:extLst>
          </p:cNvPr>
          <p:cNvSpPr txBox="1"/>
          <p:nvPr/>
        </p:nvSpPr>
        <p:spPr>
          <a:xfrm>
            <a:off x="2444420" y="5196488"/>
            <a:ext cx="1196613" cy="369332"/>
          </a:xfrm>
          <a:prstGeom prst="rect">
            <a:avLst/>
          </a:prstGeom>
          <a:noFill/>
        </p:spPr>
        <p:txBody>
          <a:bodyPr wrap="square">
            <a:spAutoFit/>
          </a:bodyPr>
          <a:lstStyle/>
          <a:p>
            <a:r>
              <a:rPr lang="en-US">
                <a:hlinkClick r:id="rId4"/>
              </a:rPr>
              <a:t>Tool Box</a:t>
            </a:r>
            <a:endParaRPr lang="en-US"/>
          </a:p>
        </p:txBody>
      </p:sp>
      <p:sp>
        <p:nvSpPr>
          <p:cNvPr id="6" name="TextBox 5">
            <a:extLst>
              <a:ext uri="{FF2B5EF4-FFF2-40B4-BE49-F238E27FC236}">
                <a16:creationId xmlns:a16="http://schemas.microsoft.com/office/drawing/2014/main" id="{42DF00E8-81E9-D687-AF31-AD38E018A401}"/>
              </a:ext>
            </a:extLst>
          </p:cNvPr>
          <p:cNvSpPr txBox="1"/>
          <p:nvPr/>
        </p:nvSpPr>
        <p:spPr>
          <a:xfrm>
            <a:off x="4938347" y="452952"/>
            <a:ext cx="7253653" cy="2123658"/>
          </a:xfrm>
          <a:prstGeom prst="rect">
            <a:avLst/>
          </a:prstGeom>
          <a:noFill/>
        </p:spPr>
        <p:txBody>
          <a:bodyPr wrap="square" rtlCol="0">
            <a:spAutoFit/>
          </a:bodyPr>
          <a:lstStyle/>
          <a:p>
            <a:pPr algn="ctr"/>
            <a:r>
              <a:rPr lang="en-US" sz="6200">
                <a:solidFill>
                  <a:srgbClr val="C00000"/>
                </a:solidFill>
              </a:rPr>
              <a:t>We Have </a:t>
            </a:r>
            <a:r>
              <a:rPr lang="en-US" sz="6200">
                <a:solidFill>
                  <a:srgbClr val="C00000"/>
                </a:solidFill>
                <a:latin typeface="Aptos" panose="020B0004020202020204" pitchFamily="34" charset="0"/>
              </a:rPr>
              <a:t>Tools</a:t>
            </a:r>
            <a:r>
              <a:rPr lang="en-US" sz="6200">
                <a:solidFill>
                  <a:srgbClr val="C00000"/>
                </a:solidFill>
              </a:rPr>
              <a:t> For All Meetings</a:t>
            </a:r>
            <a:r>
              <a:rPr lang="en-US" sz="6600">
                <a:solidFill>
                  <a:srgbClr val="C00000"/>
                </a:solidFill>
              </a:rPr>
              <a:t>:</a:t>
            </a:r>
          </a:p>
        </p:txBody>
      </p:sp>
      <p:sp>
        <p:nvSpPr>
          <p:cNvPr id="7" name="TextBox 6">
            <a:extLst>
              <a:ext uri="{FF2B5EF4-FFF2-40B4-BE49-F238E27FC236}">
                <a16:creationId xmlns:a16="http://schemas.microsoft.com/office/drawing/2014/main" id="{F72E27DE-6612-BAAE-939D-E8CC09ADDCF2}"/>
              </a:ext>
            </a:extLst>
          </p:cNvPr>
          <p:cNvSpPr txBox="1"/>
          <p:nvPr/>
        </p:nvSpPr>
        <p:spPr>
          <a:xfrm>
            <a:off x="6236631" y="3947912"/>
            <a:ext cx="5574925" cy="1015663"/>
          </a:xfrm>
          <a:prstGeom prst="rect">
            <a:avLst/>
          </a:prstGeom>
          <a:noFill/>
        </p:spPr>
        <p:txBody>
          <a:bodyPr wrap="square" rtlCol="0">
            <a:spAutoFit/>
          </a:bodyPr>
          <a:lstStyle/>
          <a:p>
            <a:r>
              <a:rPr lang="en-US" sz="6000">
                <a:solidFill>
                  <a:srgbClr val="7030A0"/>
                </a:solidFill>
              </a:rPr>
              <a:t>Teams Meetings</a:t>
            </a:r>
          </a:p>
        </p:txBody>
      </p:sp>
      <p:sp>
        <p:nvSpPr>
          <p:cNvPr id="8" name="TextBox 7">
            <a:extLst>
              <a:ext uri="{FF2B5EF4-FFF2-40B4-BE49-F238E27FC236}">
                <a16:creationId xmlns:a16="http://schemas.microsoft.com/office/drawing/2014/main" id="{8D7157DE-2BC2-89CB-1449-6FA9F58321DC}"/>
              </a:ext>
            </a:extLst>
          </p:cNvPr>
          <p:cNvSpPr txBox="1"/>
          <p:nvPr/>
        </p:nvSpPr>
        <p:spPr>
          <a:xfrm>
            <a:off x="7194382" y="2774989"/>
            <a:ext cx="5168716" cy="923330"/>
          </a:xfrm>
          <a:prstGeom prst="rect">
            <a:avLst/>
          </a:prstGeom>
          <a:noFill/>
        </p:spPr>
        <p:txBody>
          <a:bodyPr wrap="square" rtlCol="0">
            <a:spAutoFit/>
          </a:bodyPr>
          <a:lstStyle/>
          <a:p>
            <a:r>
              <a:rPr lang="en-US" sz="5400">
                <a:solidFill>
                  <a:schemeClr val="accent5">
                    <a:lumMod val="50000"/>
                  </a:schemeClr>
                </a:solidFill>
                <a:latin typeface="Aptos" panose="020B0004020202020204" pitchFamily="34" charset="0"/>
              </a:rPr>
              <a:t>Zoom Meetings</a:t>
            </a:r>
          </a:p>
        </p:txBody>
      </p:sp>
      <p:sp>
        <p:nvSpPr>
          <p:cNvPr id="9" name="TextBox 8">
            <a:extLst>
              <a:ext uri="{FF2B5EF4-FFF2-40B4-BE49-F238E27FC236}">
                <a16:creationId xmlns:a16="http://schemas.microsoft.com/office/drawing/2014/main" id="{BECDC71B-F650-EB78-B673-CE83D6CC4D5E}"/>
              </a:ext>
            </a:extLst>
          </p:cNvPr>
          <p:cNvSpPr txBox="1"/>
          <p:nvPr/>
        </p:nvSpPr>
        <p:spPr>
          <a:xfrm>
            <a:off x="5705009" y="5207784"/>
            <a:ext cx="6374393" cy="1015663"/>
          </a:xfrm>
          <a:prstGeom prst="rect">
            <a:avLst/>
          </a:prstGeom>
          <a:noFill/>
        </p:spPr>
        <p:txBody>
          <a:bodyPr wrap="square" rtlCol="0">
            <a:spAutoFit/>
          </a:bodyPr>
          <a:lstStyle/>
          <a:p>
            <a:r>
              <a:rPr lang="en-US" sz="6000">
                <a:solidFill>
                  <a:schemeClr val="accent2"/>
                </a:solidFill>
              </a:rPr>
              <a:t>In Person Meetings</a:t>
            </a:r>
          </a:p>
        </p:txBody>
      </p:sp>
    </p:spTree>
    <p:extLst>
      <p:ext uri="{BB962C8B-B14F-4D97-AF65-F5344CB8AC3E}">
        <p14:creationId xmlns:p14="http://schemas.microsoft.com/office/powerpoint/2010/main" val="19365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al Thoughts Stock Illustration ...">
            <a:extLst>
              <a:ext uri="{FF2B5EF4-FFF2-40B4-BE49-F238E27FC236}">
                <a16:creationId xmlns:a16="http://schemas.microsoft.com/office/drawing/2014/main" id="{A00BD743-11CB-E1F1-9FB9-9A477E0C8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79" y="914400"/>
            <a:ext cx="5527075" cy="543479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20BAE126-8CEF-83E2-7C3E-504BA06F8D81}"/>
              </a:ext>
            </a:extLst>
          </p:cNvPr>
          <p:cNvSpPr>
            <a:spLocks noGrp="1"/>
          </p:cNvSpPr>
          <p:nvPr>
            <p:ph type="title" idx="4294967295"/>
          </p:nvPr>
        </p:nvSpPr>
        <p:spPr>
          <a:xfrm>
            <a:off x="6713538" y="1133475"/>
            <a:ext cx="4835525" cy="4995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Pts val="1000"/>
              <a:buFont typeface="Arial" panose="020B0604020202020204" pitchFamily="34" charset="0"/>
              <a:buNone/>
              <a:tabLst>
                <a:tab pos="483306" algn="l"/>
              </a:tabLst>
              <a:defRPr/>
            </a:pPr>
            <a:r>
              <a:rPr kumimoji="0" lang="en-US" sz="4800" b="1" i="0" u="none" strike="noStrike" kern="1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Times New Roman" panose="02020603050405020304" pitchFamily="18" charset="0"/>
              </a:rPr>
              <a:t>Be Mindful of Start and End Dates!</a:t>
            </a:r>
            <a:endParaRPr kumimoji="0" lang="en-US" sz="1900" b="1" i="0" u="none" strike="noStrike" kern="1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Pts val="1000"/>
              <a:buFont typeface="Arial" panose="020B0604020202020204" pitchFamily="34" charset="0"/>
              <a:buNone/>
              <a:tabLst>
                <a:tab pos="483306" algn="l"/>
              </a:tabLst>
              <a:defRPr/>
            </a:pPr>
            <a:endParaRPr kumimoji="0" lang="en-US" sz="3600" b="1" i="0" u="none" strike="noStrike" kern="1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Pts val="1000"/>
              <a:buFont typeface="Arial" panose="020B0604020202020204" pitchFamily="34" charset="0"/>
              <a:buNone/>
              <a:tabLst>
                <a:tab pos="483306" algn="l"/>
              </a:tabLst>
              <a:defRPr/>
            </a:pPr>
            <a:r>
              <a:rPr kumimoji="0" lang="en-US" sz="5200" b="1" i="0" u="none" strike="noStrike" kern="100" cap="none" spc="0" normalizeH="0" baseline="0" noProof="0" dirty="0">
                <a:ln>
                  <a:noFill/>
                </a:ln>
                <a:solidFill>
                  <a:srgbClr val="7030A0"/>
                </a:solidFill>
                <a:effectLst/>
                <a:uLnTx/>
                <a:uFillTx/>
                <a:latin typeface="Aptos" panose="020B0004020202020204" pitchFamily="34" charset="0"/>
                <a:ea typeface="Calibri" panose="020F0502020204030204" pitchFamily="34" charset="0"/>
                <a:cs typeface="Times New Roman" panose="02020603050405020304" pitchFamily="18" charset="0"/>
              </a:rPr>
              <a:t>Tell the Story!</a:t>
            </a:r>
          </a:p>
          <a:p>
            <a:pPr marL="0" marR="0" lvl="0" indent="0" algn="ctr" defTabSz="914400" rtl="0" eaLnBrk="1" fontAlgn="auto" latinLnBrk="0" hangingPunct="1">
              <a:lnSpc>
                <a:spcPct val="90000"/>
              </a:lnSpc>
              <a:spcBef>
                <a:spcPts val="1000"/>
              </a:spcBef>
              <a:spcAft>
                <a:spcPts val="0"/>
              </a:spcAft>
              <a:buClrTx/>
              <a:buSzPts val="1000"/>
              <a:buFont typeface="Arial" panose="020B0604020202020204" pitchFamily="34" charset="0"/>
              <a:buNone/>
              <a:tabLst>
                <a:tab pos="483306" algn="l"/>
              </a:tabLst>
              <a:defRPr/>
            </a:pPr>
            <a:endParaRPr kumimoji="0" lang="en-US" sz="3600" b="1" i="0" u="none" strike="noStrike" kern="1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Pts val="1000"/>
              <a:buFont typeface="Arial" panose="020B0604020202020204" pitchFamily="34" charset="0"/>
              <a:buNone/>
              <a:tabLst>
                <a:tab pos="483306" algn="l"/>
              </a:tabLst>
              <a:defRPr/>
            </a:pPr>
            <a:r>
              <a:rPr kumimoji="0" lang="en-US" sz="4800" b="1" i="0" u="none" strike="noStrike" kern="100" cap="none" spc="0" normalizeH="0" baseline="0" noProof="0" dirty="0">
                <a:ln>
                  <a:noFill/>
                </a:ln>
                <a:solidFill>
                  <a:srgbClr val="0070C0"/>
                </a:solidFill>
                <a:effectLst/>
                <a:uLnTx/>
                <a:uFillTx/>
                <a:latin typeface="Aptos" panose="020B0004020202020204" pitchFamily="34" charset="0"/>
                <a:ea typeface="Calibri" panose="020F0502020204030204" pitchFamily="34" charset="0"/>
                <a:cs typeface="Times New Roman" panose="02020603050405020304" pitchFamily="18" charset="0"/>
              </a:rPr>
              <a:t>Highlight the amazing work you do!</a:t>
            </a:r>
          </a:p>
          <a:p>
            <a:pPr marL="0" marR="0" lvl="0" indent="0" algn="ctr" defTabSz="914400" rtl="0" eaLnBrk="1" fontAlgn="auto" latinLnBrk="0" hangingPunct="1">
              <a:lnSpc>
                <a:spcPct val="90000"/>
              </a:lnSpc>
              <a:spcBef>
                <a:spcPts val="1000"/>
              </a:spcBef>
              <a:spcAft>
                <a:spcPts val="0"/>
              </a:spcAft>
              <a:buClrTx/>
              <a:buSzPts val="1000"/>
              <a:buFont typeface="Arial" panose="020B0604020202020204" pitchFamily="34" charset="0"/>
              <a:buNone/>
              <a:tabLst>
                <a:tab pos="483306" algn="l"/>
              </a:tabLst>
              <a:defRPr/>
            </a:pPr>
            <a:endParaRPr kumimoji="0" lang="en-US" sz="3600" b="1" i="0" u="none" strike="noStrike" kern="100" cap="none" spc="0" normalizeH="0" baseline="0" noProof="0" dirty="0">
              <a:ln>
                <a:noFill/>
              </a:ln>
              <a:solidFill>
                <a:schemeClr val="tx1"/>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408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f Frame 4">
            <a:extLst>
              <a:ext uri="{FF2B5EF4-FFF2-40B4-BE49-F238E27FC236}">
                <a16:creationId xmlns:a16="http://schemas.microsoft.com/office/drawing/2014/main" id="{55DC2242-1BB8-F95E-9AC9-EBEDEB631F00}"/>
              </a:ext>
              <a:ext uri="{C183D7F6-B498-43B3-948B-1728B52AA6E4}">
                <adec:decorative xmlns:adec="http://schemas.microsoft.com/office/drawing/2017/decorative" val="1"/>
              </a:ext>
            </a:extLst>
          </p:cNvPr>
          <p:cNvSpPr/>
          <p:nvPr/>
        </p:nvSpPr>
        <p:spPr>
          <a:xfrm>
            <a:off x="0" y="0"/>
            <a:ext cx="8942664" cy="2684477"/>
          </a:xfrm>
          <a:prstGeom prst="halfFrame">
            <a:avLst>
              <a:gd name="adj1" fmla="val 6771"/>
              <a:gd name="adj2" fmla="val 708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6" name="Half Frame 5">
            <a:extLst>
              <a:ext uri="{FF2B5EF4-FFF2-40B4-BE49-F238E27FC236}">
                <a16:creationId xmlns:a16="http://schemas.microsoft.com/office/drawing/2014/main" id="{0F2B3C1E-0B04-AFC6-445A-09A9DCFC88DA}"/>
              </a:ext>
              <a:ext uri="{C183D7F6-B498-43B3-948B-1728B52AA6E4}">
                <adec:decorative xmlns:adec="http://schemas.microsoft.com/office/drawing/2017/decorative" val="1"/>
              </a:ext>
            </a:extLst>
          </p:cNvPr>
          <p:cNvSpPr/>
          <p:nvPr/>
        </p:nvSpPr>
        <p:spPr>
          <a:xfrm>
            <a:off x="195944" y="177282"/>
            <a:ext cx="8145538" cy="2457225"/>
          </a:xfrm>
          <a:prstGeom prst="halfFrame">
            <a:avLst>
              <a:gd name="adj1" fmla="val 7262"/>
              <a:gd name="adj2" fmla="val 6190"/>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a:extLst>
              <a:ext uri="{FF2B5EF4-FFF2-40B4-BE49-F238E27FC236}">
                <a16:creationId xmlns:a16="http://schemas.microsoft.com/office/drawing/2014/main" id="{433E60C7-9EFD-A0D6-37AF-79C63EC330EA}"/>
              </a:ext>
              <a:ext uri="{C183D7F6-B498-43B3-948B-1728B52AA6E4}">
                <adec:decorative xmlns:adec="http://schemas.microsoft.com/office/drawing/2017/decorative" val="1"/>
              </a:ext>
            </a:extLst>
          </p:cNvPr>
          <p:cNvSpPr/>
          <p:nvPr/>
        </p:nvSpPr>
        <p:spPr>
          <a:xfrm rot="10800000">
            <a:off x="6948197" y="5380442"/>
            <a:ext cx="5243803" cy="1477555"/>
          </a:xfrm>
          <a:prstGeom prst="halfFrame">
            <a:avLst>
              <a:gd name="adj1" fmla="val 10874"/>
              <a:gd name="adj2" fmla="val 626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49" name="Half Frame 48">
            <a:extLst>
              <a:ext uri="{FF2B5EF4-FFF2-40B4-BE49-F238E27FC236}">
                <a16:creationId xmlns:a16="http://schemas.microsoft.com/office/drawing/2014/main" id="{2706BBC7-1E08-D22C-5690-48A900F31EB5}"/>
              </a:ext>
              <a:ext uri="{C183D7F6-B498-43B3-948B-1728B52AA6E4}">
                <adec:decorative xmlns:adec="http://schemas.microsoft.com/office/drawing/2017/decorative" val="1"/>
              </a:ext>
            </a:extLst>
          </p:cNvPr>
          <p:cNvSpPr/>
          <p:nvPr/>
        </p:nvSpPr>
        <p:spPr>
          <a:xfrm rot="10800000">
            <a:off x="7487858" y="5414696"/>
            <a:ext cx="4604615" cy="1281362"/>
          </a:xfrm>
          <a:prstGeom prst="halfFrame">
            <a:avLst>
              <a:gd name="adj1" fmla="val 12359"/>
              <a:gd name="adj2" fmla="val 11287"/>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blue and purple logo&#10;&#10;Description automatically generated">
            <a:extLst>
              <a:ext uri="{FF2B5EF4-FFF2-40B4-BE49-F238E27FC236}">
                <a16:creationId xmlns:a16="http://schemas.microsoft.com/office/drawing/2014/main" id="{25A3FD34-80FB-5F6E-515E-800075301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3584" y="6460983"/>
            <a:ext cx="858416" cy="397017"/>
          </a:xfrm>
          <a:prstGeom prst="rect">
            <a:avLst/>
          </a:prstGeom>
        </p:spPr>
      </p:pic>
      <p:sp>
        <p:nvSpPr>
          <p:cNvPr id="4" name="Rectangle 3">
            <a:extLst>
              <a:ext uri="{FF2B5EF4-FFF2-40B4-BE49-F238E27FC236}">
                <a16:creationId xmlns:a16="http://schemas.microsoft.com/office/drawing/2014/main" id="{80395588-A7CB-8EE0-2193-6C1B3B8719DC}"/>
              </a:ext>
            </a:extLst>
          </p:cNvPr>
          <p:cNvSpPr/>
          <p:nvPr/>
        </p:nvSpPr>
        <p:spPr>
          <a:xfrm>
            <a:off x="1347206" y="1448848"/>
            <a:ext cx="9032679" cy="1077218"/>
          </a:xfrm>
          <a:prstGeom prst="rect">
            <a:avLst/>
          </a:prstGeom>
          <a:noFill/>
        </p:spPr>
        <p:txBody>
          <a:bodyPr wrap="square" lIns="91440" tIns="45720" rIns="91440" bIns="45720">
            <a:spAutoFit/>
          </a:bodyPr>
          <a:lstStyle/>
          <a:p>
            <a:pPr algn="ctr"/>
            <a:endParaRPr lang="en-US" sz="3200">
              <a:ln w="0"/>
              <a:solidFill>
                <a:srgbClr val="7030A0"/>
              </a:solidFill>
              <a:effectLst>
                <a:outerShdw blurRad="38100" dist="25400" dir="5400000" algn="ctr" rotWithShape="0">
                  <a:srgbClr val="6E747A">
                    <a:alpha val="43000"/>
                  </a:srgbClr>
                </a:outerShdw>
              </a:effectLst>
            </a:endParaRPr>
          </a:p>
          <a:p>
            <a:pPr algn="ctr"/>
            <a:r>
              <a:rPr lang="en-US" sz="3200">
                <a:ln w="0"/>
                <a:solidFill>
                  <a:schemeClr val="accent5">
                    <a:lumMod val="75000"/>
                  </a:schemeClr>
                </a:solidFill>
                <a:effectLst>
                  <a:outerShdw blurRad="38100" dist="25400" dir="5400000" algn="ctr" rotWithShape="0">
                    <a:srgbClr val="6E747A">
                      <a:alpha val="43000"/>
                    </a:srgbClr>
                  </a:outerShdw>
                </a:effectLst>
              </a:rPr>
              <a:t>Senior Vocational Rehabilitation Counselors</a:t>
            </a:r>
            <a:endParaRPr lang="en-US" sz="3200" b="0" cap="none" spc="0">
              <a:ln w="0"/>
              <a:solidFill>
                <a:schemeClr val="accent5">
                  <a:lumMod val="75000"/>
                </a:schemeClr>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24C23E94-6FF6-CCFD-17A3-E801DB6B521B}"/>
              </a:ext>
            </a:extLst>
          </p:cNvPr>
          <p:cNvSpPr txBox="1"/>
          <p:nvPr/>
        </p:nvSpPr>
        <p:spPr>
          <a:xfrm>
            <a:off x="2038403" y="2433354"/>
            <a:ext cx="8624703" cy="4262705"/>
          </a:xfrm>
          <a:prstGeom prst="rect">
            <a:avLst/>
          </a:prstGeom>
          <a:noFill/>
        </p:spPr>
        <p:txBody>
          <a:bodyPr wrap="square" rtlCol="0">
            <a:spAutoFit/>
          </a:bodyPr>
          <a:lstStyle/>
          <a:p>
            <a:pPr marL="285750" indent="-285750">
              <a:buFont typeface="Wingdings" panose="05000000000000000000" pitchFamily="2" charset="2"/>
              <a:buChar char="v"/>
            </a:pPr>
            <a:r>
              <a:rPr lang="en-US" sz="3700"/>
              <a:t>Meghan Humphrey (518) 971-0878</a:t>
            </a:r>
          </a:p>
          <a:p>
            <a:pPr marL="914400" lvl="1" indent="-457200">
              <a:buFont typeface="Wingdings" panose="05000000000000000000" pitchFamily="2" charset="2"/>
              <a:buChar char="Ø"/>
            </a:pPr>
            <a:r>
              <a:rPr lang="en-US" sz="3000"/>
              <a:t>White Plains, Mid-Hudson, Albany &amp; Malone</a:t>
            </a:r>
          </a:p>
          <a:p>
            <a:pPr marL="285750" indent="-285750">
              <a:buFont typeface="Wingdings" panose="05000000000000000000" pitchFamily="2" charset="2"/>
              <a:buChar char="v"/>
            </a:pPr>
            <a:r>
              <a:rPr lang="en-US" sz="3700"/>
              <a:t>Amy Szymula (518) 764-9684</a:t>
            </a:r>
          </a:p>
          <a:p>
            <a:pPr marL="914400" lvl="1" indent="-457200">
              <a:buFont typeface="Wingdings" panose="05000000000000000000" pitchFamily="2" charset="2"/>
              <a:buChar char="Ø"/>
            </a:pPr>
            <a:r>
              <a:rPr lang="en-US" sz="3000"/>
              <a:t>Buffalo &amp; Rochester</a:t>
            </a:r>
          </a:p>
          <a:p>
            <a:pPr marL="285750" indent="-285750">
              <a:buFont typeface="Wingdings" panose="05000000000000000000" pitchFamily="2" charset="2"/>
              <a:buChar char="v"/>
            </a:pPr>
            <a:r>
              <a:rPr lang="en-US" sz="3700"/>
              <a:t>Jasmine Martinez (914) 642-3153</a:t>
            </a:r>
          </a:p>
          <a:p>
            <a:pPr marL="1028700" lvl="1" indent="-571500">
              <a:buFont typeface="Wingdings" panose="05000000000000000000" pitchFamily="2" charset="2"/>
              <a:buChar char="Ø"/>
            </a:pPr>
            <a:r>
              <a:rPr lang="en-US" sz="3000"/>
              <a:t>Bronx, Manhattan &amp; Brooklyn</a:t>
            </a:r>
          </a:p>
          <a:p>
            <a:pPr marL="285750" indent="-285750">
              <a:buFont typeface="Wingdings" panose="05000000000000000000" pitchFamily="2" charset="2"/>
              <a:buChar char="v"/>
            </a:pPr>
            <a:r>
              <a:rPr lang="en-US" sz="3700"/>
              <a:t>Kimberly Puccia (518) 971-0826</a:t>
            </a:r>
          </a:p>
          <a:p>
            <a:pPr marL="1028700" lvl="1" indent="-571500">
              <a:buFont typeface="Wingdings" panose="05000000000000000000" pitchFamily="2" charset="2"/>
              <a:buChar char="Ø"/>
            </a:pPr>
            <a:r>
              <a:rPr lang="en-US" sz="3000"/>
              <a:t>Binghamton, Utica &amp; Syracuse</a:t>
            </a:r>
          </a:p>
        </p:txBody>
      </p:sp>
      <p:sp>
        <p:nvSpPr>
          <p:cNvPr id="2" name="Title 1">
            <a:extLst>
              <a:ext uri="{FF2B5EF4-FFF2-40B4-BE49-F238E27FC236}">
                <a16:creationId xmlns:a16="http://schemas.microsoft.com/office/drawing/2014/main" id="{04087710-083B-EBEE-4016-1B174E7EB360}"/>
              </a:ext>
            </a:extLst>
          </p:cNvPr>
          <p:cNvSpPr>
            <a:spLocks noGrp="1"/>
          </p:cNvSpPr>
          <p:nvPr>
            <p:ph type="title" idx="4294967295"/>
          </p:nvPr>
        </p:nvSpPr>
        <p:spPr>
          <a:xfrm>
            <a:off x="292361" y="315858"/>
            <a:ext cx="1180011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7030A0"/>
                </a:solidFill>
                <a:effectLst>
                  <a:outerShdw blurRad="38100" dist="25400" dir="5400000" algn="ctr" rotWithShape="0">
                    <a:srgbClr val="6E747A">
                      <a:alpha val="43000"/>
                    </a:srgbClr>
                  </a:outerShdw>
                </a:effectLst>
                <a:uLnTx/>
                <a:uFillTx/>
                <a:latin typeface="+mn-lt"/>
                <a:ea typeface="+mn-ea"/>
                <a:cs typeface="+mn-cs"/>
              </a:rPr>
              <a:t>Quality Assurance &amp; Monitoring Team</a:t>
            </a:r>
          </a:p>
        </p:txBody>
      </p:sp>
      <p:sp>
        <p:nvSpPr>
          <p:cNvPr id="3" name="TextBox 2">
            <a:extLst>
              <a:ext uri="{FF2B5EF4-FFF2-40B4-BE49-F238E27FC236}">
                <a16:creationId xmlns:a16="http://schemas.microsoft.com/office/drawing/2014/main" id="{3FB3E254-89A5-33FA-FB71-F786A3637404}"/>
              </a:ext>
            </a:extLst>
          </p:cNvPr>
          <p:cNvSpPr txBox="1"/>
          <p:nvPr/>
        </p:nvSpPr>
        <p:spPr>
          <a:xfrm>
            <a:off x="1812115" y="1341588"/>
            <a:ext cx="8281811" cy="646331"/>
          </a:xfrm>
          <a:prstGeom prst="rect">
            <a:avLst/>
          </a:prstGeom>
          <a:noFill/>
        </p:spPr>
        <p:txBody>
          <a:bodyPr wrap="square" rtlCol="0">
            <a:spAutoFit/>
          </a:bodyPr>
          <a:lstStyle/>
          <a:p>
            <a:pPr algn="ctr"/>
            <a:r>
              <a:rPr lang="en-US" sz="3600"/>
              <a:t>David Morgan, Manager (518) 626-1103</a:t>
            </a:r>
          </a:p>
        </p:txBody>
      </p:sp>
    </p:spTree>
    <p:extLst>
      <p:ext uri="{BB962C8B-B14F-4D97-AF65-F5344CB8AC3E}">
        <p14:creationId xmlns:p14="http://schemas.microsoft.com/office/powerpoint/2010/main" val="396446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EBA4-E42C-77F4-ACD7-47EC1D815D3F}"/>
              </a:ext>
            </a:extLst>
          </p:cNvPr>
          <p:cNvSpPr>
            <a:spLocks noGrp="1"/>
          </p:cNvSpPr>
          <p:nvPr>
            <p:ph type="title"/>
          </p:nvPr>
        </p:nvSpPr>
        <p:spPr>
          <a:xfrm>
            <a:off x="912628" y="534435"/>
            <a:ext cx="10515600" cy="1134066"/>
          </a:xfrm>
        </p:spPr>
        <p:txBody>
          <a:bodyPr>
            <a:normAutofit/>
          </a:bodyPr>
          <a:lstStyle/>
          <a:p>
            <a:pPr algn="ctr"/>
            <a:r>
              <a:rPr lang="en-US" sz="5000">
                <a:solidFill>
                  <a:srgbClr val="7030A0"/>
                </a:solidFill>
              </a:rPr>
              <a:t>QAMU’s Mission</a:t>
            </a:r>
          </a:p>
        </p:txBody>
      </p:sp>
      <p:sp>
        <p:nvSpPr>
          <p:cNvPr id="3" name="Content Placeholder 2">
            <a:extLst>
              <a:ext uri="{FF2B5EF4-FFF2-40B4-BE49-F238E27FC236}">
                <a16:creationId xmlns:a16="http://schemas.microsoft.com/office/drawing/2014/main" id="{3C9C324A-86D7-339D-7FEF-C58A8CE6F53D}"/>
              </a:ext>
            </a:extLst>
          </p:cNvPr>
          <p:cNvSpPr>
            <a:spLocks noGrp="1"/>
          </p:cNvSpPr>
          <p:nvPr>
            <p:ph idx="1"/>
          </p:nvPr>
        </p:nvSpPr>
        <p:spPr>
          <a:xfrm>
            <a:off x="542260" y="2295445"/>
            <a:ext cx="5770405" cy="962728"/>
          </a:xfrm>
        </p:spPr>
        <p:txBody>
          <a:bodyPr>
            <a:normAutofit/>
          </a:bodyPr>
          <a:lstStyle/>
          <a:p>
            <a:pPr>
              <a:buFont typeface="Wingdings" panose="05000000000000000000" pitchFamily="2" charset="2"/>
              <a:buChar char="Ø"/>
            </a:pPr>
            <a:r>
              <a:rPr lang="en-US" sz="2400" b="0" i="0">
                <a:solidFill>
                  <a:srgbClr val="000000"/>
                </a:solidFill>
                <a:effectLst/>
                <a:latin typeface="Open Sans" panose="020B0606030504020204" pitchFamily="34" charset="0"/>
              </a:rPr>
              <a:t> Improve the quality of the services  delivered to individuals</a:t>
            </a:r>
          </a:p>
        </p:txBody>
      </p:sp>
      <p:pic>
        <p:nvPicPr>
          <p:cNvPr id="5" name="Picture 4" descr="A person singing with her hands up&#10;&#10;AI-generated content may be incorrect.">
            <a:extLst>
              <a:ext uri="{FF2B5EF4-FFF2-40B4-BE49-F238E27FC236}">
                <a16:creationId xmlns:a16="http://schemas.microsoft.com/office/drawing/2014/main" id="{23A65B18-F299-9613-8B50-F9D8A173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806" y="2470337"/>
            <a:ext cx="4508135" cy="3373220"/>
          </a:xfrm>
          <a:prstGeom prst="rect">
            <a:avLst/>
          </a:prstGeom>
        </p:spPr>
      </p:pic>
      <p:sp>
        <p:nvSpPr>
          <p:cNvPr id="7" name="TextBox 6">
            <a:extLst>
              <a:ext uri="{FF2B5EF4-FFF2-40B4-BE49-F238E27FC236}">
                <a16:creationId xmlns:a16="http://schemas.microsoft.com/office/drawing/2014/main" id="{A68065C4-959F-3BFF-5641-186F64320158}"/>
              </a:ext>
            </a:extLst>
          </p:cNvPr>
          <p:cNvSpPr txBox="1"/>
          <p:nvPr/>
        </p:nvSpPr>
        <p:spPr>
          <a:xfrm>
            <a:off x="542259" y="3429000"/>
            <a:ext cx="5643881"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b="0" i="0">
                <a:solidFill>
                  <a:srgbClr val="000000"/>
                </a:solidFill>
                <a:effectLst/>
                <a:latin typeface="Open Sans" panose="020B0606030504020204" pitchFamily="34" charset="0"/>
              </a:rPr>
              <a:t>Monitor service delivery to identify:</a:t>
            </a:r>
          </a:p>
          <a:p>
            <a:pPr marL="914400" lvl="1" indent="-457200">
              <a:buFont typeface="Arial" panose="020B0604020202020204" pitchFamily="34" charset="0"/>
              <a:buChar char="•"/>
            </a:pPr>
            <a:r>
              <a:rPr lang="en-US" sz="2400">
                <a:solidFill>
                  <a:srgbClr val="000000"/>
                </a:solidFill>
                <a:latin typeface="Open Sans" panose="020B0606030504020204" pitchFamily="34" charset="0"/>
              </a:rPr>
              <a:t>Trends</a:t>
            </a:r>
          </a:p>
          <a:p>
            <a:pPr marL="914400" lvl="1" indent="-457200">
              <a:buFont typeface="Arial" panose="020B0604020202020204" pitchFamily="34" charset="0"/>
              <a:buChar char="•"/>
            </a:pPr>
            <a:r>
              <a:rPr lang="en-US" sz="2400">
                <a:solidFill>
                  <a:srgbClr val="000000"/>
                </a:solidFill>
                <a:latin typeface="Open Sans" panose="020B0606030504020204" pitchFamily="34" charset="0"/>
              </a:rPr>
              <a:t>Areas of Improvement </a:t>
            </a:r>
          </a:p>
          <a:p>
            <a:pPr marL="914400" lvl="1" indent="-457200">
              <a:buFont typeface="Arial" panose="020B0604020202020204" pitchFamily="34" charset="0"/>
              <a:buChar char="•"/>
            </a:pPr>
            <a:r>
              <a:rPr lang="en-US" sz="2400" b="0" i="0">
                <a:solidFill>
                  <a:srgbClr val="000000"/>
                </a:solidFill>
                <a:effectLst/>
                <a:latin typeface="Open Sans" panose="020B0606030504020204" pitchFamily="34" charset="0"/>
              </a:rPr>
              <a:t>Effective Pr</a:t>
            </a:r>
            <a:r>
              <a:rPr lang="en-US" sz="2400">
                <a:solidFill>
                  <a:srgbClr val="000000"/>
                </a:solidFill>
                <a:latin typeface="Open Sans" panose="020B0606030504020204" pitchFamily="34" charset="0"/>
              </a:rPr>
              <a:t>actices</a:t>
            </a:r>
            <a:endParaRPr lang="en-US" sz="2400" b="0" i="0">
              <a:solidFill>
                <a:srgbClr val="000000"/>
              </a:solidFill>
              <a:effectLst/>
              <a:latin typeface="Open Sans" panose="020B0606030504020204" pitchFamily="34" charset="0"/>
            </a:endParaRPr>
          </a:p>
        </p:txBody>
      </p:sp>
      <p:sp>
        <p:nvSpPr>
          <p:cNvPr id="9" name="TextBox 8">
            <a:extLst>
              <a:ext uri="{FF2B5EF4-FFF2-40B4-BE49-F238E27FC236}">
                <a16:creationId xmlns:a16="http://schemas.microsoft.com/office/drawing/2014/main" id="{403219D1-2984-E2CB-32C8-1D33A190DBB6}"/>
              </a:ext>
            </a:extLst>
          </p:cNvPr>
          <p:cNvSpPr txBox="1"/>
          <p:nvPr/>
        </p:nvSpPr>
        <p:spPr>
          <a:xfrm>
            <a:off x="2609407" y="1330512"/>
            <a:ext cx="7122042" cy="738664"/>
          </a:xfrm>
          <a:prstGeom prst="rect">
            <a:avLst/>
          </a:prstGeom>
          <a:noFill/>
        </p:spPr>
        <p:txBody>
          <a:bodyPr wrap="square" rtlCol="0">
            <a:spAutoFit/>
          </a:bodyPr>
          <a:lstStyle/>
          <a:p>
            <a:r>
              <a:rPr lang="en-US" sz="4200">
                <a:solidFill>
                  <a:srgbClr val="0070C0"/>
                </a:solidFill>
              </a:rPr>
              <a:t>You are </a:t>
            </a:r>
            <a:r>
              <a:rPr lang="en-US" sz="4200">
                <a:solidFill>
                  <a:srgbClr val="FF0000"/>
                </a:solidFill>
              </a:rPr>
              <a:t>ALL</a:t>
            </a:r>
            <a:r>
              <a:rPr lang="en-US" sz="4200"/>
              <a:t> </a:t>
            </a:r>
            <a:r>
              <a:rPr lang="en-US" sz="4200">
                <a:solidFill>
                  <a:srgbClr val="0070C0"/>
                </a:solidFill>
              </a:rPr>
              <a:t>Mission</a:t>
            </a:r>
            <a:r>
              <a:rPr lang="en-US" sz="4200"/>
              <a:t> </a:t>
            </a:r>
            <a:r>
              <a:rPr lang="en-US" sz="4200">
                <a:solidFill>
                  <a:srgbClr val="FF0000"/>
                </a:solidFill>
              </a:rPr>
              <a:t>ESSENTIAL</a:t>
            </a:r>
            <a:r>
              <a:rPr lang="en-US" sz="4200"/>
              <a:t>! </a:t>
            </a:r>
          </a:p>
        </p:txBody>
      </p:sp>
      <p:sp>
        <p:nvSpPr>
          <p:cNvPr id="4" name="TextBox 3">
            <a:extLst>
              <a:ext uri="{FF2B5EF4-FFF2-40B4-BE49-F238E27FC236}">
                <a16:creationId xmlns:a16="http://schemas.microsoft.com/office/drawing/2014/main" id="{623B8682-BA42-54B7-2746-39D8D133F720}"/>
              </a:ext>
            </a:extLst>
          </p:cNvPr>
          <p:cNvSpPr txBox="1"/>
          <p:nvPr/>
        </p:nvSpPr>
        <p:spPr>
          <a:xfrm>
            <a:off x="542260" y="5169487"/>
            <a:ext cx="5553740"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a:latin typeface="Open Sans" panose="020B0606030504020204" pitchFamily="34" charset="0"/>
                <a:ea typeface="Open Sans" panose="020B0606030504020204" pitchFamily="34" charset="0"/>
                <a:cs typeface="Open Sans" panose="020B0606030504020204" pitchFamily="34" charset="0"/>
              </a:rPr>
              <a:t>Continuously Work with additional units within our agency to update policies and procedures</a:t>
            </a:r>
          </a:p>
        </p:txBody>
      </p:sp>
    </p:spTree>
    <p:extLst>
      <p:ext uri="{BB962C8B-B14F-4D97-AF65-F5344CB8AC3E}">
        <p14:creationId xmlns:p14="http://schemas.microsoft.com/office/powerpoint/2010/main" val="35484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earing sunglasses&#10;&#10;AI-generated content may be incorrect.">
            <a:extLst>
              <a:ext uri="{FF2B5EF4-FFF2-40B4-BE49-F238E27FC236}">
                <a16:creationId xmlns:a16="http://schemas.microsoft.com/office/drawing/2014/main" id="{EDF7CA8C-1C19-45E2-0B0E-45779233E2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7710" y="1062397"/>
            <a:ext cx="8078004" cy="4733206"/>
          </a:xfrm>
        </p:spPr>
      </p:pic>
      <p:sp>
        <p:nvSpPr>
          <p:cNvPr id="3" name="TextBox 2">
            <a:extLst>
              <a:ext uri="{FF2B5EF4-FFF2-40B4-BE49-F238E27FC236}">
                <a16:creationId xmlns:a16="http://schemas.microsoft.com/office/drawing/2014/main" id="{A5C69013-1BDC-3D6C-9403-F91B445B893F}"/>
              </a:ext>
            </a:extLst>
          </p:cNvPr>
          <p:cNvSpPr txBox="1"/>
          <p:nvPr/>
        </p:nvSpPr>
        <p:spPr>
          <a:xfrm>
            <a:off x="558791" y="3255974"/>
            <a:ext cx="2686050" cy="1107996"/>
          </a:xfrm>
          <a:prstGeom prst="rect">
            <a:avLst/>
          </a:prstGeom>
          <a:noFill/>
        </p:spPr>
        <p:txBody>
          <a:bodyPr wrap="square" rtlCol="0">
            <a:spAutoFit/>
          </a:bodyPr>
          <a:lstStyle/>
          <a:p>
            <a:pPr marL="342900" indent="-342900">
              <a:buFont typeface="Wingdings" panose="05000000000000000000" pitchFamily="2" charset="2"/>
              <a:buChar char="v"/>
            </a:pPr>
            <a:r>
              <a:rPr lang="en-US" sz="2400" b="1"/>
              <a:t>Changing the Narrative</a:t>
            </a:r>
          </a:p>
          <a:p>
            <a:endParaRPr lang="en-US"/>
          </a:p>
        </p:txBody>
      </p:sp>
      <p:sp>
        <p:nvSpPr>
          <p:cNvPr id="4" name="TextBox 3">
            <a:extLst>
              <a:ext uri="{FF2B5EF4-FFF2-40B4-BE49-F238E27FC236}">
                <a16:creationId xmlns:a16="http://schemas.microsoft.com/office/drawing/2014/main" id="{5544F623-0EEE-F270-95F7-CAFD2442C845}"/>
              </a:ext>
            </a:extLst>
          </p:cNvPr>
          <p:cNvSpPr txBox="1"/>
          <p:nvPr/>
        </p:nvSpPr>
        <p:spPr>
          <a:xfrm>
            <a:off x="558791" y="4046162"/>
            <a:ext cx="2500313" cy="1107996"/>
          </a:xfrm>
          <a:prstGeom prst="rect">
            <a:avLst/>
          </a:prstGeom>
          <a:noFill/>
        </p:spPr>
        <p:txBody>
          <a:bodyPr wrap="square" rtlCol="0">
            <a:spAutoFit/>
          </a:bodyPr>
          <a:lstStyle/>
          <a:p>
            <a:endParaRPr lang="en-US"/>
          </a:p>
          <a:p>
            <a:pPr marL="342900" indent="-342900">
              <a:buFont typeface="Wingdings" panose="05000000000000000000" pitchFamily="2" charset="2"/>
              <a:buChar char="v"/>
            </a:pPr>
            <a:r>
              <a:rPr lang="en-US" sz="2400" b="1"/>
              <a:t>Why We Contact You</a:t>
            </a:r>
          </a:p>
        </p:txBody>
      </p:sp>
      <p:sp>
        <p:nvSpPr>
          <p:cNvPr id="7" name="Title 6">
            <a:extLst>
              <a:ext uri="{FF2B5EF4-FFF2-40B4-BE49-F238E27FC236}">
                <a16:creationId xmlns:a16="http://schemas.microsoft.com/office/drawing/2014/main" id="{7B875543-A923-FEB0-E6AE-80E08566CF1A}"/>
              </a:ext>
            </a:extLst>
          </p:cNvPr>
          <p:cNvSpPr txBox="1">
            <a:spLocks noGrp="1"/>
          </p:cNvSpPr>
          <p:nvPr>
            <p:ph type="title" idx="4294967295"/>
          </p:nvPr>
        </p:nvSpPr>
        <p:spPr>
          <a:xfrm>
            <a:off x="580223" y="2419503"/>
            <a:ext cx="257175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Our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23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f Frame 4">
            <a:extLst>
              <a:ext uri="{FF2B5EF4-FFF2-40B4-BE49-F238E27FC236}">
                <a16:creationId xmlns:a16="http://schemas.microsoft.com/office/drawing/2014/main" id="{55DC2242-1BB8-F95E-9AC9-EBEDEB631F00}"/>
              </a:ext>
              <a:ext uri="{C183D7F6-B498-43B3-948B-1728B52AA6E4}">
                <adec:decorative xmlns:adec="http://schemas.microsoft.com/office/drawing/2017/decorative" val="1"/>
              </a:ext>
            </a:extLst>
          </p:cNvPr>
          <p:cNvSpPr/>
          <p:nvPr/>
        </p:nvSpPr>
        <p:spPr>
          <a:xfrm>
            <a:off x="0" y="0"/>
            <a:ext cx="8942664" cy="2684477"/>
          </a:xfrm>
          <a:prstGeom prst="halfFrame">
            <a:avLst>
              <a:gd name="adj1" fmla="val 6771"/>
              <a:gd name="adj2" fmla="val 708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6" name="Half Frame 5">
            <a:extLst>
              <a:ext uri="{FF2B5EF4-FFF2-40B4-BE49-F238E27FC236}">
                <a16:creationId xmlns:a16="http://schemas.microsoft.com/office/drawing/2014/main" id="{0F2B3C1E-0B04-AFC6-445A-09A9DCFC88DA}"/>
              </a:ext>
              <a:ext uri="{C183D7F6-B498-43B3-948B-1728B52AA6E4}">
                <adec:decorative xmlns:adec="http://schemas.microsoft.com/office/drawing/2017/decorative" val="1"/>
              </a:ext>
            </a:extLst>
          </p:cNvPr>
          <p:cNvSpPr/>
          <p:nvPr/>
        </p:nvSpPr>
        <p:spPr>
          <a:xfrm>
            <a:off x="195944" y="177282"/>
            <a:ext cx="8145538" cy="2457225"/>
          </a:xfrm>
          <a:prstGeom prst="halfFrame">
            <a:avLst>
              <a:gd name="adj1" fmla="val 7262"/>
              <a:gd name="adj2" fmla="val 6190"/>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a:extLst>
              <a:ext uri="{FF2B5EF4-FFF2-40B4-BE49-F238E27FC236}">
                <a16:creationId xmlns:a16="http://schemas.microsoft.com/office/drawing/2014/main" id="{433E60C7-9EFD-A0D6-37AF-79C63EC330EA}"/>
              </a:ext>
              <a:ext uri="{C183D7F6-B498-43B3-948B-1728B52AA6E4}">
                <adec:decorative xmlns:adec="http://schemas.microsoft.com/office/drawing/2017/decorative" val="1"/>
              </a:ext>
            </a:extLst>
          </p:cNvPr>
          <p:cNvSpPr/>
          <p:nvPr/>
        </p:nvSpPr>
        <p:spPr>
          <a:xfrm rot="10800000">
            <a:off x="6948197" y="5380442"/>
            <a:ext cx="5243803" cy="1477555"/>
          </a:xfrm>
          <a:prstGeom prst="halfFrame">
            <a:avLst>
              <a:gd name="adj1" fmla="val 10874"/>
              <a:gd name="adj2" fmla="val 6263"/>
            </a:avLst>
          </a:prstGeom>
          <a:gradFill flip="none" rotWithShape="1">
            <a:gsLst>
              <a:gs pos="0">
                <a:schemeClr val="accent1">
                  <a:lumMod val="5000"/>
                  <a:lumOff val="95000"/>
                  <a:alpha val="0"/>
                </a:schemeClr>
              </a:gs>
              <a:gs pos="24000">
                <a:srgbClr val="0070C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solidFill>
                <a:schemeClr val="tx1"/>
              </a:solidFill>
            </a:endParaRPr>
          </a:p>
        </p:txBody>
      </p:sp>
      <p:sp>
        <p:nvSpPr>
          <p:cNvPr id="49" name="Half Frame 48">
            <a:extLst>
              <a:ext uri="{FF2B5EF4-FFF2-40B4-BE49-F238E27FC236}">
                <a16:creationId xmlns:a16="http://schemas.microsoft.com/office/drawing/2014/main" id="{2706BBC7-1E08-D22C-5690-48A900F31EB5}"/>
              </a:ext>
              <a:ext uri="{C183D7F6-B498-43B3-948B-1728B52AA6E4}">
                <adec:decorative xmlns:adec="http://schemas.microsoft.com/office/drawing/2017/decorative" val="1"/>
              </a:ext>
            </a:extLst>
          </p:cNvPr>
          <p:cNvSpPr/>
          <p:nvPr/>
        </p:nvSpPr>
        <p:spPr>
          <a:xfrm rot="10800000">
            <a:off x="7487858" y="5414696"/>
            <a:ext cx="4604615" cy="1281362"/>
          </a:xfrm>
          <a:prstGeom prst="halfFrame">
            <a:avLst>
              <a:gd name="adj1" fmla="val 12359"/>
              <a:gd name="adj2" fmla="val 11287"/>
            </a:avLst>
          </a:prstGeom>
          <a:gradFill>
            <a:gsLst>
              <a:gs pos="16000">
                <a:srgbClr val="7030A0">
                  <a:alpha val="87000"/>
                </a:srgbClr>
              </a:gs>
              <a:gs pos="0">
                <a:srgbClr val="E3D0F0"/>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blue and purple logo&#10;&#10;Description automatically generated">
            <a:extLst>
              <a:ext uri="{FF2B5EF4-FFF2-40B4-BE49-F238E27FC236}">
                <a16:creationId xmlns:a16="http://schemas.microsoft.com/office/drawing/2014/main" id="{25A3FD34-80FB-5F6E-515E-800075301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3584" y="6460983"/>
            <a:ext cx="858416" cy="397017"/>
          </a:xfrm>
          <a:prstGeom prst="rect">
            <a:avLst/>
          </a:prstGeom>
        </p:spPr>
      </p:pic>
      <p:sp>
        <p:nvSpPr>
          <p:cNvPr id="4" name="Title 3">
            <a:extLst>
              <a:ext uri="{FF2B5EF4-FFF2-40B4-BE49-F238E27FC236}">
                <a16:creationId xmlns:a16="http://schemas.microsoft.com/office/drawing/2014/main" id="{80395588-A7CB-8EE0-2193-6C1B3B8719DC}"/>
              </a:ext>
            </a:extLst>
          </p:cNvPr>
          <p:cNvSpPr>
            <a:spLocks noGrp="1"/>
          </p:cNvSpPr>
          <p:nvPr>
            <p:ph type="title" idx="4294967295"/>
          </p:nvPr>
        </p:nvSpPr>
        <p:spPr>
          <a:xfrm>
            <a:off x="754916" y="630535"/>
            <a:ext cx="1031948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7030A0"/>
                </a:solidFill>
                <a:effectLst>
                  <a:outerShdw blurRad="38100" dist="25400" dir="5400000" algn="ctr" rotWithShape="0">
                    <a:srgbClr val="6E747A">
                      <a:alpha val="43000"/>
                    </a:srgbClr>
                  </a:outerShdw>
                </a:effectLst>
                <a:uLnTx/>
                <a:uFillTx/>
                <a:latin typeface="+mn-lt"/>
                <a:ea typeface="+mn-ea"/>
                <a:cs typeface="+mn-cs"/>
              </a:rPr>
              <a:t>It’s Review Time!</a:t>
            </a:r>
          </a:p>
        </p:txBody>
      </p:sp>
      <p:sp>
        <p:nvSpPr>
          <p:cNvPr id="3" name="TextBox 2">
            <a:extLst>
              <a:ext uri="{FF2B5EF4-FFF2-40B4-BE49-F238E27FC236}">
                <a16:creationId xmlns:a16="http://schemas.microsoft.com/office/drawing/2014/main" id="{3FFBE327-F8D7-A1E2-2259-2E0E150C6E80}"/>
              </a:ext>
            </a:extLst>
          </p:cNvPr>
          <p:cNvSpPr txBox="1"/>
          <p:nvPr/>
        </p:nvSpPr>
        <p:spPr>
          <a:xfrm>
            <a:off x="754916" y="1574202"/>
            <a:ext cx="9767965" cy="6063198"/>
          </a:xfrm>
          <a:prstGeom prst="rect">
            <a:avLst/>
          </a:prstGeom>
          <a:noFill/>
        </p:spPr>
        <p:txBody>
          <a:bodyPr wrap="square" rtlCol="0">
            <a:spAutoFit/>
          </a:bodyPr>
          <a:lstStyle/>
          <a:p>
            <a:pPr marL="571500" indent="-571500">
              <a:buFont typeface="Wingdings" panose="05000000000000000000" pitchFamily="2" charset="2"/>
              <a:buChar char="v"/>
            </a:pPr>
            <a:r>
              <a:rPr lang="en-US" sz="4400" b="1">
                <a:latin typeface="Aptos" panose="020B0004020202020204" pitchFamily="34" charset="0"/>
              </a:rPr>
              <a:t>When Will You See Us?</a:t>
            </a:r>
          </a:p>
          <a:p>
            <a:pPr marL="800100" lvl="1" indent="-342900">
              <a:buFont typeface="Arial" panose="020B0604020202020204" pitchFamily="34" charset="0"/>
              <a:buChar char="•"/>
              <a:tabLst>
                <a:tab pos="457200" algn="l"/>
              </a:tabLst>
            </a:pPr>
            <a:r>
              <a:rPr lang="en-US" sz="1400" kern="100">
                <a:effectLst/>
                <a:latin typeface="Aptos" panose="020B0004020202020204" pitchFamily="34" charset="0"/>
                <a:ea typeface="Calibri" panose="020F0502020204030204" pitchFamily="34" charset="0"/>
                <a:cs typeface="Times New Roman" panose="02020603050405020304" pitchFamily="18" charset="0"/>
              </a:rPr>
              <a:t>We will typically reach out a few weeks in advance of a visit.</a:t>
            </a:r>
          </a:p>
          <a:p>
            <a:pPr marL="800100" lvl="1" indent="-342900">
              <a:buFont typeface="Arial" panose="020B0604020202020204" pitchFamily="34" charset="0"/>
              <a:buChar char="•"/>
              <a:tabLst>
                <a:tab pos="457200" algn="l"/>
              </a:tabLst>
            </a:pPr>
            <a:r>
              <a:rPr lang="en-US" sz="1400" kern="100">
                <a:effectLst/>
                <a:latin typeface="Aptos" panose="020B0004020202020204" pitchFamily="34" charset="0"/>
                <a:ea typeface="Calibri" panose="020F0502020204030204" pitchFamily="34" charset="0"/>
                <a:cs typeface="Times New Roman" panose="02020603050405020304" pitchFamily="18" charset="0"/>
              </a:rPr>
              <a:t>You’ll receive a list of customers selected at random by our system for review.</a:t>
            </a:r>
          </a:p>
          <a:p>
            <a:pPr marL="800100" lvl="1" indent="-342900">
              <a:buFont typeface="Arial" panose="020B0604020202020204" pitchFamily="34" charset="0"/>
              <a:buChar char="•"/>
              <a:tabLst>
                <a:tab pos="457200" algn="l"/>
              </a:tabLst>
            </a:pPr>
            <a:r>
              <a:rPr lang="en-US" sz="1400" kern="100">
                <a:effectLst/>
                <a:latin typeface="Aptos" panose="020B0004020202020204" pitchFamily="34" charset="0"/>
                <a:ea typeface="Calibri" panose="020F0502020204030204" pitchFamily="34" charset="0"/>
                <a:cs typeface="Times New Roman" panose="02020603050405020304" pitchFamily="18" charset="0"/>
              </a:rPr>
              <a:t>These visits may occur multiple times throughout the contract period.</a:t>
            </a:r>
          </a:p>
          <a:p>
            <a:pPr lvl="1">
              <a:tabLst>
                <a:tab pos="457200" algn="l"/>
              </a:tabLst>
            </a:pPr>
            <a:endParaRPr lang="en-US" sz="1400" b="1">
              <a:latin typeface="Aptos" panose="020B0004020202020204" pitchFamily="34" charset="0"/>
            </a:endParaRPr>
          </a:p>
          <a:p>
            <a:pPr marL="571500" indent="-571500">
              <a:buFont typeface="Wingdings" panose="05000000000000000000" pitchFamily="2" charset="2"/>
              <a:buChar char="v"/>
            </a:pPr>
            <a:r>
              <a:rPr lang="en-US" sz="4400" b="1">
                <a:latin typeface="Aptos" panose="020B0004020202020204" pitchFamily="34" charset="0"/>
              </a:rPr>
              <a:t>What Makes Us Different?</a:t>
            </a:r>
          </a:p>
          <a:p>
            <a:pPr marL="742950" lvl="1" indent="-285750">
              <a:buFont typeface="Arial" panose="020B0604020202020204" pitchFamily="34" charset="0"/>
              <a:buChar char="•"/>
            </a:pPr>
            <a:r>
              <a:rPr lang="en-US" sz="1400" kern="100">
                <a:effectLst/>
                <a:latin typeface="Aptos" panose="020B0004020202020204" pitchFamily="34" charset="0"/>
                <a:ea typeface="Calibri" panose="020F0502020204030204" pitchFamily="34" charset="0"/>
                <a:cs typeface="Times New Roman" panose="02020603050405020304" pitchFamily="18" charset="0"/>
              </a:rPr>
              <a:t>Unlike your District Office liaisons, our focus is not just on compliance—we are here to evaluate the quality and provision of services. </a:t>
            </a:r>
          </a:p>
          <a:p>
            <a:pPr marL="742950" lvl="1" indent="-285750">
              <a:buFont typeface="Arial" panose="020B0604020202020204" pitchFamily="34" charset="0"/>
              <a:buChar char="•"/>
            </a:pPr>
            <a:r>
              <a:rPr lang="en-US" sz="1400" kern="100">
                <a:effectLst/>
                <a:latin typeface="Aptos" panose="020B0004020202020204" pitchFamily="34" charset="0"/>
                <a:ea typeface="Calibri" panose="020F0502020204030204" pitchFamily="34" charset="0"/>
                <a:cs typeface="Times New Roman" panose="02020603050405020304" pitchFamily="18" charset="0"/>
              </a:rPr>
              <a:t>We look beyond the numbers to understand how services are delivered, documented, and truly benefiting the individuals served. </a:t>
            </a:r>
          </a:p>
          <a:p>
            <a:pPr lvl="1"/>
            <a:endParaRPr lang="en-US" sz="1400" b="1">
              <a:latin typeface="Aptos" panose="020B0004020202020204" pitchFamily="34" charset="0"/>
            </a:endParaRPr>
          </a:p>
          <a:p>
            <a:pPr marL="571500" indent="-571500">
              <a:buFont typeface="Wingdings" panose="05000000000000000000" pitchFamily="2" charset="2"/>
              <a:buChar char="v"/>
            </a:pPr>
            <a:r>
              <a:rPr lang="en-US" sz="4400" b="1">
                <a:latin typeface="Aptos" panose="020B0004020202020204" pitchFamily="34" charset="0"/>
              </a:rPr>
              <a:t>Being Selected for Review…</a:t>
            </a:r>
          </a:p>
          <a:p>
            <a:pPr marL="742950" lvl="1" indent="-285750">
              <a:buFont typeface="Arial" panose="020B0604020202020204" pitchFamily="34" charset="0"/>
              <a:buChar char="•"/>
              <a:tabLst>
                <a:tab pos="457200" algn="l"/>
              </a:tabLst>
            </a:pPr>
            <a:r>
              <a:rPr lang="en-US" sz="1400" kern="100">
                <a:effectLst/>
                <a:latin typeface="Aptos" panose="020B0004020202020204" pitchFamily="34" charset="0"/>
                <a:ea typeface="Calibri" panose="020F0502020204030204" pitchFamily="34" charset="0"/>
                <a:cs typeface="Times New Roman" panose="02020603050405020304" pitchFamily="18" charset="0"/>
              </a:rPr>
              <a:t>Don’t panic—this doesn’t mean you’ve done something wrong.</a:t>
            </a:r>
          </a:p>
          <a:p>
            <a:pPr marL="742950" lvl="1" indent="-285750">
              <a:buFont typeface="Arial" panose="020B0604020202020204" pitchFamily="34" charset="0"/>
              <a:buChar char="•"/>
              <a:tabLst>
                <a:tab pos="457200" algn="l"/>
              </a:tabLst>
            </a:pPr>
            <a:r>
              <a:rPr lang="en-US" sz="1400" kern="100">
                <a:effectLst/>
                <a:latin typeface="Aptos" panose="020B0004020202020204" pitchFamily="34" charset="0"/>
                <a:ea typeface="Calibri" panose="020F0502020204030204" pitchFamily="34" charset="0"/>
                <a:cs typeface="Times New Roman" panose="02020603050405020304" pitchFamily="18" charset="0"/>
              </a:rPr>
              <a:t>Think of it as an opportunity to grow. It may highlight areas for improvement, innovation, or even celebration.</a:t>
            </a:r>
          </a:p>
          <a:p>
            <a:pPr marL="742950" lvl="1" indent="-285750">
              <a:buFont typeface="Arial" panose="020B0604020202020204" pitchFamily="34" charset="0"/>
              <a:buChar char="•"/>
            </a:pPr>
            <a:r>
              <a:rPr lang="en-US" sz="1400" kern="100">
                <a:effectLst/>
                <a:latin typeface="Aptos" panose="020B0004020202020204" pitchFamily="34" charset="0"/>
                <a:ea typeface="Calibri" panose="020F0502020204030204" pitchFamily="34" charset="0"/>
                <a:cs typeface="Times New Roman" panose="02020603050405020304" pitchFamily="18" charset="0"/>
              </a:rPr>
              <a:t>We’re here to support continuous improvement—and ultimately, to help you provide the best services possible.</a:t>
            </a:r>
          </a:p>
          <a:p>
            <a:endParaRPr lang="en-US" sz="4400" b="1">
              <a:latin typeface="Aptos" panose="020B0004020202020204" pitchFamily="34" charset="0"/>
            </a:endParaRPr>
          </a:p>
          <a:p>
            <a:endParaRPr lang="en-US" sz="4400" b="1">
              <a:latin typeface="Aptos" panose="020B0004020202020204" pitchFamily="34" charset="0"/>
            </a:endParaRPr>
          </a:p>
        </p:txBody>
      </p:sp>
      <p:pic>
        <p:nvPicPr>
          <p:cNvPr id="1036" name="Picture 12" descr="Scared Emoji Stock Illustrations ...">
            <a:extLst>
              <a:ext uri="{FF2B5EF4-FFF2-40B4-BE49-F238E27FC236}">
                <a16:creationId xmlns:a16="http://schemas.microsoft.com/office/drawing/2014/main" id="{6D23B085-AB98-6AEC-1529-6B7CA83B9992}"/>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537426" y="934606"/>
            <a:ext cx="2796158" cy="279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8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1000"/>
                                        <p:tgtEl>
                                          <p:spTgt spid="3">
                                            <p:txEl>
                                              <p:pRg st="11" end="11"/>
                                            </p:txEl>
                                          </p:spTgt>
                                        </p:tgtEl>
                                      </p:cBhvr>
                                    </p:animEffect>
                                    <p:anim calcmode="lin" valueType="num">
                                      <p:cBhvr>
                                        <p:cTn id="5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1000"/>
                                        <p:tgtEl>
                                          <p:spTgt spid="3">
                                            <p:txEl>
                                              <p:pRg st="12" end="12"/>
                                            </p:txEl>
                                          </p:spTgt>
                                        </p:tgtEl>
                                      </p:cBhvr>
                                    </p:animEffect>
                                    <p:anim calcmode="lin" valueType="num">
                                      <p:cBhvr>
                                        <p:cTn id="5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2EA4-C760-5DC4-3BAB-A3F1EF1111DB}"/>
              </a:ext>
            </a:extLst>
          </p:cNvPr>
          <p:cNvSpPr>
            <a:spLocks noGrp="1"/>
          </p:cNvSpPr>
          <p:nvPr>
            <p:ph type="title"/>
          </p:nvPr>
        </p:nvSpPr>
        <p:spPr>
          <a:xfrm>
            <a:off x="309966" y="365125"/>
            <a:ext cx="11882034" cy="1325563"/>
          </a:xfrm>
        </p:spPr>
        <p:txBody>
          <a:bodyPr vert="horz" lIns="91440" tIns="45720" rIns="91440" bIns="45720" rtlCol="0" anchor="ctr">
            <a:normAutofit/>
          </a:bodyPr>
          <a:lstStyle/>
          <a:p>
            <a:pPr algn="ctr"/>
            <a:r>
              <a:rPr lang="en-US" b="1" kern="1200">
                <a:solidFill>
                  <a:srgbClr val="7030A0"/>
                </a:solidFill>
                <a:latin typeface="+mj-lt"/>
                <a:ea typeface="+mj-ea"/>
                <a:cs typeface="+mj-cs"/>
              </a:rPr>
              <a:t>Effective Documentation and Communication Practices</a:t>
            </a:r>
          </a:p>
        </p:txBody>
      </p:sp>
      <p:pic>
        <p:nvPicPr>
          <p:cNvPr id="4098" name="Picture 2" descr="How to Tell the Story of Metrics Inside Your News Organization">
            <a:extLst>
              <a:ext uri="{FF2B5EF4-FFF2-40B4-BE49-F238E27FC236}">
                <a16:creationId xmlns:a16="http://schemas.microsoft.com/office/drawing/2014/main" id="{B8CD8A1C-5A32-1E72-C67E-227C5DDE64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336705"/>
            <a:ext cx="5181600" cy="3329178"/>
          </a:xfrm>
          <a:prstGeom prst="rect">
            <a:avLst/>
          </a:prstGeom>
          <a:solidFill>
            <a:srgbClr val="FFFFFF"/>
          </a:solidFill>
        </p:spPr>
      </p:pic>
      <p:sp>
        <p:nvSpPr>
          <p:cNvPr id="4" name="TextBox 3">
            <a:extLst>
              <a:ext uri="{FF2B5EF4-FFF2-40B4-BE49-F238E27FC236}">
                <a16:creationId xmlns:a16="http://schemas.microsoft.com/office/drawing/2014/main" id="{418DC812-C882-805E-464A-646DD5CF61C3}"/>
              </a:ext>
            </a:extLst>
          </p:cNvPr>
          <p:cNvSpPr txBox="1"/>
          <p:nvPr/>
        </p:nvSpPr>
        <p:spPr>
          <a:xfrm>
            <a:off x="6172200" y="2141537"/>
            <a:ext cx="5181600" cy="4351338"/>
          </a:xfrm>
          <a:prstGeom prst="rect">
            <a:avLst/>
          </a:prstGeom>
        </p:spPr>
        <p:txBody>
          <a:bodyPr vert="horz" lIns="91440" tIns="45720" rIns="91440" bIns="45720" rtlCol="0">
            <a:normAutofit/>
          </a:bodyPr>
          <a:lstStyle/>
          <a:p>
            <a:pPr algn="ctr">
              <a:lnSpc>
                <a:spcPct val="90000"/>
              </a:lnSpc>
              <a:spcBef>
                <a:spcPts val="1000"/>
              </a:spcBef>
            </a:pPr>
            <a:r>
              <a:rPr lang="en-US" sz="2800" b="1">
                <a:solidFill>
                  <a:srgbClr val="00B050"/>
                </a:solidFill>
              </a:rPr>
              <a:t>Tell The Story</a:t>
            </a:r>
          </a:p>
          <a:p>
            <a:pPr marL="0" lvl="1" algn="ctr">
              <a:lnSpc>
                <a:spcPct val="90000"/>
              </a:lnSpc>
              <a:spcBef>
                <a:spcPts val="1000"/>
              </a:spcBef>
            </a:pPr>
            <a:r>
              <a:rPr lang="en-US" sz="2800" b="1">
                <a:solidFill>
                  <a:srgbClr val="0070C0"/>
                </a:solidFill>
              </a:rPr>
              <a:t>Make It Personal &amp; Clear</a:t>
            </a:r>
          </a:p>
          <a:p>
            <a:pPr marL="0" lvl="1" algn="ctr">
              <a:lnSpc>
                <a:spcPct val="90000"/>
              </a:lnSpc>
              <a:spcBef>
                <a:spcPts val="1000"/>
              </a:spcBef>
            </a:pPr>
            <a:r>
              <a:rPr lang="en-US" sz="2800" b="1">
                <a:solidFill>
                  <a:schemeClr val="accent2">
                    <a:lumMod val="75000"/>
                  </a:schemeClr>
                </a:solidFill>
              </a:rPr>
              <a:t>Specify Your Method Of Contact</a:t>
            </a:r>
          </a:p>
          <a:p>
            <a:pPr marL="685800" lvl="2" indent="-228600">
              <a:lnSpc>
                <a:spcPct val="90000"/>
              </a:lnSpc>
              <a:spcBef>
                <a:spcPts val="1000"/>
              </a:spcBef>
              <a:buFont typeface="Arial" panose="020B0604020202020204" pitchFamily="34" charset="0"/>
              <a:buChar char="•"/>
            </a:pPr>
            <a:r>
              <a:rPr lang="en-US" sz="2800"/>
              <a:t>Who? (Group/Individual)</a:t>
            </a:r>
          </a:p>
          <a:p>
            <a:pPr marL="685800" lvl="2" indent="-228600">
              <a:lnSpc>
                <a:spcPct val="90000"/>
              </a:lnSpc>
              <a:spcBef>
                <a:spcPts val="1000"/>
              </a:spcBef>
              <a:buFont typeface="Arial" panose="020B0604020202020204" pitchFamily="34" charset="0"/>
              <a:buChar char="•"/>
            </a:pPr>
            <a:r>
              <a:rPr lang="en-US" sz="2800"/>
              <a:t>What? (Service)</a:t>
            </a:r>
          </a:p>
          <a:p>
            <a:pPr marL="685800" lvl="2" indent="-228600">
              <a:lnSpc>
                <a:spcPct val="90000"/>
              </a:lnSpc>
              <a:spcBef>
                <a:spcPts val="1000"/>
              </a:spcBef>
              <a:buFont typeface="Arial" panose="020B0604020202020204" pitchFamily="34" charset="0"/>
              <a:buChar char="•"/>
            </a:pPr>
            <a:r>
              <a:rPr lang="en-US" sz="2800"/>
              <a:t>Where? (School/Home)</a:t>
            </a:r>
          </a:p>
          <a:p>
            <a:pPr marL="685800" lvl="2" indent="-228600">
              <a:lnSpc>
                <a:spcPct val="90000"/>
              </a:lnSpc>
              <a:spcBef>
                <a:spcPts val="1000"/>
              </a:spcBef>
              <a:buFont typeface="Arial" panose="020B0604020202020204" pitchFamily="34" charset="0"/>
              <a:buChar char="•"/>
            </a:pPr>
            <a:r>
              <a:rPr lang="en-US" sz="2800"/>
              <a:t>When? (Hours with Units)</a:t>
            </a:r>
          </a:p>
          <a:p>
            <a:pPr marL="685800" lvl="2" indent="-228600">
              <a:lnSpc>
                <a:spcPct val="90000"/>
              </a:lnSpc>
              <a:spcBef>
                <a:spcPts val="1000"/>
              </a:spcBef>
              <a:buFont typeface="Arial" panose="020B0604020202020204" pitchFamily="34" charset="0"/>
              <a:buChar char="•"/>
            </a:pPr>
            <a:r>
              <a:rPr lang="en-US" sz="2800"/>
              <a:t>How? (Zoom/In-Person)</a:t>
            </a:r>
          </a:p>
          <a:p>
            <a:pPr marL="228600" lvl="1" indent="-228600">
              <a:lnSpc>
                <a:spcPct val="90000"/>
              </a:lnSpc>
              <a:spcBef>
                <a:spcPts val="1000"/>
              </a:spcBef>
              <a:buFont typeface="Arial" panose="020B0604020202020204" pitchFamily="34" charset="0"/>
              <a:buChar char="•"/>
            </a:pPr>
            <a:endParaRPr lang="en-US" sz="2800"/>
          </a:p>
          <a:p>
            <a:pPr marL="228600" lvl="1" indent="-228600">
              <a:lnSpc>
                <a:spcPct val="90000"/>
              </a:lnSpc>
              <a:spcBef>
                <a:spcPts val="1000"/>
              </a:spcBef>
              <a:buFont typeface="Arial" panose="020B0604020202020204" pitchFamily="34" charset="0"/>
              <a:buChar char="•"/>
            </a:pPr>
            <a:endParaRPr lang="en-US" sz="2800"/>
          </a:p>
          <a:p>
            <a:pPr marL="228600" lvl="1" indent="-228600">
              <a:lnSpc>
                <a:spcPct val="90000"/>
              </a:lnSpc>
              <a:spcBef>
                <a:spcPts val="1000"/>
              </a:spcBef>
              <a:buFont typeface="Arial" panose="020B0604020202020204" pitchFamily="34" charset="0"/>
              <a:buChar char="•"/>
            </a:pPr>
            <a:endParaRPr lang="en-US" sz="2800"/>
          </a:p>
        </p:txBody>
      </p:sp>
    </p:spTree>
    <p:extLst>
      <p:ext uri="{BB962C8B-B14F-4D97-AF65-F5344CB8AC3E}">
        <p14:creationId xmlns:p14="http://schemas.microsoft.com/office/powerpoint/2010/main" val="25568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1000"/>
                                        <p:tgtEl>
                                          <p:spTgt spid="4">
                                            <p:txEl>
                                              <p:pRg st="7" end="7"/>
                                            </p:txEl>
                                          </p:spTgt>
                                        </p:tgtEl>
                                      </p:cBhvr>
                                    </p:animEffect>
                                    <p:anim calcmode="lin" valueType="num">
                                      <p:cBhvr>
                                        <p:cTn id="5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4967-A233-2A11-4CB7-D09D1C9B4436}"/>
              </a:ext>
            </a:extLst>
          </p:cNvPr>
          <p:cNvSpPr>
            <a:spLocks noGrp="1"/>
          </p:cNvSpPr>
          <p:nvPr>
            <p:ph type="title"/>
          </p:nvPr>
        </p:nvSpPr>
        <p:spPr/>
        <p:txBody>
          <a:bodyPr/>
          <a:lstStyle/>
          <a:p>
            <a:pPr algn="ctr"/>
            <a:r>
              <a:rPr lang="en-US" b="1">
                <a:solidFill>
                  <a:srgbClr val="7030A0"/>
                </a:solidFill>
              </a:rPr>
              <a:t>Potentially Eligible (PE) vs </a:t>
            </a:r>
            <a:br>
              <a:rPr lang="en-US" b="1">
                <a:solidFill>
                  <a:srgbClr val="7030A0"/>
                </a:solidFill>
              </a:rPr>
            </a:br>
            <a:r>
              <a:rPr lang="en-US" b="1">
                <a:solidFill>
                  <a:srgbClr val="7030A0"/>
                </a:solidFill>
              </a:rPr>
              <a:t>Vocational Rehabilitation (VR)</a:t>
            </a:r>
          </a:p>
        </p:txBody>
      </p:sp>
      <p:pic>
        <p:nvPicPr>
          <p:cNvPr id="3074" name="Picture 2" descr="Medical Blog | 7 Reasons Why Referral Relationships Are Essential">
            <a:extLst>
              <a:ext uri="{FF2B5EF4-FFF2-40B4-BE49-F238E27FC236}">
                <a16:creationId xmlns:a16="http://schemas.microsoft.com/office/drawing/2014/main" id="{CA584ED8-A3FA-9B0D-35C5-0EF8553916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0919" y="2065546"/>
            <a:ext cx="3378152" cy="3601111"/>
          </a:xfrm>
          <a:prstGeom prst="rect">
            <a:avLst/>
          </a:prstGeom>
          <a:noFill/>
          <a:effectLst>
            <a:outerShdw blurRad="12700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3EDA88-B148-FF6B-21AD-4D0FDD02B6A2}"/>
              </a:ext>
            </a:extLst>
          </p:cNvPr>
          <p:cNvSpPr txBox="1"/>
          <p:nvPr/>
        </p:nvSpPr>
        <p:spPr>
          <a:xfrm>
            <a:off x="585629" y="2173813"/>
            <a:ext cx="3378151" cy="3539430"/>
          </a:xfrm>
          <a:prstGeom prst="rect">
            <a:avLst/>
          </a:prstGeom>
          <a:noFill/>
        </p:spPr>
        <p:txBody>
          <a:bodyPr wrap="square" rtlCol="0">
            <a:spAutoFit/>
          </a:bodyPr>
          <a:lstStyle/>
          <a:p>
            <a:pPr algn="ctr"/>
            <a:r>
              <a:rPr lang="en-US" sz="2800" b="1">
                <a:solidFill>
                  <a:schemeClr val="accent2"/>
                </a:solidFill>
              </a:rPr>
              <a:t>Potentially Eligible (PE) Cases</a:t>
            </a:r>
          </a:p>
          <a:p>
            <a:pPr algn="ctr"/>
            <a:r>
              <a:rPr lang="en-US" sz="2800" b="1">
                <a:solidFill>
                  <a:schemeClr val="accent2"/>
                </a:solidFill>
              </a:rPr>
              <a:t>Contact: TAYS</a:t>
            </a:r>
          </a:p>
          <a:p>
            <a:pPr algn="ctr"/>
            <a:r>
              <a:rPr lang="en-US" sz="2800"/>
              <a:t>vs</a:t>
            </a:r>
          </a:p>
          <a:p>
            <a:pPr algn="ctr"/>
            <a:r>
              <a:rPr lang="en-US" sz="2800" b="1">
                <a:solidFill>
                  <a:srgbClr val="00B050"/>
                </a:solidFill>
              </a:rPr>
              <a:t>Vocational Rehabilitation (VR) Cases</a:t>
            </a:r>
          </a:p>
          <a:p>
            <a:pPr algn="ctr"/>
            <a:r>
              <a:rPr lang="en-US" sz="2800" b="1">
                <a:solidFill>
                  <a:srgbClr val="00B050"/>
                </a:solidFill>
              </a:rPr>
              <a:t>Contact: VRC</a:t>
            </a:r>
            <a:endParaRPr lang="en-US" sz="2800">
              <a:solidFill>
                <a:srgbClr val="00B050"/>
              </a:solidFill>
            </a:endParaRPr>
          </a:p>
        </p:txBody>
      </p:sp>
      <p:sp>
        <p:nvSpPr>
          <p:cNvPr id="5" name="TextBox 4">
            <a:extLst>
              <a:ext uri="{FF2B5EF4-FFF2-40B4-BE49-F238E27FC236}">
                <a16:creationId xmlns:a16="http://schemas.microsoft.com/office/drawing/2014/main" id="{1231DFA1-172B-F0A9-76A5-315C526FE977}"/>
              </a:ext>
            </a:extLst>
          </p:cNvPr>
          <p:cNvSpPr txBox="1"/>
          <p:nvPr/>
        </p:nvSpPr>
        <p:spPr>
          <a:xfrm>
            <a:off x="7975004" y="2219498"/>
            <a:ext cx="3746911" cy="861774"/>
          </a:xfrm>
          <a:prstGeom prst="rect">
            <a:avLst/>
          </a:prstGeom>
          <a:noFill/>
        </p:spPr>
        <p:txBody>
          <a:bodyPr wrap="square" rtlCol="0">
            <a:spAutoFit/>
          </a:bodyPr>
          <a:lstStyle/>
          <a:p>
            <a:pPr marL="457200" indent="-457200">
              <a:buFont typeface="+mj-lt"/>
              <a:buAutoNum type="arabicPeriod"/>
            </a:pPr>
            <a:r>
              <a:rPr lang="en-US" sz="2500" b="1">
                <a:solidFill>
                  <a:schemeClr val="accent2"/>
                </a:solidFill>
              </a:rPr>
              <a:t>Authorization</a:t>
            </a:r>
            <a:r>
              <a:rPr lang="en-US" b="1">
                <a:solidFill>
                  <a:schemeClr val="accent2"/>
                </a:solidFill>
              </a:rPr>
              <a:t> </a:t>
            </a:r>
            <a:r>
              <a:rPr lang="en-US" sz="2500" b="1">
                <a:solidFill>
                  <a:schemeClr val="accent2"/>
                </a:solidFill>
              </a:rPr>
              <a:t>of Services and Units</a:t>
            </a:r>
            <a:endParaRPr lang="en-US" sz="2500">
              <a:solidFill>
                <a:schemeClr val="accent2"/>
              </a:solidFill>
            </a:endParaRPr>
          </a:p>
        </p:txBody>
      </p:sp>
      <p:sp>
        <p:nvSpPr>
          <p:cNvPr id="3" name="TextBox 2">
            <a:extLst>
              <a:ext uri="{FF2B5EF4-FFF2-40B4-BE49-F238E27FC236}">
                <a16:creationId xmlns:a16="http://schemas.microsoft.com/office/drawing/2014/main" id="{52A72139-F878-35F7-AC92-D93A892FD5BF}"/>
              </a:ext>
            </a:extLst>
          </p:cNvPr>
          <p:cNvSpPr txBox="1"/>
          <p:nvPr/>
        </p:nvSpPr>
        <p:spPr>
          <a:xfrm>
            <a:off x="7526313" y="3866102"/>
            <a:ext cx="4511536" cy="1631216"/>
          </a:xfrm>
          <a:prstGeom prst="rect">
            <a:avLst/>
          </a:prstGeom>
          <a:noFill/>
        </p:spPr>
        <p:txBody>
          <a:bodyPr wrap="square" rtlCol="0">
            <a:spAutoFit/>
          </a:bodyPr>
          <a:lstStyle/>
          <a:p>
            <a:pPr marL="914400" lvl="1" indent="-457200">
              <a:buFont typeface="+mj-lt"/>
              <a:buAutoNum type="arabicPeriod"/>
            </a:pPr>
            <a:r>
              <a:rPr lang="en-US" sz="2500" b="1">
                <a:solidFill>
                  <a:srgbClr val="00B050"/>
                </a:solidFill>
              </a:rPr>
              <a:t>Comprehensive Referral</a:t>
            </a:r>
          </a:p>
          <a:p>
            <a:pPr marL="914400" lvl="1" indent="-457200">
              <a:buFont typeface="+mj-lt"/>
              <a:buAutoNum type="arabicPeriod"/>
            </a:pPr>
            <a:r>
              <a:rPr lang="en-US" sz="2500" b="1">
                <a:solidFill>
                  <a:srgbClr val="00B050"/>
                </a:solidFill>
              </a:rPr>
              <a:t>Authorization of Services and Units</a:t>
            </a:r>
          </a:p>
          <a:p>
            <a:pPr marL="914400" lvl="1" indent="-457200">
              <a:buFont typeface="+mj-lt"/>
              <a:buAutoNum type="arabicPeriod"/>
            </a:pPr>
            <a:r>
              <a:rPr lang="en-US" sz="2500" b="1">
                <a:solidFill>
                  <a:srgbClr val="00B050"/>
                </a:solidFill>
              </a:rPr>
              <a:t>Release Form</a:t>
            </a:r>
          </a:p>
        </p:txBody>
      </p:sp>
      <p:sp>
        <p:nvSpPr>
          <p:cNvPr id="6" name="TextBox 5">
            <a:extLst>
              <a:ext uri="{FF2B5EF4-FFF2-40B4-BE49-F238E27FC236}">
                <a16:creationId xmlns:a16="http://schemas.microsoft.com/office/drawing/2014/main" id="{9AB99776-910D-A744-4DE2-248811F0642B}"/>
              </a:ext>
            </a:extLst>
          </p:cNvPr>
          <p:cNvSpPr txBox="1"/>
          <p:nvPr/>
        </p:nvSpPr>
        <p:spPr>
          <a:xfrm>
            <a:off x="9362430" y="3167390"/>
            <a:ext cx="486030" cy="523220"/>
          </a:xfrm>
          <a:prstGeom prst="rect">
            <a:avLst/>
          </a:prstGeom>
          <a:noFill/>
        </p:spPr>
        <p:txBody>
          <a:bodyPr wrap="none" rtlCol="0">
            <a:spAutoFit/>
          </a:bodyPr>
          <a:lstStyle/>
          <a:p>
            <a:r>
              <a:rPr lang="en-US" sz="2800"/>
              <a:t>vs</a:t>
            </a:r>
          </a:p>
        </p:txBody>
      </p:sp>
    </p:spTree>
    <p:extLst>
      <p:ext uri="{BB962C8B-B14F-4D97-AF65-F5344CB8AC3E}">
        <p14:creationId xmlns:p14="http://schemas.microsoft.com/office/powerpoint/2010/main" val="33353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1"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3" end="3"/>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p:cTn id="4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0" end="0"/>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p:cTn id="45"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1" end="1"/>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1EC7-B58C-878F-AED5-6F79BD348F42}"/>
              </a:ext>
            </a:extLst>
          </p:cNvPr>
          <p:cNvSpPr>
            <a:spLocks noGrp="1"/>
          </p:cNvSpPr>
          <p:nvPr>
            <p:ph type="title"/>
          </p:nvPr>
        </p:nvSpPr>
        <p:spPr>
          <a:xfrm>
            <a:off x="1084978" y="220009"/>
            <a:ext cx="10515600" cy="1204183"/>
          </a:xfrm>
        </p:spPr>
        <p:txBody>
          <a:bodyPr/>
          <a:lstStyle/>
          <a:p>
            <a:pPr algn="ctr"/>
            <a:r>
              <a:rPr lang="en-US" dirty="0">
                <a:solidFill>
                  <a:srgbClr val="7030A0"/>
                </a:solidFill>
              </a:rPr>
              <a:t>Case Examples</a:t>
            </a:r>
          </a:p>
        </p:txBody>
      </p:sp>
      <p:sp>
        <p:nvSpPr>
          <p:cNvPr id="3" name="Content Placeholder 2">
            <a:extLst>
              <a:ext uri="{FF2B5EF4-FFF2-40B4-BE49-F238E27FC236}">
                <a16:creationId xmlns:a16="http://schemas.microsoft.com/office/drawing/2014/main" id="{A4B6D8C2-9076-0E00-FB30-BE0EEBB02EA9}"/>
              </a:ext>
            </a:extLst>
          </p:cNvPr>
          <p:cNvSpPr>
            <a:spLocks noGrp="1"/>
          </p:cNvSpPr>
          <p:nvPr>
            <p:ph idx="1"/>
          </p:nvPr>
        </p:nvSpPr>
        <p:spPr>
          <a:xfrm>
            <a:off x="690820" y="3302494"/>
            <a:ext cx="4682310" cy="2921322"/>
          </a:xfrm>
        </p:spPr>
        <p:txBody>
          <a:bodyPr>
            <a:normAutofit/>
          </a:bodyPr>
          <a:lstStyle/>
          <a:p>
            <a:pPr marL="0" indent="0">
              <a:buNone/>
            </a:pPr>
            <a:r>
              <a:rPr lang="en-US" sz="1800" kern="10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“Johnny initially expressed an interest in becoming a nurse. However, through our discussions, it became clear that he has a fear of blood. During Job Exploration Counseling (122X/1005X), Johnny discovered a new interest in accounting. He enjoys working with numbers and has consistently excelled in math throughout high school. As a result, he has now shifted his career goal to become an accountant.”</a:t>
            </a:r>
            <a:endParaRPr lang="en-US" sz="1800">
              <a:solidFill>
                <a:schemeClr val="accent1"/>
              </a:solidFill>
              <a:latin typeface="Aptos" panose="020B0004020202020204" pitchFamily="34" charset="0"/>
            </a:endParaRPr>
          </a:p>
        </p:txBody>
      </p:sp>
      <p:sp>
        <p:nvSpPr>
          <p:cNvPr id="4" name="TextBox 3">
            <a:extLst>
              <a:ext uri="{FF2B5EF4-FFF2-40B4-BE49-F238E27FC236}">
                <a16:creationId xmlns:a16="http://schemas.microsoft.com/office/drawing/2014/main" id="{E89528AB-263F-D0C3-D579-CE3CC2A11A9E}"/>
              </a:ext>
            </a:extLst>
          </p:cNvPr>
          <p:cNvSpPr txBox="1"/>
          <p:nvPr/>
        </p:nvSpPr>
        <p:spPr>
          <a:xfrm>
            <a:off x="5800597" y="1655117"/>
            <a:ext cx="4917990" cy="923330"/>
          </a:xfrm>
          <a:prstGeom prst="rect">
            <a:avLst/>
          </a:prstGeom>
          <a:noFill/>
        </p:spPr>
        <p:txBody>
          <a:bodyPr wrap="square" rtlCol="0">
            <a:spAutoFit/>
          </a:bodyPr>
          <a:lstStyle/>
          <a:p>
            <a:r>
              <a:rPr lang="en-US" sz="1800" kern="100">
                <a:solidFill>
                  <a:schemeClr val="accent2">
                    <a:lumMod val="75000"/>
                  </a:schemeClr>
                </a:solidFill>
                <a:effectLst/>
                <a:latin typeface="+mj-lt"/>
                <a:ea typeface="Calibri" panose="020F0502020204030204" pitchFamily="34" charset="0"/>
                <a:cs typeface="Times New Roman" panose="02020603050405020304" pitchFamily="18" charset="0"/>
              </a:rPr>
              <a:t>“Met with the student two times in March with ongoing email communication.”</a:t>
            </a:r>
          </a:p>
          <a:p>
            <a:endParaRPr lang="en-US" kern="100">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779FC3-B57B-1551-D166-04EAABC3E349}"/>
              </a:ext>
            </a:extLst>
          </p:cNvPr>
          <p:cNvSpPr txBox="1"/>
          <p:nvPr/>
        </p:nvSpPr>
        <p:spPr>
          <a:xfrm>
            <a:off x="5899995" y="3302494"/>
            <a:ext cx="5700583" cy="2585323"/>
          </a:xfrm>
          <a:prstGeom prst="rect">
            <a:avLst/>
          </a:prstGeom>
          <a:noFill/>
        </p:spPr>
        <p:txBody>
          <a:bodyPr wrap="square" rtlCol="0">
            <a:spAutoFit/>
          </a:bodyPr>
          <a:lstStyle/>
          <a:p>
            <a:r>
              <a:rPr lang="en-US" sz="1800" kern="100">
                <a:solidFill>
                  <a:schemeClr val="accent6">
                    <a:lumMod val="75000"/>
                  </a:schemeClr>
                </a:solidFill>
                <a:effectLst/>
                <a:latin typeface="+mj-lt"/>
                <a:ea typeface="Calibri" panose="020F0502020204030204" pitchFamily="34" charset="0"/>
                <a:cs typeface="Times New Roman" panose="02020603050405020304" pitchFamily="18" charset="0"/>
              </a:rPr>
              <a:t>“Met with Johnny at Walter </a:t>
            </a:r>
            <a:r>
              <a:rPr lang="en-US" sz="1800" kern="100" err="1">
                <a:solidFill>
                  <a:schemeClr val="accent6">
                    <a:lumMod val="75000"/>
                  </a:schemeClr>
                </a:solidFill>
                <a:effectLst/>
                <a:latin typeface="+mj-lt"/>
                <a:ea typeface="Calibri" panose="020F0502020204030204" pitchFamily="34" charset="0"/>
                <a:cs typeface="Times New Roman" panose="02020603050405020304" pitchFamily="18" charset="0"/>
              </a:rPr>
              <a:t>Panas</a:t>
            </a:r>
            <a:r>
              <a:rPr lang="en-US" sz="1800" kern="100">
                <a:solidFill>
                  <a:schemeClr val="accent6">
                    <a:lumMod val="75000"/>
                  </a:schemeClr>
                </a:solidFill>
                <a:effectLst/>
                <a:latin typeface="+mj-lt"/>
                <a:ea typeface="Calibri" panose="020F0502020204030204" pitchFamily="34" charset="0"/>
                <a:cs typeface="Times New Roman" panose="02020603050405020304" pitchFamily="18" charset="0"/>
              </a:rPr>
              <a:t> High School from 2:30pm-4:00pm on March 12 and 19 for Post – Secondary Counseling. Johnny identified three schools he is interested in that have his major of accounting. The schools are Pace University, SUNY Buffalo and SUNY Albany. A discussion about private vs state schools occurred. Johnny also shared he does not know how to apply for FAFSA and we worked together to set up this account and made a list of the items he will need to ask his mother for i.e., tax forms.”</a:t>
            </a:r>
            <a:endParaRPr lang="en-US">
              <a:solidFill>
                <a:schemeClr val="accent6">
                  <a:lumMod val="75000"/>
                </a:schemeClr>
              </a:solidFill>
              <a:latin typeface="+mj-lt"/>
            </a:endParaRPr>
          </a:p>
        </p:txBody>
      </p:sp>
      <p:pic>
        <p:nvPicPr>
          <p:cNvPr id="3074" name="Picture 2" descr="367+ Thousand Examples Royalty-Free Images, Stock Photos &amp; Pictures |  Shutterstock">
            <a:extLst>
              <a:ext uri="{FF2B5EF4-FFF2-40B4-BE49-F238E27FC236}">
                <a16:creationId xmlns:a16="http://schemas.microsoft.com/office/drawing/2014/main" id="{C0818CC6-90F4-EBB0-1A9A-4913F4CF0D3F}"/>
              </a:ext>
            </a:extLst>
          </p:cNvPr>
          <p:cNvPicPr>
            <a:picLocks noChangeAspect="1" noChangeArrowheads="1"/>
          </p:cNvPicPr>
          <p:nvPr/>
        </p:nvPicPr>
        <p:blipFill rotWithShape="1">
          <a:blip r:embed="rId3">
            <a:clrChange>
              <a:clrFrom>
                <a:srgbClr val="F7F5F8"/>
              </a:clrFrom>
              <a:clrTo>
                <a:srgbClr val="F7F5F8">
                  <a:alpha val="0"/>
                </a:srgbClr>
              </a:clrTo>
            </a:clrChange>
            <a:extLst>
              <a:ext uri="{28A0092B-C50C-407E-A947-70E740481C1C}">
                <a14:useLocalDpi xmlns:a14="http://schemas.microsoft.com/office/drawing/2010/main" val="0"/>
              </a:ext>
            </a:extLst>
          </a:blip>
          <a:srcRect r="2769" b="12102"/>
          <a:stretch/>
        </p:blipFill>
        <p:spPr bwMode="auto">
          <a:xfrm>
            <a:off x="255023" y="1183310"/>
            <a:ext cx="5349794" cy="21191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F89C30-6716-0507-3F3F-2A7C64E68811}"/>
              </a:ext>
            </a:extLst>
          </p:cNvPr>
          <p:cNvSpPr txBox="1"/>
          <p:nvPr/>
        </p:nvSpPr>
        <p:spPr>
          <a:xfrm>
            <a:off x="5899995" y="2664256"/>
            <a:ext cx="4698527" cy="369332"/>
          </a:xfrm>
          <a:prstGeom prst="rect">
            <a:avLst/>
          </a:prstGeom>
          <a:noFill/>
        </p:spPr>
        <p:txBody>
          <a:bodyPr wrap="square" rtlCol="0">
            <a:spAutoFit/>
          </a:bodyPr>
          <a:lstStyle/>
          <a:p>
            <a:r>
              <a:rPr lang="en-US" sz="1800" b="1" kern="100">
                <a:effectLst/>
                <a:latin typeface="+mj-lt"/>
                <a:ea typeface="Calibri" panose="020F0502020204030204" pitchFamily="34" charset="0"/>
                <a:cs typeface="Times New Roman" panose="02020603050405020304" pitchFamily="18" charset="0"/>
              </a:rPr>
              <a:t>A clear and personalized report would read</a:t>
            </a:r>
            <a:r>
              <a:rPr lang="en-US" b="1" kern="100">
                <a:latin typeface="+mj-lt"/>
                <a:ea typeface="Calibri" panose="020F0502020204030204" pitchFamily="34" charset="0"/>
                <a:cs typeface="Times New Roman" panose="02020603050405020304" pitchFamily="18" charset="0"/>
              </a:rPr>
              <a:t>:</a:t>
            </a:r>
            <a:endParaRPr lang="en-US"/>
          </a:p>
        </p:txBody>
      </p:sp>
      <p:pic>
        <p:nvPicPr>
          <p:cNvPr id="7" name="Picture 6" descr="20,157 Hand Holding A Pen Stock Photos, High-Res Pictures, and Images -  Getty Images | Hand writing, Fist, Fountain pen">
            <a:extLst>
              <a:ext uri="{FF2B5EF4-FFF2-40B4-BE49-F238E27FC236}">
                <a16:creationId xmlns:a16="http://schemas.microsoft.com/office/drawing/2014/main" id="{8382D55B-1C45-1385-39CE-B3F54C86BB1F}"/>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backgroundRemoval t="6188" b="55687" l="10000" r="90000">
                        <a14:backgroundMark x1="39773" y1="24183" x2="39773" y2="24183"/>
                        <a14:backgroundMark x1="36591" y1="33170" x2="36591" y2="33170"/>
                        <a14:backgroundMark x1="34545" y1="29575" x2="34545" y2="29575"/>
                        <a14:backgroundMark x1="33182" y1="27124" x2="33182" y2="27124"/>
                        <a14:backgroundMark x1="26364" y1="15850" x2="26364" y2="15850"/>
                        <a14:backgroundMark x1="26364" y1="14379" x2="26364" y2="14379"/>
                        <a14:backgroundMark x1="25909" y1="13725" x2="25909" y2="13725"/>
                        <a14:backgroundMark x1="27045" y1="16340" x2="27045" y2="16340"/>
                        <a14:backgroundMark x1="23864" y1="23529" x2="23864" y2="23529"/>
                      </a14:backgroundRemoval>
                    </a14:imgEffect>
                  </a14:imgLayer>
                </a14:imgProps>
              </a:ext>
              <a:ext uri="{28A0092B-C50C-407E-A947-70E740481C1C}">
                <a14:useLocalDpi xmlns:a14="http://schemas.microsoft.com/office/drawing/2010/main" val="0"/>
              </a:ext>
            </a:extLst>
          </a:blip>
          <a:srcRect l="15903" t="6894" r="25398" b="44010"/>
          <a:stretch/>
        </p:blipFill>
        <p:spPr bwMode="auto">
          <a:xfrm>
            <a:off x="5391797" y="1777709"/>
            <a:ext cx="2390775" cy="2780665"/>
          </a:xfrm>
          <a:prstGeom prst="rect">
            <a:avLst/>
          </a:prstGeom>
          <a:noFill/>
          <a:ln>
            <a:noFill/>
          </a:ln>
          <a:extLst>
            <a:ext uri="{53640926-AAD7-44D8-BBD7-CCE9431645EC}">
              <a14:shadowObscured xmlns:a14="http://schemas.microsoft.com/office/drawing/2010/main"/>
            </a:ext>
          </a:extLst>
        </p:spPr>
      </p:pic>
      <p:cxnSp>
        <p:nvCxnSpPr>
          <p:cNvPr id="24" name="Straight Connector 23">
            <a:extLst>
              <a:ext uri="{FF2B5EF4-FFF2-40B4-BE49-F238E27FC236}">
                <a16:creationId xmlns:a16="http://schemas.microsoft.com/office/drawing/2014/main" id="{6A39F03C-5CD9-B987-9E36-6228E0156762}"/>
              </a:ext>
              <a:ext uri="{C183D7F6-B498-43B3-948B-1728B52AA6E4}">
                <adec:decorative xmlns:adec="http://schemas.microsoft.com/office/drawing/2017/decorative" val="1"/>
              </a:ext>
            </a:extLst>
          </p:cNvPr>
          <p:cNvCxnSpPr>
            <a:cxnSpLocks/>
          </p:cNvCxnSpPr>
          <p:nvPr/>
        </p:nvCxnSpPr>
        <p:spPr>
          <a:xfrm>
            <a:off x="5800596" y="1849671"/>
            <a:ext cx="45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076" name="Picture 3075" descr="20,157 Hand Holding A Pen Stock Photos, High-Res Pictures, and Images -  Getty Images | Hand writing, Fist, Fountain pen">
            <a:extLst>
              <a:ext uri="{FF2B5EF4-FFF2-40B4-BE49-F238E27FC236}">
                <a16:creationId xmlns:a16="http://schemas.microsoft.com/office/drawing/2014/main" id="{FCD304D7-DC10-FE6A-04D9-62B738BDF4E0}"/>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backgroundRemoval t="6188" b="55687" l="10000" r="90000">
                        <a14:backgroundMark x1="39773" y1="24183" x2="39773" y2="24183"/>
                        <a14:backgroundMark x1="36591" y1="33170" x2="36591" y2="33170"/>
                        <a14:backgroundMark x1="34545" y1="29575" x2="34545" y2="29575"/>
                        <a14:backgroundMark x1="33182" y1="27124" x2="33182" y2="27124"/>
                        <a14:backgroundMark x1="26364" y1="15850" x2="26364" y2="15850"/>
                        <a14:backgroundMark x1="26364" y1="14379" x2="26364" y2="14379"/>
                        <a14:backgroundMark x1="25909" y1="13725" x2="25909" y2="13725"/>
                        <a14:backgroundMark x1="27045" y1="16340" x2="27045" y2="16340"/>
                        <a14:backgroundMark x1="23864" y1="23529" x2="23864" y2="23529"/>
                      </a14:backgroundRemoval>
                    </a14:imgEffect>
                  </a14:imgLayer>
                </a14:imgProps>
              </a:ext>
              <a:ext uri="{28A0092B-C50C-407E-A947-70E740481C1C}">
                <a14:useLocalDpi xmlns:a14="http://schemas.microsoft.com/office/drawing/2010/main" val="0"/>
              </a:ext>
            </a:extLst>
          </a:blip>
          <a:srcRect l="15903" t="6894" r="25398" b="44010"/>
          <a:stretch/>
        </p:blipFill>
        <p:spPr bwMode="auto">
          <a:xfrm>
            <a:off x="5373130" y="2031141"/>
            <a:ext cx="2390775" cy="2780665"/>
          </a:xfrm>
          <a:prstGeom prst="rect">
            <a:avLst/>
          </a:prstGeom>
          <a:noFill/>
          <a:ln>
            <a:noFill/>
          </a:ln>
          <a:extLst>
            <a:ext uri="{53640926-AAD7-44D8-BBD7-CCE9431645EC}">
              <a14:shadowObscured xmlns:a14="http://schemas.microsoft.com/office/drawing/2010/main"/>
            </a:ext>
          </a:extLst>
        </p:spPr>
      </p:pic>
      <p:cxnSp>
        <p:nvCxnSpPr>
          <p:cNvPr id="3082" name="Straight Connector 3081">
            <a:extLst>
              <a:ext uri="{FF2B5EF4-FFF2-40B4-BE49-F238E27FC236}">
                <a16:creationId xmlns:a16="http://schemas.microsoft.com/office/drawing/2014/main" id="{1BD4384E-84C3-6B67-2697-0B71E349C0B7}"/>
              </a:ext>
              <a:ext uri="{C183D7F6-B498-43B3-948B-1728B52AA6E4}">
                <adec:decorative xmlns:adec="http://schemas.microsoft.com/office/drawing/2017/decorative" val="1"/>
              </a:ext>
            </a:extLst>
          </p:cNvPr>
          <p:cNvCxnSpPr>
            <a:cxnSpLocks/>
          </p:cNvCxnSpPr>
          <p:nvPr/>
        </p:nvCxnSpPr>
        <p:spPr>
          <a:xfrm>
            <a:off x="5800596" y="2128836"/>
            <a:ext cx="30576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417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10"/>
                                        <p:tgtEl>
                                          <p:spTgt spid="24"/>
                                        </p:tgtEl>
                                      </p:cBhvr>
                                    </p:animEffect>
                                  </p:childTnLst>
                                </p:cTn>
                              </p:par>
                              <p:par>
                                <p:cTn id="28" presetID="63" presetClass="path" presetSubtype="0" fill="hold" nodeType="withEffect">
                                  <p:stCondLst>
                                    <p:cond delay="0"/>
                                  </p:stCondLst>
                                  <p:childTnLst>
                                    <p:animMotion origin="layout" path="M 0.12305 4.44444E-6 L 0.37305 4.44444E-6 " pathEditMode="relative" rAng="0" ptsTypes="AA">
                                      <p:cBhvr>
                                        <p:cTn id="29" dur="750" fill="hold"/>
                                        <p:tgtEl>
                                          <p:spTgt spid="7"/>
                                        </p:tgtEl>
                                        <p:attrNameLst>
                                          <p:attrName>ppt_x</p:attrName>
                                          <p:attrName>ppt_y</p:attrName>
                                        </p:attrNameLst>
                                      </p:cBhvr>
                                      <p:rCtr x="12500" y="0"/>
                                    </p:animMotion>
                                  </p:childTnLst>
                                </p:cTn>
                              </p:par>
                            </p:childTnLst>
                          </p:cTn>
                        </p:par>
                        <p:par>
                          <p:cTn id="30" fill="hold">
                            <p:stCondLst>
                              <p:cond delay="1250"/>
                            </p:stCondLst>
                            <p:childTnLst>
                              <p:par>
                                <p:cTn id="31" presetID="42" presetClass="exit" presetSubtype="0" fill="hold" nodeType="afterEffect">
                                  <p:stCondLst>
                                    <p:cond delay="0"/>
                                  </p:stCondLst>
                                  <p:childTnLst>
                                    <p:animEffect transition="out" filter="fade">
                                      <p:cBhvr>
                                        <p:cTn id="32" dur="500"/>
                                        <p:tgtEl>
                                          <p:spTgt spid="7"/>
                                        </p:tgtEl>
                                      </p:cBhvr>
                                    </p:animEffect>
                                    <p:anim calcmode="lin" valueType="num">
                                      <p:cBhvr>
                                        <p:cTn id="33" dur="500"/>
                                        <p:tgtEl>
                                          <p:spTgt spid="7"/>
                                        </p:tgtEl>
                                        <p:attrNameLst>
                                          <p:attrName>ppt_x</p:attrName>
                                        </p:attrNameLst>
                                      </p:cBhvr>
                                      <p:tavLst>
                                        <p:tav tm="0">
                                          <p:val>
                                            <p:strVal val="ppt_x"/>
                                          </p:val>
                                        </p:tav>
                                        <p:tav tm="100000">
                                          <p:val>
                                            <p:strVal val="ppt_x"/>
                                          </p:val>
                                        </p:tav>
                                      </p:tavLst>
                                    </p:anim>
                                    <p:anim calcmode="lin" valueType="num">
                                      <p:cBhvr>
                                        <p:cTn id="34" dur="500"/>
                                        <p:tgtEl>
                                          <p:spTgt spid="7"/>
                                        </p:tgtEl>
                                        <p:attrNameLst>
                                          <p:attrName>ppt_y</p:attrName>
                                        </p:attrNameLst>
                                      </p:cBhvr>
                                      <p:tavLst>
                                        <p:tav tm="0">
                                          <p:val>
                                            <p:strVal val="ppt_y"/>
                                          </p:val>
                                        </p:tav>
                                        <p:tav tm="100000">
                                          <p:val>
                                            <p:strVal val="ppt_y+.1"/>
                                          </p:val>
                                        </p:tav>
                                      </p:tavLst>
                                    </p:anim>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1750"/>
                            </p:stCondLst>
                            <p:childTnLst>
                              <p:par>
                                <p:cTn id="37" presetID="42" presetClass="entr" presetSubtype="0" fill="hold" nodeType="after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500"/>
                                        <p:tgtEl>
                                          <p:spTgt spid="3076"/>
                                        </p:tgtEl>
                                      </p:cBhvr>
                                    </p:animEffect>
                                    <p:anim calcmode="lin" valueType="num">
                                      <p:cBhvr>
                                        <p:cTn id="40" dur="500" fill="hold"/>
                                        <p:tgtEl>
                                          <p:spTgt spid="3076"/>
                                        </p:tgtEl>
                                        <p:attrNameLst>
                                          <p:attrName>ppt_x</p:attrName>
                                        </p:attrNameLst>
                                      </p:cBhvr>
                                      <p:tavLst>
                                        <p:tav tm="0">
                                          <p:val>
                                            <p:strVal val="#ppt_x"/>
                                          </p:val>
                                        </p:tav>
                                        <p:tav tm="100000">
                                          <p:val>
                                            <p:strVal val="#ppt_x"/>
                                          </p:val>
                                        </p:tav>
                                      </p:tavLst>
                                    </p:anim>
                                    <p:anim calcmode="lin" valueType="num">
                                      <p:cBhvr>
                                        <p:cTn id="41" dur="500" fill="hold"/>
                                        <p:tgtEl>
                                          <p:spTgt spid="3076"/>
                                        </p:tgtEl>
                                        <p:attrNameLst>
                                          <p:attrName>ppt_y</p:attrName>
                                        </p:attrNameLst>
                                      </p:cBhvr>
                                      <p:tavLst>
                                        <p:tav tm="0">
                                          <p:val>
                                            <p:strVal val="#ppt_y+.1"/>
                                          </p:val>
                                        </p:tav>
                                        <p:tav tm="100000">
                                          <p:val>
                                            <p:strVal val="#ppt_y"/>
                                          </p:val>
                                        </p:tav>
                                      </p:tavLst>
                                    </p:anim>
                                  </p:childTnLst>
                                </p:cTn>
                              </p:par>
                              <p:par>
                                <p:cTn id="42" presetID="22" presetClass="entr" presetSubtype="4" fill="hold" nodeType="withEffect">
                                  <p:stCondLst>
                                    <p:cond delay="0"/>
                                  </p:stCondLst>
                                  <p:childTnLst>
                                    <p:set>
                                      <p:cBhvr>
                                        <p:cTn id="43" dur="1" fill="hold">
                                          <p:stCondLst>
                                            <p:cond delay="0"/>
                                          </p:stCondLst>
                                        </p:cTn>
                                        <p:tgtEl>
                                          <p:spTgt spid="3082"/>
                                        </p:tgtEl>
                                        <p:attrNameLst>
                                          <p:attrName>style.visibility</p:attrName>
                                        </p:attrNameLst>
                                      </p:cBhvr>
                                      <p:to>
                                        <p:strVal val="visible"/>
                                      </p:to>
                                    </p:set>
                                    <p:animEffect transition="in" filter="wipe(down)">
                                      <p:cBhvr>
                                        <p:cTn id="44" dur="10"/>
                                        <p:tgtEl>
                                          <p:spTgt spid="3082"/>
                                        </p:tgtEl>
                                      </p:cBhvr>
                                    </p:animEffect>
                                  </p:childTnLst>
                                </p:cTn>
                              </p:par>
                              <p:par>
                                <p:cTn id="45" presetID="63" presetClass="path" presetSubtype="0" fill="hold" nodeType="withEffect">
                                  <p:stCondLst>
                                    <p:cond delay="0"/>
                                  </p:stCondLst>
                                  <p:childTnLst>
                                    <p:animMotion origin="layout" path="M 0.12305 -2.59259E-6 L 0.2569 -2.59259E-6 " pathEditMode="relative" rAng="0" ptsTypes="AA">
                                      <p:cBhvr>
                                        <p:cTn id="46" dur="750" fill="hold"/>
                                        <p:tgtEl>
                                          <p:spTgt spid="3076"/>
                                        </p:tgtEl>
                                        <p:attrNameLst>
                                          <p:attrName>ppt_x</p:attrName>
                                          <p:attrName>ppt_y</p:attrName>
                                        </p:attrNameLst>
                                      </p:cBhvr>
                                      <p:rCtr x="6693" y="0"/>
                                    </p:animMotion>
                                  </p:childTnLst>
                                </p:cTn>
                              </p:par>
                            </p:childTnLst>
                          </p:cTn>
                        </p:par>
                        <p:par>
                          <p:cTn id="47" fill="hold">
                            <p:stCondLst>
                              <p:cond delay="2500"/>
                            </p:stCondLst>
                            <p:childTnLst>
                              <p:par>
                                <p:cTn id="48" presetID="42" presetClass="exit" presetSubtype="0" fill="hold" nodeType="afterEffect">
                                  <p:stCondLst>
                                    <p:cond delay="0"/>
                                  </p:stCondLst>
                                  <p:childTnLst>
                                    <p:animEffect transition="out" filter="fade">
                                      <p:cBhvr>
                                        <p:cTn id="49" dur="500"/>
                                        <p:tgtEl>
                                          <p:spTgt spid="3076"/>
                                        </p:tgtEl>
                                      </p:cBhvr>
                                    </p:animEffect>
                                    <p:anim calcmode="lin" valueType="num">
                                      <p:cBhvr>
                                        <p:cTn id="50" dur="500"/>
                                        <p:tgtEl>
                                          <p:spTgt spid="3076"/>
                                        </p:tgtEl>
                                        <p:attrNameLst>
                                          <p:attrName>ppt_x</p:attrName>
                                        </p:attrNameLst>
                                      </p:cBhvr>
                                      <p:tavLst>
                                        <p:tav tm="0">
                                          <p:val>
                                            <p:strVal val="ppt_x"/>
                                          </p:val>
                                        </p:tav>
                                        <p:tav tm="100000">
                                          <p:val>
                                            <p:strVal val="ppt_x"/>
                                          </p:val>
                                        </p:tav>
                                      </p:tavLst>
                                    </p:anim>
                                    <p:anim calcmode="lin" valueType="num">
                                      <p:cBhvr>
                                        <p:cTn id="51" dur="500"/>
                                        <p:tgtEl>
                                          <p:spTgt spid="3076"/>
                                        </p:tgtEl>
                                        <p:attrNameLst>
                                          <p:attrName>ppt_y</p:attrName>
                                        </p:attrNameLst>
                                      </p:cBhvr>
                                      <p:tavLst>
                                        <p:tav tm="0">
                                          <p:val>
                                            <p:strVal val="ppt_y"/>
                                          </p:val>
                                        </p:tav>
                                        <p:tav tm="100000">
                                          <p:val>
                                            <p:strVal val="ppt_y+.1"/>
                                          </p:val>
                                        </p:tav>
                                      </p:tavLst>
                                    </p:anim>
                                    <p:set>
                                      <p:cBhvr>
                                        <p:cTn id="52" dur="1" fill="hold">
                                          <p:stCondLst>
                                            <p:cond delay="499"/>
                                          </p:stCondLst>
                                        </p:cTn>
                                        <p:tgtEl>
                                          <p:spTgt spid="307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ECE91-910F-3017-E37F-7791DC79176A}"/>
              </a:ext>
            </a:extLst>
          </p:cNvPr>
          <p:cNvSpPr>
            <a:spLocks noGrp="1"/>
          </p:cNvSpPr>
          <p:nvPr>
            <p:ph type="subTitle" idx="1"/>
          </p:nvPr>
        </p:nvSpPr>
        <p:spPr>
          <a:xfrm>
            <a:off x="4876921" y="2293193"/>
            <a:ext cx="5711065" cy="1655762"/>
          </a:xfrm>
        </p:spPr>
        <p:txBody>
          <a:bodyPr>
            <a:noAutofit/>
          </a:bodyPr>
          <a:lstStyle/>
          <a:p>
            <a:pPr marL="342900" indent="-342900">
              <a:buFont typeface="Arial" panose="020B0604020202020204" pitchFamily="34" charset="0"/>
              <a:buChar char="•"/>
            </a:pPr>
            <a:r>
              <a:rPr lang="en-US" sz="5400" b="1">
                <a:solidFill>
                  <a:schemeClr val="accent5">
                    <a:lumMod val="75000"/>
                  </a:schemeClr>
                </a:solidFill>
              </a:rPr>
              <a:t>Dates and Duration Matter!</a:t>
            </a:r>
          </a:p>
        </p:txBody>
      </p:sp>
      <p:sp>
        <p:nvSpPr>
          <p:cNvPr id="4" name="TextBox 3">
            <a:extLst>
              <a:ext uri="{FF2B5EF4-FFF2-40B4-BE49-F238E27FC236}">
                <a16:creationId xmlns:a16="http://schemas.microsoft.com/office/drawing/2014/main" id="{4C2B410B-9FB9-09FF-DA4A-9FBE57FC0597}"/>
              </a:ext>
            </a:extLst>
          </p:cNvPr>
          <p:cNvSpPr txBox="1"/>
          <p:nvPr/>
        </p:nvSpPr>
        <p:spPr>
          <a:xfrm>
            <a:off x="4876921" y="4107624"/>
            <a:ext cx="5871635" cy="1754326"/>
          </a:xfrm>
          <a:prstGeom prst="rect">
            <a:avLst/>
          </a:prstGeom>
          <a:noFill/>
        </p:spPr>
        <p:txBody>
          <a:bodyPr wrap="square" rtlCol="0">
            <a:spAutoFit/>
          </a:bodyPr>
          <a:lstStyle/>
          <a:p>
            <a:pPr marL="342900" indent="-342900" algn="ctr">
              <a:buFont typeface="Arial" panose="020B0604020202020204" pitchFamily="34" charset="0"/>
              <a:buChar char="•"/>
            </a:pPr>
            <a:r>
              <a:rPr lang="en-US" sz="5400" b="1">
                <a:solidFill>
                  <a:schemeClr val="accent5">
                    <a:lumMod val="75000"/>
                  </a:schemeClr>
                </a:solidFill>
              </a:rPr>
              <a:t>Provision of Services Matter!</a:t>
            </a:r>
            <a:endParaRPr lang="en-US" sz="5400">
              <a:solidFill>
                <a:schemeClr val="accent5">
                  <a:lumMod val="75000"/>
                </a:schemeClr>
              </a:solidFill>
            </a:endParaRPr>
          </a:p>
        </p:txBody>
      </p:sp>
      <p:pic>
        <p:nvPicPr>
          <p:cNvPr id="2050" name="Picture 2" descr="Date Time Location Vector Art, Icons ...">
            <a:extLst>
              <a:ext uri="{FF2B5EF4-FFF2-40B4-BE49-F238E27FC236}">
                <a16:creationId xmlns:a16="http://schemas.microsoft.com/office/drawing/2014/main" id="{F1550504-8482-B8DC-4EE1-65D2ACEF923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609" y="2144389"/>
            <a:ext cx="3717561" cy="37175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0EB972-71AA-C1D1-A138-BB1EB97E63EE}"/>
              </a:ext>
            </a:extLst>
          </p:cNvPr>
          <p:cNvSpPr>
            <a:spLocks noGrp="1"/>
          </p:cNvSpPr>
          <p:nvPr>
            <p:ph type="ctrTitle"/>
          </p:nvPr>
        </p:nvSpPr>
        <p:spPr>
          <a:xfrm>
            <a:off x="1123352" y="362776"/>
            <a:ext cx="10656970" cy="2387600"/>
          </a:xfrm>
        </p:spPr>
        <p:txBody>
          <a:bodyPr>
            <a:normAutofit fontScale="90000"/>
          </a:bodyPr>
          <a:lstStyle/>
          <a:p>
            <a:r>
              <a:rPr lang="en-US" b="1" dirty="0">
                <a:ln w="9525">
                  <a:noFill/>
                  <a:prstDash val="solid"/>
                </a:ln>
                <a:solidFill>
                  <a:srgbClr val="7030A0"/>
                </a:solidFill>
              </a:rPr>
              <a:t>Key Reminders For Reporting and</a:t>
            </a:r>
            <a:br>
              <a:rPr lang="en-US" b="1" dirty="0">
                <a:ln w="9525">
                  <a:noFill/>
                  <a:prstDash val="solid"/>
                </a:ln>
                <a:solidFill>
                  <a:srgbClr val="7030A0"/>
                </a:solidFill>
              </a:rPr>
            </a:br>
            <a:r>
              <a:rPr lang="en-US" b="1" dirty="0">
                <a:ln w="9525">
                  <a:noFill/>
                  <a:prstDash val="solid"/>
                </a:ln>
                <a:solidFill>
                  <a:srgbClr val="7030A0"/>
                </a:solidFill>
              </a:rPr>
              <a:t> Service Documentation</a:t>
            </a:r>
            <a:br>
              <a:rPr lang="en-US" b="1" dirty="0">
                <a:ln w="9525">
                  <a:noFill/>
                  <a:prstDash val="solid"/>
                </a:ln>
                <a:solidFill>
                  <a:srgbClr val="7030A0"/>
                </a:solidFill>
              </a:rPr>
            </a:br>
            <a:endParaRPr lang="en-US" dirty="0"/>
          </a:p>
        </p:txBody>
      </p:sp>
    </p:spTree>
    <p:extLst>
      <p:ext uri="{BB962C8B-B14F-4D97-AF65-F5344CB8AC3E}">
        <p14:creationId xmlns:p14="http://schemas.microsoft.com/office/powerpoint/2010/main" val="11205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h Template 1.pptx" id="{21D9517E-F222-4852-A19F-032564DC5B60}" vid="{01D341ED-95C8-46B0-8069-2D83C5EF0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B370B2C6B4434B8E709204DE6BCC8B" ma:contentTypeVersion="10" ma:contentTypeDescription="Create a new document." ma:contentTypeScope="" ma:versionID="24a628ccca9fa60c0641e352d8cc95bd">
  <xsd:schema xmlns:xsd="http://www.w3.org/2001/XMLSchema" xmlns:xs="http://www.w3.org/2001/XMLSchema" xmlns:p="http://schemas.microsoft.com/office/2006/metadata/properties" xmlns:ns2="42c13699-bc55-4ba9-ae6d-9e8720835d00" xmlns:ns3="b8733002-0154-4904-a7ea-2dbc98970ec3" targetNamespace="http://schemas.microsoft.com/office/2006/metadata/properties" ma:root="true" ma:fieldsID="f2d1bda220cf5973ce0d511563dea927" ns2:_="" ns3:_="">
    <xsd:import namespace="42c13699-bc55-4ba9-ae6d-9e8720835d00"/>
    <xsd:import namespace="b8733002-0154-4904-a7ea-2dbc98970ec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13699-bc55-4ba9-ae6d-9e8720835d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33002-0154-4904-a7ea-2dbc98970e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E1882-6D6F-455E-83EC-D88CFD201F5F}">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2c13699-bc55-4ba9-ae6d-9e8720835d00"/>
    <ds:schemaRef ds:uri="http://purl.org/dc/terms/"/>
    <ds:schemaRef ds:uri="http://schemas.openxmlformats.org/package/2006/metadata/core-properties"/>
    <ds:schemaRef ds:uri="b8733002-0154-4904-a7ea-2dbc98970ec3"/>
    <ds:schemaRef ds:uri="http://www.w3.org/XML/1998/namespace"/>
  </ds:schemaRefs>
</ds:datastoreItem>
</file>

<file path=customXml/itemProps2.xml><?xml version="1.0" encoding="utf-8"?>
<ds:datastoreItem xmlns:ds="http://schemas.openxmlformats.org/officeDocument/2006/customXml" ds:itemID="{6C3E99C6-78FC-4E31-BD30-888F41227AFD}">
  <ds:schemaRefs>
    <ds:schemaRef ds:uri="http://schemas.microsoft.com/sharepoint/v3/contenttype/forms"/>
  </ds:schemaRefs>
</ds:datastoreItem>
</file>

<file path=customXml/itemProps3.xml><?xml version="1.0" encoding="utf-8"?>
<ds:datastoreItem xmlns:ds="http://schemas.openxmlformats.org/officeDocument/2006/customXml" ds:itemID="{FC3E12C8-0E6A-437F-8B99-A495D20EAB1B}">
  <ds:schemaRefs>
    <ds:schemaRef ds:uri="42c13699-bc55-4ba9-ae6d-9e8720835d00"/>
    <ds:schemaRef ds:uri="b8733002-0154-4904-a7ea-2dbc98970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5ef16e8-4ce0-4fc3-92e2-6a7a6c8e765e}" enabled="0" method="" siteId="{15ef16e8-4ce0-4fc3-92e2-6a7a6c8e765e}" removed="1"/>
</clbl:labelList>
</file>

<file path=docProps/app.xml><?xml version="1.0" encoding="utf-8"?>
<Properties xmlns="http://schemas.openxmlformats.org/officeDocument/2006/extended-properties" xmlns:vt="http://schemas.openxmlformats.org/officeDocument/2006/docPropsVTypes">
  <Template>Beth VR-TU Template 1</Template>
  <TotalTime>28</TotalTime>
  <Words>3202</Words>
  <Application>Microsoft Office PowerPoint</Application>
  <PresentationFormat>Widescreen</PresentationFormat>
  <Paragraphs>275</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-apple-system</vt:lpstr>
      <vt:lpstr>Aptos</vt:lpstr>
      <vt:lpstr>Arial</vt:lpstr>
      <vt:lpstr>Calibri</vt:lpstr>
      <vt:lpstr>Open Sans</vt:lpstr>
      <vt:lpstr>Segoe UI Emoji</vt:lpstr>
      <vt:lpstr>Symbol</vt:lpstr>
      <vt:lpstr>Times New Roman</vt:lpstr>
      <vt:lpstr>Wingdings</vt:lpstr>
      <vt:lpstr>Office Theme</vt:lpstr>
      <vt:lpstr>Quality Assurance &amp; Monitoring Unit</vt:lpstr>
      <vt:lpstr>Quality Assurance &amp; Monitoring Team</vt:lpstr>
      <vt:lpstr>QAMU’s Mission</vt:lpstr>
      <vt:lpstr>Our Goal </vt:lpstr>
      <vt:lpstr>It’s Review Time!</vt:lpstr>
      <vt:lpstr>Effective Documentation and Communication Practices</vt:lpstr>
      <vt:lpstr>Potentially Eligible (PE) vs  Vocational Rehabilitation (VR)</vt:lpstr>
      <vt:lpstr>Case Examples</vt:lpstr>
      <vt:lpstr>Key Reminders For Reporting and  Service Documentation </vt:lpstr>
      <vt:lpstr>AV End Dates &amp; Student With A Disability Status (SWD)</vt:lpstr>
      <vt:lpstr>Pre-ETS In The CRS Contract </vt:lpstr>
      <vt:lpstr>Timeframes Matter!</vt:lpstr>
      <vt:lpstr>TOOL TIME--</vt:lpstr>
      <vt:lpstr>Be Mindful of Start and End Dates!  Tell the Story!  Highlight the amazing work you do!  </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Meghan Humphrey</dc:creator>
  <cp:lastModifiedBy>Hanna Scarpetta</cp:lastModifiedBy>
  <cp:revision>3</cp:revision>
  <cp:lastPrinted>2025-05-23T15:26:39Z</cp:lastPrinted>
  <dcterms:created xsi:type="dcterms:W3CDTF">2025-04-29T18:53:12Z</dcterms:created>
  <dcterms:modified xsi:type="dcterms:W3CDTF">2025-05-27T17:10:57Z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0x010100DDB370B2C6B4434B8E709204DE6BCC8B</vt:lpwstr>
  </property>
</Properties>
</file>