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Cambria" panose="02040503050406030204" pitchFamily="18" charset="0"/>
      <p:regular r:id="rId40"/>
      <p:bold r:id="rId41"/>
      <p:italic r:id="rId42"/>
      <p:boldItalic r:id="rId43"/>
    </p:embeddedFont>
    <p:embeddedFont>
      <p:font typeface="Georgia" panose="02040502050405020303" pitchFamily="18" charset="0"/>
      <p:regular r:id="rId44"/>
      <p:bold r:id="rId45"/>
      <p:italic r:id="rId46"/>
      <p:boldItalic r:id="rId47"/>
    </p:embeddedFont>
    <p:embeddedFont>
      <p:font typeface="Helvetica Neue" panose="020B0604020202020204" charset="0"/>
      <p:regular r:id="rId48"/>
      <p:bold r:id="rId49"/>
      <p:italic r:id="rId50"/>
      <p:boldItalic r:id="rId51"/>
    </p:embeddedFont>
    <p:embeddedFont>
      <p:font typeface="Montserrat" panose="00000500000000000000" pitchFamily="2" charset="0"/>
      <p:regular r:id="rId52"/>
      <p:bold r:id="rId53"/>
      <p:italic r:id="rId54"/>
      <p:boldItalic r:id="rId55"/>
    </p:embeddedFont>
    <p:embeddedFont>
      <p:font typeface="Montserrat Medium" panose="00000600000000000000" pitchFamily="2"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DjPPzl7npzByeTbQMJze+j899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EFED69-6F68-460A-A2A6-49416F8568DD}">
  <a:tblStyle styleId="{0FEFED69-6F68-460A-A2A6-49416F8568D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2"/>
          </a:solidFill>
        </a:fill>
      </a:tcStyle>
    </a:wholeTbl>
    <a:band1H>
      <a:tcTxStyle b="off" i="off"/>
      <a:tcStyle>
        <a:tcBdr/>
        <a:fill>
          <a:solidFill>
            <a:srgbClr val="CAD2E4"/>
          </a:solidFill>
        </a:fill>
      </a:tcStyle>
    </a:band1H>
    <a:band2H>
      <a:tcTxStyle b="off" i="off"/>
      <a:tcStyle>
        <a:tcBdr/>
      </a:tcStyle>
    </a:band2H>
    <a:band1V>
      <a:tcTxStyle b="off" i="off"/>
      <a:tcStyle>
        <a:tcBdr/>
        <a:fill>
          <a:solidFill>
            <a:srgbClr val="CAD2E4"/>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Many of us who are current VR counselors or other associated professionals were raised in an era where social norms dictated that the adults were always correct (i.e., respect your elders) even when or if they were not correct. </a:t>
            </a:r>
            <a:endParaRPr/>
          </a:p>
          <a:p>
            <a:pPr marL="0" lvl="0" indent="0" algn="l" rtl="0">
              <a:lnSpc>
                <a:spcPct val="100000"/>
              </a:lnSpc>
              <a:spcBef>
                <a:spcPts val="0"/>
              </a:spcBef>
              <a:spcAft>
                <a:spcPts val="0"/>
              </a:spcAft>
              <a:buSzPts val="1400"/>
              <a:buNone/>
            </a:pPr>
            <a:endParaRPr/>
          </a:p>
        </p:txBody>
      </p:sp>
      <p:sp>
        <p:nvSpPr>
          <p:cNvPr id="187" name="Google Shape;1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6cba386d3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356cba386d3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6cba386d3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356cba386d3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6cba386d3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56cba386d3_0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6cba386d3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356cba386d3_0_4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6cba386d3_0_5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356cba386d3_0_5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Gatekeeping</a:t>
            </a:r>
            <a:endParaRPr/>
          </a:p>
        </p:txBody>
      </p:sp>
      <p:sp>
        <p:nvSpPr>
          <p:cNvPr id="232" name="Google Shape;2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6cba386d3_0_7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356cba386d3_0_7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6cba386d3_0_8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Create a reflective space</a:t>
            </a:r>
            <a:endParaRPr/>
          </a:p>
          <a:p>
            <a:pPr marL="0" lvl="0" indent="0" algn="l" rtl="0">
              <a:spcBef>
                <a:spcPts val="0"/>
              </a:spcBef>
              <a:spcAft>
                <a:spcPts val="0"/>
              </a:spcAft>
              <a:buNone/>
            </a:pPr>
            <a:r>
              <a:rPr lang="en-US"/>
              <a:t>Set aside time</a:t>
            </a:r>
            <a:endParaRPr/>
          </a:p>
          <a:p>
            <a:pPr marL="0" lvl="0" indent="0" algn="l" rtl="0">
              <a:spcBef>
                <a:spcPts val="0"/>
              </a:spcBef>
              <a:spcAft>
                <a:spcPts val="0"/>
              </a:spcAft>
              <a:buNone/>
            </a:pPr>
            <a:r>
              <a:rPr lang="en-US"/>
              <a:t>Review your experiences</a:t>
            </a:r>
            <a:endParaRPr/>
          </a:p>
          <a:p>
            <a:pPr marL="0" lvl="0" indent="0" algn="l" rtl="0">
              <a:spcBef>
                <a:spcPts val="0"/>
              </a:spcBef>
              <a:spcAft>
                <a:spcPts val="0"/>
              </a:spcAft>
              <a:buNone/>
            </a:pPr>
            <a:r>
              <a:rPr lang="en-US"/>
              <a:t>Identify patterns</a:t>
            </a:r>
            <a:endParaRPr/>
          </a:p>
          <a:p>
            <a:pPr marL="0" lvl="0" indent="0" algn="l" rtl="0">
              <a:spcBef>
                <a:spcPts val="0"/>
              </a:spcBef>
              <a:spcAft>
                <a:spcPts val="0"/>
              </a:spcAft>
              <a:buNone/>
            </a:pPr>
            <a:r>
              <a:rPr lang="en-US"/>
              <a:t>Consider alternative perspectives</a:t>
            </a:r>
            <a:endParaRPr/>
          </a:p>
          <a:p>
            <a:pPr marL="0" lvl="0" indent="0" algn="l" rtl="0">
              <a:spcBef>
                <a:spcPts val="0"/>
              </a:spcBef>
              <a:spcAft>
                <a:spcPts val="0"/>
              </a:spcAft>
              <a:buNone/>
            </a:pPr>
            <a:r>
              <a:rPr lang="en-US"/>
              <a:t>Set goals for growth</a:t>
            </a:r>
            <a:endParaRPr/>
          </a:p>
          <a:p>
            <a:pPr marL="0" lvl="0" indent="0" algn="l" rtl="0">
              <a:spcBef>
                <a:spcPts val="0"/>
              </a:spcBef>
              <a:spcAft>
                <a:spcPts val="0"/>
              </a:spcAft>
              <a:buNone/>
            </a:pPr>
            <a:r>
              <a:rPr lang="en-US"/>
              <a:t>Seek support</a:t>
            </a:r>
            <a:endParaRPr/>
          </a:p>
        </p:txBody>
      </p:sp>
      <p:sp>
        <p:nvSpPr>
          <p:cNvPr id="246" name="Google Shape;246;g356cba386d3_0_8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6cba386d3_0_9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356cba386d3_0_9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Ladder of Student Involvement in Schools:</a:t>
            </a:r>
            <a:endParaRPr/>
          </a:p>
          <a:p>
            <a:pPr marL="0" lvl="0" indent="0" algn="l" rtl="0">
              <a:lnSpc>
                <a:spcPct val="100000"/>
              </a:lnSpc>
              <a:spcBef>
                <a:spcPts val="0"/>
              </a:spcBef>
              <a:spcAft>
                <a:spcPts val="0"/>
              </a:spcAft>
              <a:buSzPts val="1400"/>
              <a:buNone/>
            </a:pPr>
            <a:r>
              <a:rPr lang="en-US"/>
              <a:t>8. Student/Adult Equity</a:t>
            </a:r>
            <a:endParaRPr/>
          </a:p>
          <a:p>
            <a:pPr marL="0" lvl="0" indent="0" algn="l" rtl="0">
              <a:lnSpc>
                <a:spcPct val="100000"/>
              </a:lnSpc>
              <a:spcBef>
                <a:spcPts val="0"/>
              </a:spcBef>
              <a:spcAft>
                <a:spcPts val="0"/>
              </a:spcAft>
              <a:buSzPts val="1400"/>
              <a:buNone/>
            </a:pPr>
            <a:r>
              <a:rPr lang="en-US"/>
              <a:t>7. Complex Student-Driven</a:t>
            </a:r>
            <a:endParaRPr/>
          </a:p>
          <a:p>
            <a:pPr marL="0" lvl="0" indent="0" algn="l" rtl="0">
              <a:lnSpc>
                <a:spcPct val="100000"/>
              </a:lnSpc>
              <a:spcBef>
                <a:spcPts val="0"/>
              </a:spcBef>
              <a:spcAft>
                <a:spcPts val="0"/>
              </a:spcAft>
              <a:buSzPts val="1400"/>
              <a:buNone/>
            </a:pPr>
            <a:r>
              <a:rPr lang="en-US"/>
              <a:t>6. Student/Adult Equality</a:t>
            </a:r>
            <a:endParaRPr/>
          </a:p>
          <a:p>
            <a:pPr marL="0" lvl="0" indent="0" algn="l" rtl="0">
              <a:lnSpc>
                <a:spcPct val="100000"/>
              </a:lnSpc>
              <a:spcBef>
                <a:spcPts val="0"/>
              </a:spcBef>
              <a:spcAft>
                <a:spcPts val="0"/>
              </a:spcAft>
              <a:buSzPts val="1400"/>
              <a:buNone/>
            </a:pPr>
            <a:r>
              <a:rPr lang="en-US"/>
              <a:t>5. Students Consulted</a:t>
            </a:r>
            <a:endParaRPr/>
          </a:p>
          <a:p>
            <a:pPr marL="0" lvl="0" indent="0" algn="l" rtl="0">
              <a:lnSpc>
                <a:spcPct val="100000"/>
              </a:lnSpc>
              <a:spcBef>
                <a:spcPts val="0"/>
              </a:spcBef>
              <a:spcAft>
                <a:spcPts val="0"/>
              </a:spcAft>
              <a:buSzPts val="1400"/>
              <a:buNone/>
            </a:pPr>
            <a:r>
              <a:rPr lang="en-US"/>
              <a:t>4. Students Informed</a:t>
            </a:r>
            <a:endParaRPr/>
          </a:p>
          <a:p>
            <a:pPr marL="0" lvl="0" indent="0" algn="l" rtl="0">
              <a:lnSpc>
                <a:spcPct val="100000"/>
              </a:lnSpc>
              <a:spcBef>
                <a:spcPts val="0"/>
              </a:spcBef>
              <a:spcAft>
                <a:spcPts val="0"/>
              </a:spcAft>
              <a:buSzPts val="1400"/>
              <a:buNone/>
            </a:pPr>
            <a:r>
              <a:rPr lang="en-US"/>
              <a:t>3. Tokenism</a:t>
            </a:r>
            <a:endParaRPr/>
          </a:p>
          <a:p>
            <a:pPr marL="0" lvl="0" indent="0" algn="l" rtl="0">
              <a:lnSpc>
                <a:spcPct val="100000"/>
              </a:lnSpc>
              <a:spcBef>
                <a:spcPts val="0"/>
              </a:spcBef>
              <a:spcAft>
                <a:spcPts val="0"/>
              </a:spcAft>
              <a:buSzPts val="1400"/>
              <a:buNone/>
            </a:pPr>
            <a:r>
              <a:rPr lang="en-US"/>
              <a:t>2. Decoration</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Manipulation</a:t>
            </a:r>
            <a:endParaRPr/>
          </a:p>
          <a:p>
            <a:pPr marL="228600" lvl="0" indent="-15240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Adapted by Adam Fletcher (2011) from work by Roger Hart, et al. (1994)</a:t>
            </a:r>
            <a:endParaRPr/>
          </a:p>
        </p:txBody>
      </p:sp>
      <p:sp>
        <p:nvSpPr>
          <p:cNvPr id="272" name="Google Shape;27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86" name="Google Shape;286;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3" name="Google Shape;293;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Missy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Also Discuss Peer Mentoring...</a:t>
            </a:r>
            <a:endParaRPr/>
          </a:p>
        </p:txBody>
      </p:sp>
      <p:sp>
        <p:nvSpPr>
          <p:cNvPr id="318" name="Google Shape;318;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Research shows “when young people have a say in what they are doing and when they feel they are a part of a team they are more likely to be interested in the plan and more likely to achieve the goals set forth by the team” peer coaching, peer leadership, and peer helping — often make use of socioecological approaches that postulate that young people may be motivated to positively</a:t>
            </a:r>
            <a:endParaRPr/>
          </a:p>
          <a:p>
            <a:pPr marL="0" lvl="0" indent="0" algn="l" rtl="0">
              <a:lnSpc>
                <a:spcPct val="100000"/>
              </a:lnSpc>
              <a:spcBef>
                <a:spcPts val="0"/>
              </a:spcBef>
              <a:spcAft>
                <a:spcPts val="0"/>
              </a:spcAft>
              <a:buClr>
                <a:schemeClr val="dk1"/>
              </a:buClr>
              <a:buSzPts val="1200"/>
              <a:buFont typeface="Calibri"/>
              <a:buNone/>
            </a:pPr>
            <a:r>
              <a:rPr lang="en-US"/>
              <a:t>change or adapt their behavior and attitudes in relation to the social context around them and that their fellow peers might actually, in some cases, be better suited to influence their future thoughts and actions than adults. distinguishing factors that differentiate peer mentoring from other peer-led interventions:</a:t>
            </a:r>
            <a:endParaRPr/>
          </a:p>
          <a:p>
            <a:pPr marL="0" lvl="0" indent="0" algn="l" rtl="0">
              <a:lnSpc>
                <a:spcPct val="100000"/>
              </a:lnSpc>
              <a:spcBef>
                <a:spcPts val="0"/>
              </a:spcBef>
              <a:spcAft>
                <a:spcPts val="0"/>
              </a:spcAft>
              <a:buClr>
                <a:schemeClr val="dk1"/>
              </a:buClr>
              <a:buSzPts val="1100"/>
              <a:buFont typeface="Arial"/>
              <a:buNone/>
            </a:pPr>
            <a:r>
              <a:rPr lang="en-US"/>
              <a:t>• The first thing to note is the primacy of the mentoring relationship itself to the achievement of outcomes. While peers may be good at simply</a:t>
            </a:r>
            <a:endParaRPr/>
          </a:p>
          <a:p>
            <a:pPr marL="0" lvl="0" indent="0" algn="l" rtl="0">
              <a:lnSpc>
                <a:spcPct val="100000"/>
              </a:lnSpc>
              <a:spcBef>
                <a:spcPts val="0"/>
              </a:spcBef>
              <a:spcAft>
                <a:spcPts val="0"/>
              </a:spcAft>
              <a:buClr>
                <a:schemeClr val="dk1"/>
              </a:buClr>
              <a:buSzPts val="1100"/>
              <a:buFont typeface="Arial"/>
              <a:buNone/>
            </a:pPr>
            <a:r>
              <a:rPr lang="en-US"/>
              <a:t>teaching skills to other kids, or delivering key messages about topics like healthy behaviors,peer mentoring programs are different because the relationships formed between mentors</a:t>
            </a:r>
            <a:endParaRPr/>
          </a:p>
          <a:p>
            <a:pPr marL="0" lvl="0" indent="0" algn="l" rtl="0">
              <a:lnSpc>
                <a:spcPct val="100000"/>
              </a:lnSpc>
              <a:spcBef>
                <a:spcPts val="0"/>
              </a:spcBef>
              <a:spcAft>
                <a:spcPts val="0"/>
              </a:spcAft>
              <a:buClr>
                <a:schemeClr val="dk1"/>
              </a:buClr>
              <a:buSzPts val="1100"/>
              <a:buFont typeface="Arial"/>
              <a:buNone/>
            </a:pPr>
            <a:r>
              <a:rPr lang="en-US"/>
              <a:t>and younger participants are intentionally built and offer the context in which the benefits of the program are realized. A peer tutor may do a good job of building an academic skill for a</a:t>
            </a:r>
            <a:endParaRPr/>
          </a:p>
          <a:p>
            <a:pPr marL="0" lvl="0" indent="0" algn="l" rtl="0">
              <a:lnSpc>
                <a:spcPct val="100000"/>
              </a:lnSpc>
              <a:spcBef>
                <a:spcPts val="0"/>
              </a:spcBef>
              <a:spcAft>
                <a:spcPts val="0"/>
              </a:spcAft>
              <a:buClr>
                <a:schemeClr val="dk1"/>
              </a:buClr>
              <a:buSzPts val="1100"/>
              <a:buFont typeface="Arial"/>
              <a:buNone/>
            </a:pPr>
            <a:r>
              <a:rPr lang="en-US"/>
              <a:t>mentee, but a peer mentor may go well beyond that simple achievement by using the context of the relationship to help the mentee grow</a:t>
            </a:r>
            <a:endParaRPr/>
          </a:p>
          <a:p>
            <a:pPr marL="0" lvl="0" indent="0" algn="l" rtl="0">
              <a:lnSpc>
                <a:spcPct val="100000"/>
              </a:lnSpc>
              <a:spcBef>
                <a:spcPts val="0"/>
              </a:spcBef>
              <a:spcAft>
                <a:spcPts val="0"/>
              </a:spcAft>
              <a:buClr>
                <a:schemeClr val="dk1"/>
              </a:buClr>
              <a:buSzPts val="1100"/>
              <a:buFont typeface="Arial"/>
              <a:buNone/>
            </a:pPr>
            <a:r>
              <a:rPr lang="en-US"/>
              <a:t>developmentally, in addition to learning skills, and may be a more salient role model because of the  proximity in age — older enough to be someone to look up to, but young enough to be relatable and a true friend. Additionally, by focusing on the relationship as the primary point of the program, these programs avoid becoming deficit-based or</a:t>
            </a:r>
            <a:endParaRPr/>
          </a:p>
          <a:p>
            <a:pPr marL="0" lvl="0" indent="0" algn="l" rtl="0">
              <a:lnSpc>
                <a:spcPct val="100000"/>
              </a:lnSpc>
              <a:spcBef>
                <a:spcPts val="0"/>
              </a:spcBef>
              <a:spcAft>
                <a:spcPts val="0"/>
              </a:spcAft>
              <a:buClr>
                <a:schemeClr val="dk1"/>
              </a:buClr>
              <a:buSzPts val="1200"/>
              <a:buFont typeface="Calibri"/>
              <a:buNone/>
            </a:pPr>
            <a:r>
              <a:rPr lang="en-US"/>
              <a:t>focused solely on youth “problems.” Social inclusion, school connectedness,</a:t>
            </a:r>
            <a:endParaRPr/>
          </a:p>
          <a:p>
            <a:pPr marL="0" lvl="0" indent="0" algn="l" rtl="0">
              <a:lnSpc>
                <a:spcPct val="100000"/>
              </a:lnSpc>
              <a:spcBef>
                <a:spcPts val="0"/>
              </a:spcBef>
              <a:spcAft>
                <a:spcPts val="0"/>
              </a:spcAft>
              <a:buClr>
                <a:schemeClr val="dk1"/>
              </a:buClr>
              <a:buSzPts val="1100"/>
              <a:buFont typeface="Arial"/>
              <a:buNone/>
            </a:pPr>
            <a:r>
              <a:rPr lang="en-US"/>
              <a:t>leadership development, academic skills,</a:t>
            </a:r>
            <a:endParaRPr/>
          </a:p>
          <a:p>
            <a:pPr marL="0" lvl="0" indent="0" algn="l" rtl="0">
              <a:lnSpc>
                <a:spcPct val="100000"/>
              </a:lnSpc>
              <a:spcBef>
                <a:spcPts val="0"/>
              </a:spcBef>
              <a:spcAft>
                <a:spcPts val="0"/>
              </a:spcAft>
              <a:buClr>
                <a:schemeClr val="dk1"/>
              </a:buClr>
              <a:buSzPts val="1100"/>
              <a:buFont typeface="Arial"/>
              <a:buNone/>
            </a:pPr>
            <a:r>
              <a:rPr lang="en-US"/>
              <a:t>behavior modification, healthy lifestyles,</a:t>
            </a:r>
            <a:endParaRPr/>
          </a:p>
          <a:p>
            <a:pPr marL="0" lvl="0" indent="0" algn="l" rtl="0">
              <a:lnSpc>
                <a:spcPct val="100000"/>
              </a:lnSpc>
              <a:spcBef>
                <a:spcPts val="0"/>
              </a:spcBef>
              <a:spcAft>
                <a:spcPts val="0"/>
              </a:spcAft>
              <a:buClr>
                <a:schemeClr val="dk1"/>
              </a:buClr>
              <a:buSzPts val="1200"/>
              <a:buFont typeface="Calibri"/>
              <a:buNone/>
            </a:pPr>
            <a:r>
              <a:rPr lang="en-US"/>
              <a:t>managing peer relationships</a:t>
            </a:r>
            <a:endParaRPr/>
          </a:p>
        </p:txBody>
      </p:sp>
      <p:sp>
        <p:nvSpPr>
          <p:cNvPr id="326" name="Google Shape;326;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DJ</a:t>
            </a:r>
            <a:endParaRPr/>
          </a:p>
        </p:txBody>
      </p:sp>
      <p:sp>
        <p:nvSpPr>
          <p:cNvPr id="334" name="Google Shape;334;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DJ</a:t>
            </a:r>
            <a:endParaRPr/>
          </a:p>
        </p:txBody>
      </p:sp>
      <p:sp>
        <p:nvSpPr>
          <p:cNvPr id="341" name="Google Shape;341;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6cba386d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6cba386d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356cba386d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45" name="Google Shape;1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do these ideas </a:t>
            </a:r>
            <a:endParaRPr/>
          </a:p>
        </p:txBody>
      </p:sp>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6cba386d3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356cba386d3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78" name="Google Shape;178;g356cba386d3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32"/>
          <p:cNvPicPr preferRelativeResize="0"/>
          <p:nvPr/>
        </p:nvPicPr>
        <p:blipFill rotWithShape="1">
          <a:blip r:embed="rId2">
            <a:alphaModFix/>
          </a:blip>
          <a:srcRect/>
          <a:stretch/>
        </p:blipFill>
        <p:spPr>
          <a:xfrm>
            <a:off x="1146149" y="570006"/>
            <a:ext cx="11178656" cy="6287994"/>
          </a:xfrm>
          <a:prstGeom prst="rect">
            <a:avLst/>
          </a:prstGeom>
          <a:noFill/>
          <a:ln>
            <a:noFill/>
          </a:ln>
        </p:spPr>
      </p:pic>
      <p:sp>
        <p:nvSpPr>
          <p:cNvPr id="17" name="Google Shape;17;p32"/>
          <p:cNvSpPr txBox="1">
            <a:spLocks noGrp="1"/>
          </p:cNvSpPr>
          <p:nvPr>
            <p:ph type="ctrTitle"/>
          </p:nvPr>
        </p:nvSpPr>
        <p:spPr>
          <a:xfrm>
            <a:off x="375845" y="2360141"/>
            <a:ext cx="9144000" cy="304949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Helvetica Neue"/>
              <a:buNone/>
              <a:defRPr sz="6000" b="1">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2"/>
          <p:cNvSpPr txBox="1">
            <a:spLocks noGrp="1"/>
          </p:cNvSpPr>
          <p:nvPr>
            <p:ph type="subTitle" idx="1"/>
          </p:nvPr>
        </p:nvSpPr>
        <p:spPr>
          <a:xfrm>
            <a:off x="462344" y="5699641"/>
            <a:ext cx="4789278" cy="701731"/>
          </a:xfrm>
          <a:prstGeom prst="rect">
            <a:avLst/>
          </a:prstGeom>
          <a:solidFill>
            <a:srgbClr val="662D9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Georgia"/>
                <a:ea typeface="Georgia"/>
                <a:cs typeface="Georgia"/>
                <a:sym typeface="Georgia"/>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32"/>
          <p:cNvPicPr preferRelativeResize="0"/>
          <p:nvPr/>
        </p:nvPicPr>
        <p:blipFill rotWithShape="1">
          <a:blip r:embed="rId3">
            <a:alphaModFix/>
          </a:blip>
          <a:srcRect/>
          <a:stretch/>
        </p:blipFill>
        <p:spPr>
          <a:xfrm>
            <a:off x="269626" y="-1376058"/>
            <a:ext cx="4805058" cy="480505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Helvetica Neu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1"/>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1"/>
          <p:cNvSpPr/>
          <p:nvPr/>
        </p:nvSpPr>
        <p:spPr>
          <a:xfrm>
            <a:off x="870679"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41"/>
          <p:cNvSpPr/>
          <p:nvPr/>
        </p:nvSpPr>
        <p:spPr>
          <a:xfrm>
            <a:off x="3791864"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41"/>
          <p:cNvSpPr/>
          <p:nvPr/>
        </p:nvSpPr>
        <p:spPr>
          <a:xfrm>
            <a:off x="6603183"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41"/>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p:nvPr/>
        </p:nvSpPr>
        <p:spPr>
          <a:xfrm>
            <a:off x="9529591"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 name="Google Shape;82;p41"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pic>
        <p:nvPicPr>
          <p:cNvPr id="83" name="Google Shape;83;p41"/>
          <p:cNvPicPr preferRelativeResize="0"/>
          <p:nvPr/>
        </p:nvPicPr>
        <p:blipFill rotWithShape="1">
          <a:blip r:embed="rId3">
            <a:alphaModFix/>
          </a:blip>
          <a:srcRect/>
          <a:stretch/>
        </p:blipFill>
        <p:spPr>
          <a:xfrm>
            <a:off x="3093436" y="5977355"/>
            <a:ext cx="1744782" cy="73967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84"/>
        <p:cNvGrpSpPr/>
        <p:nvPr/>
      </p:nvGrpSpPr>
      <p:grpSpPr>
        <a:xfrm>
          <a:off x="0" y="0"/>
          <a:ext cx="0" cy="0"/>
          <a:chOff x="0" y="0"/>
          <a:chExt cx="0" cy="0"/>
        </a:xfrm>
      </p:grpSpPr>
      <p:sp>
        <p:nvSpPr>
          <p:cNvPr id="85" name="Google Shape;85;p4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42"/>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2"/>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2"/>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2"/>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2"/>
          <p:cNvSpPr/>
          <p:nvPr/>
        </p:nvSpPr>
        <p:spPr>
          <a:xfrm>
            <a:off x="870679"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42"/>
          <p:cNvSpPr/>
          <p:nvPr/>
        </p:nvSpPr>
        <p:spPr>
          <a:xfrm>
            <a:off x="3791864"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42"/>
          <p:cNvSpPr/>
          <p:nvPr/>
        </p:nvSpPr>
        <p:spPr>
          <a:xfrm>
            <a:off x="6603183"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42"/>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2"/>
          <p:cNvSpPr/>
          <p:nvPr/>
        </p:nvSpPr>
        <p:spPr>
          <a:xfrm>
            <a:off x="9529591"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2"/>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pic>
        <p:nvPicPr>
          <p:cNvPr id="96" name="Google Shape;96;p42"/>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97" name="Google Shape;97;p42"/>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a:t>
            </a:fld>
            <a:endParaRPr sz="10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98" name="Google Shape;98;p42" descr="Logo&#10;&#10;Description automatically generated"/>
          <p:cNvPicPr preferRelativeResize="0"/>
          <p:nvPr/>
        </p:nvPicPr>
        <p:blipFill rotWithShape="1">
          <a:blip r:embed="rId3">
            <a:alphaModFix/>
          </a:blip>
          <a:srcRect/>
          <a:stretch/>
        </p:blipFill>
        <p:spPr>
          <a:xfrm>
            <a:off x="2979275" y="5842294"/>
            <a:ext cx="2314261" cy="106070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9"/>
        <p:cNvGrpSpPr/>
        <p:nvPr/>
      </p:nvGrpSpPr>
      <p:grpSpPr>
        <a:xfrm>
          <a:off x="0" y="0"/>
          <a:ext cx="0" cy="0"/>
          <a:chOff x="0" y="0"/>
          <a:chExt cx="0" cy="0"/>
        </a:xfrm>
      </p:grpSpPr>
      <p:sp>
        <p:nvSpPr>
          <p:cNvPr id="100" name="Google Shape;100;p43"/>
          <p:cNvSpPr txBox="1">
            <a:spLocks noGrp="1"/>
          </p:cNvSpPr>
          <p:nvPr>
            <p:ph type="body" idx="1"/>
          </p:nvPr>
        </p:nvSpPr>
        <p:spPr>
          <a:xfrm>
            <a:off x="257432" y="1681163"/>
            <a:ext cx="574014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8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1" name="Google Shape;101;p43"/>
          <p:cNvSpPr txBox="1">
            <a:spLocks noGrp="1"/>
          </p:cNvSpPr>
          <p:nvPr>
            <p:ph type="body" idx="2"/>
          </p:nvPr>
        </p:nvSpPr>
        <p:spPr>
          <a:xfrm>
            <a:off x="257432" y="2455756"/>
            <a:ext cx="5740143"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3"/>
          <p:cNvSpPr txBox="1">
            <a:spLocks noGrp="1"/>
          </p:cNvSpPr>
          <p:nvPr>
            <p:ph type="body" idx="3"/>
          </p:nvPr>
        </p:nvSpPr>
        <p:spPr>
          <a:xfrm>
            <a:off x="6172200" y="2505075"/>
            <a:ext cx="5183188" cy="3018395"/>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3"/>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4" name="Google Shape;104;p43"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pic>
        <p:nvPicPr>
          <p:cNvPr id="105" name="Google Shape;105;p43"/>
          <p:cNvPicPr preferRelativeResize="0"/>
          <p:nvPr/>
        </p:nvPicPr>
        <p:blipFill rotWithShape="1">
          <a:blip r:embed="rId3">
            <a:alphaModFix/>
          </a:blip>
          <a:srcRect/>
          <a:stretch/>
        </p:blipFill>
        <p:spPr>
          <a:xfrm>
            <a:off x="3093436" y="5977355"/>
            <a:ext cx="1744782" cy="73967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06"/>
        <p:cNvGrpSpPr/>
        <p:nvPr/>
      </p:nvGrpSpPr>
      <p:grpSpPr>
        <a:xfrm>
          <a:off x="0" y="0"/>
          <a:ext cx="0" cy="0"/>
          <a:chOff x="0" y="0"/>
          <a:chExt cx="0" cy="0"/>
        </a:xfrm>
      </p:grpSpPr>
      <p:sp>
        <p:nvSpPr>
          <p:cNvPr id="107" name="Google Shape;107;g356cba386d3_0_125"/>
          <p:cNvSpPr txBox="1">
            <a:spLocks noGrp="1"/>
          </p:cNvSpPr>
          <p:nvPr>
            <p:ph type="title"/>
          </p:nvPr>
        </p:nvSpPr>
        <p:spPr>
          <a:xfrm>
            <a:off x="838200" y="365125"/>
            <a:ext cx="10515600" cy="13257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08" name="Google Shape;108;g356cba386d3_0_125"/>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457200" marR="0" lvl="0" indent="-317500" algn="l">
              <a:lnSpc>
                <a:spcPct val="90000"/>
              </a:lnSpc>
              <a:spcBef>
                <a:spcPts val="1067"/>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1pPr>
            <a:lvl2pPr marL="914400" marR="0" lvl="1"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2pPr>
            <a:lvl3pPr marL="1371600" marR="0" lvl="2"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3pPr>
            <a:lvl4pPr marL="1828800" marR="0" lvl="3"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4pPr>
            <a:lvl5pPr marL="2286000" marR="0" lvl="4"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5pPr>
            <a:lvl6pPr marL="2743200" marR="0" lvl="5"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6pPr>
            <a:lvl7pPr marL="3200400" marR="0" lvl="6"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7pPr>
            <a:lvl8pPr marL="3657600" marR="0" lvl="7"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8pPr>
            <a:lvl9pPr marL="4114800" marR="0" lvl="8"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9pPr>
          </a:lstStyle>
          <a:p>
            <a:endParaRPr/>
          </a:p>
        </p:txBody>
      </p:sp>
      <p:sp>
        <p:nvSpPr>
          <p:cNvPr id="109" name="Google Shape;109;g356cba386d3_0_125"/>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457200" marR="0" lvl="0" indent="-317500" algn="l">
              <a:lnSpc>
                <a:spcPct val="90000"/>
              </a:lnSpc>
              <a:spcBef>
                <a:spcPts val="1067"/>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1pPr>
            <a:lvl2pPr marL="914400" marR="0" lvl="1"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2pPr>
            <a:lvl3pPr marL="1371600" marR="0" lvl="2"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3pPr>
            <a:lvl4pPr marL="1828800" marR="0" lvl="3"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4pPr>
            <a:lvl5pPr marL="2286000" marR="0" lvl="4"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5pPr>
            <a:lvl6pPr marL="2743200" marR="0" lvl="5"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6pPr>
            <a:lvl7pPr marL="3200400" marR="0" lvl="6"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7pPr>
            <a:lvl8pPr marL="3657600" marR="0" lvl="7"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8pPr>
            <a:lvl9pPr marL="4114800" marR="0" lvl="8" indent="-317500" algn="l">
              <a:lnSpc>
                <a:spcPct val="90000"/>
              </a:lnSpc>
              <a:spcBef>
                <a:spcPts val="533"/>
              </a:spcBef>
              <a:spcAft>
                <a:spcPts val="0"/>
              </a:spcAft>
              <a:buClr>
                <a:schemeClr val="dk1"/>
              </a:buClr>
              <a:buSzPts val="1400"/>
              <a:buFont typeface="Arial"/>
              <a:buChar char="■"/>
              <a:defRPr sz="1467" b="0" i="0" u="none" strike="noStrike" cap="none">
                <a:solidFill>
                  <a:srgbClr val="000000"/>
                </a:solidFill>
                <a:latin typeface="Arial"/>
                <a:ea typeface="Arial"/>
                <a:cs typeface="Arial"/>
                <a:sym typeface="Arial"/>
              </a:defRPr>
            </a:lvl9pPr>
          </a:lstStyle>
          <a:p>
            <a:endParaRPr/>
          </a:p>
        </p:txBody>
      </p:sp>
      <p:sp>
        <p:nvSpPr>
          <p:cNvPr id="110" name="Google Shape;110;g356cba386d3_0_125"/>
          <p:cNvSpPr txBox="1">
            <a:spLocks noGrp="1"/>
          </p:cNvSpPr>
          <p:nvPr>
            <p:ph type="dt" idx="10"/>
          </p:nvPr>
        </p:nvSpPr>
        <p:spPr>
          <a:xfrm>
            <a:off x="838200" y="6356351"/>
            <a:ext cx="2743200" cy="3651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11" name="Google Shape;111;g356cba386d3_0_125"/>
          <p:cNvSpPr txBox="1">
            <a:spLocks noGrp="1"/>
          </p:cNvSpPr>
          <p:nvPr>
            <p:ph type="ftr" idx="11"/>
          </p:nvPr>
        </p:nvSpPr>
        <p:spPr>
          <a:xfrm>
            <a:off x="4038600" y="6356351"/>
            <a:ext cx="4114800" cy="3651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12" name="Google Shape;112;g356cba386d3_0_125"/>
          <p:cNvSpPr txBox="1">
            <a:spLocks noGrp="1"/>
          </p:cNvSpPr>
          <p:nvPr>
            <p:ph type="sldNum" idx="12"/>
          </p:nvPr>
        </p:nvSpPr>
        <p:spPr>
          <a:xfrm>
            <a:off x="8610600" y="6356351"/>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g356cba386d3_0_125"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s with Subtitles">
  <p:cSld name="Two Columns with Subtitles">
    <p:spTree>
      <p:nvGrpSpPr>
        <p:cNvPr id="1" name="Shape 114"/>
        <p:cNvGrpSpPr/>
        <p:nvPr/>
      </p:nvGrpSpPr>
      <p:grpSpPr>
        <a:xfrm>
          <a:off x="0" y="0"/>
          <a:ext cx="0" cy="0"/>
          <a:chOff x="0" y="0"/>
          <a:chExt cx="0" cy="0"/>
        </a:xfrm>
      </p:grpSpPr>
      <p:sp>
        <p:nvSpPr>
          <p:cNvPr id="115" name="Google Shape;115;g356cba386d3_0_585"/>
          <p:cNvSpPr txBox="1">
            <a:spLocks noGrp="1"/>
          </p:cNvSpPr>
          <p:nvPr>
            <p:ph type="body" idx="1"/>
          </p:nvPr>
        </p:nvSpPr>
        <p:spPr>
          <a:xfrm>
            <a:off x="836612" y="2505075"/>
            <a:ext cx="5176800" cy="27657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1067"/>
              </a:spcBef>
              <a:spcAft>
                <a:spcPts val="0"/>
              </a:spcAft>
              <a:buClr>
                <a:srgbClr val="595959"/>
              </a:buClr>
              <a:buSzPts val="1500"/>
              <a:buFont typeface="Arial"/>
              <a:buNone/>
              <a:defRPr sz="2000" b="0" i="0" u="none" strike="noStrike" cap="none">
                <a:solidFill>
                  <a:srgbClr val="595959"/>
                </a:solidFill>
                <a:latin typeface="Arial"/>
                <a:ea typeface="Arial"/>
                <a:cs typeface="Arial"/>
                <a:sym typeface="Arial"/>
              </a:defRPr>
            </a:lvl1pPr>
            <a:lvl2pPr marL="914400" marR="0" lvl="1" indent="-323850" algn="l">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2pPr>
            <a:lvl3pPr marL="1371600" marR="0" lvl="2" indent="-323850" algn="l">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1828800" marR="0" lvl="3" indent="-323850" algn="l">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4pPr>
            <a:lvl5pPr marL="2286000" marR="0" lvl="4" indent="-323850" algn="l">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5pPr>
            <a:lvl6pPr marL="2743200" marR="0" lvl="5"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6pPr>
            <a:lvl7pPr marL="3200400" marR="0" lvl="6"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7pPr>
            <a:lvl8pPr marL="3657600" marR="0" lvl="7"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8pPr>
            <a:lvl9pPr marL="4114800" marR="0" lvl="8"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6" name="Google Shape;116;g356cba386d3_0_585"/>
          <p:cNvSpPr txBox="1">
            <a:spLocks noGrp="1"/>
          </p:cNvSpPr>
          <p:nvPr>
            <p:ph type="body" idx="2"/>
          </p:nvPr>
        </p:nvSpPr>
        <p:spPr>
          <a:xfrm>
            <a:off x="6172200" y="1711496"/>
            <a:ext cx="5186400" cy="7923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1067"/>
              </a:spcBef>
              <a:spcAft>
                <a:spcPts val="0"/>
              </a:spcAft>
              <a:buClr>
                <a:srgbClr val="595959"/>
              </a:buClr>
              <a:buSzPts val="1900"/>
              <a:buFont typeface="Arial"/>
              <a:buNone/>
              <a:defRPr sz="2533" b="1" i="0" u="none" strike="noStrike" cap="none">
                <a:solidFill>
                  <a:srgbClr val="595959"/>
                </a:solidFill>
                <a:latin typeface="Arial"/>
                <a:ea typeface="Arial"/>
                <a:cs typeface="Arial"/>
                <a:sym typeface="Arial"/>
              </a:defRPr>
            </a:lvl1pPr>
            <a:lvl2pPr marL="914400" marR="0" lvl="1" indent="-228600" algn="l">
              <a:lnSpc>
                <a:spcPct val="90000"/>
              </a:lnSpc>
              <a:spcBef>
                <a:spcPts val="533"/>
              </a:spcBef>
              <a:spcAft>
                <a:spcPts val="0"/>
              </a:spcAft>
              <a:buClr>
                <a:schemeClr val="dk1"/>
              </a:buClr>
              <a:buSzPts val="15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33"/>
              </a:spcBef>
              <a:spcAft>
                <a:spcPts val="0"/>
              </a:spcAft>
              <a:buClr>
                <a:schemeClr val="dk1"/>
              </a:buClr>
              <a:buSzPts val="1400"/>
              <a:buFont typeface="Arial"/>
              <a:buNone/>
              <a:defRPr sz="1867" b="1" i="0" u="none" strike="noStrike" cap="none">
                <a:solidFill>
                  <a:schemeClr val="dk1"/>
                </a:solidFill>
                <a:latin typeface="Calibri"/>
                <a:ea typeface="Calibri"/>
                <a:cs typeface="Calibri"/>
                <a:sym typeface="Calibri"/>
              </a:defRPr>
            </a:lvl3pPr>
            <a:lvl4pPr marL="1828800" marR="0" lvl="3"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7" name="Google Shape;117;g356cba386d3_0_585"/>
          <p:cNvSpPr txBox="1">
            <a:spLocks noGrp="1"/>
          </p:cNvSpPr>
          <p:nvPr>
            <p:ph type="body" idx="3"/>
          </p:nvPr>
        </p:nvSpPr>
        <p:spPr>
          <a:xfrm>
            <a:off x="6178505" y="2505075"/>
            <a:ext cx="5180100" cy="27657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1067"/>
              </a:spcBef>
              <a:spcAft>
                <a:spcPts val="0"/>
              </a:spcAft>
              <a:buClr>
                <a:srgbClr val="595959"/>
              </a:buClr>
              <a:buSzPts val="1500"/>
              <a:buFont typeface="Arial"/>
              <a:buNone/>
              <a:defRPr sz="2000" b="0" i="0" u="none" strike="noStrike" cap="none">
                <a:solidFill>
                  <a:srgbClr val="595959"/>
                </a:solidFill>
                <a:latin typeface="Arial"/>
                <a:ea typeface="Arial"/>
                <a:cs typeface="Arial"/>
                <a:sym typeface="Arial"/>
              </a:defRPr>
            </a:lvl1pPr>
            <a:lvl2pPr marL="914400" marR="0" lvl="1" indent="-323850" algn="l">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3pPr>
            <a:lvl4pPr marL="1828800" marR="0" lvl="3"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5pPr>
            <a:lvl6pPr marL="2743200" marR="0" lvl="5"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6pPr>
            <a:lvl7pPr marL="3200400" marR="0" lvl="6"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7pPr>
            <a:lvl8pPr marL="3657600" marR="0" lvl="7"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8pPr>
            <a:lvl9pPr marL="4114800" marR="0" lvl="8" indent="-304800" algn="l">
              <a:lnSpc>
                <a:spcPct val="90000"/>
              </a:lnSpc>
              <a:spcBef>
                <a:spcPts val="533"/>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8" name="Google Shape;118;g356cba386d3_0_585"/>
          <p:cNvSpPr txBox="1">
            <a:spLocks noGrp="1"/>
          </p:cNvSpPr>
          <p:nvPr>
            <p:ph type="body" idx="4"/>
          </p:nvPr>
        </p:nvSpPr>
        <p:spPr>
          <a:xfrm>
            <a:off x="836615" y="1712639"/>
            <a:ext cx="5183100" cy="7923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1067"/>
              </a:spcBef>
              <a:spcAft>
                <a:spcPts val="0"/>
              </a:spcAft>
              <a:buClr>
                <a:srgbClr val="595959"/>
              </a:buClr>
              <a:buSzPts val="1900"/>
              <a:buFont typeface="Arial"/>
              <a:buNone/>
              <a:defRPr sz="2533" b="1" i="0" u="none" strike="noStrike" cap="none">
                <a:solidFill>
                  <a:srgbClr val="595959"/>
                </a:solidFill>
                <a:latin typeface="Arial"/>
                <a:ea typeface="Arial"/>
                <a:cs typeface="Arial"/>
                <a:sym typeface="Arial"/>
              </a:defRPr>
            </a:lvl1pPr>
            <a:lvl2pPr marL="914400" marR="0" lvl="1" indent="-228600" algn="l">
              <a:lnSpc>
                <a:spcPct val="90000"/>
              </a:lnSpc>
              <a:spcBef>
                <a:spcPts val="533"/>
              </a:spcBef>
              <a:spcAft>
                <a:spcPts val="0"/>
              </a:spcAft>
              <a:buClr>
                <a:schemeClr val="dk1"/>
              </a:buClr>
              <a:buSzPts val="15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33"/>
              </a:spcBef>
              <a:spcAft>
                <a:spcPts val="0"/>
              </a:spcAft>
              <a:buClr>
                <a:schemeClr val="dk1"/>
              </a:buClr>
              <a:buSzPts val="1400"/>
              <a:buFont typeface="Arial"/>
              <a:buNone/>
              <a:defRPr sz="1867" b="1" i="0" u="none" strike="noStrike" cap="none">
                <a:solidFill>
                  <a:schemeClr val="dk1"/>
                </a:solidFill>
                <a:latin typeface="Calibri"/>
                <a:ea typeface="Calibri"/>
                <a:cs typeface="Calibri"/>
                <a:sym typeface="Calibri"/>
              </a:defRPr>
            </a:lvl3pPr>
            <a:lvl4pPr marL="1828800" marR="0" lvl="3"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9" name="Google Shape;119;g356cba386d3_0_585"/>
          <p:cNvSpPr txBox="1">
            <a:spLocks noGrp="1"/>
          </p:cNvSpPr>
          <p:nvPr>
            <p:ph type="title"/>
          </p:nvPr>
        </p:nvSpPr>
        <p:spPr>
          <a:xfrm>
            <a:off x="854337" y="715617"/>
            <a:ext cx="10483200" cy="975300"/>
          </a:xfrm>
          <a:prstGeom prst="rect">
            <a:avLst/>
          </a:prstGeom>
          <a:noFill/>
          <a:ln>
            <a:noFill/>
          </a:ln>
        </p:spPr>
        <p:txBody>
          <a:bodyPr spcFirstLastPara="1" wrap="square" lIns="68575" tIns="34275" rIns="68575" bIns="34275" anchor="ctr" anchorCtr="0">
            <a:noAutofit/>
          </a:bodyPr>
          <a:lstStyle>
            <a:lvl1pPr marR="0" lvl="0" algn="ctr">
              <a:lnSpc>
                <a:spcPct val="90000"/>
              </a:lnSpc>
              <a:spcBef>
                <a:spcPts val="0"/>
              </a:spcBef>
              <a:spcAft>
                <a:spcPts val="0"/>
              </a:spcAft>
              <a:buClr>
                <a:srgbClr val="3F3F3F"/>
              </a:buClr>
              <a:buSzPts val="3000"/>
              <a:buFont typeface="Arial"/>
              <a:buNone/>
              <a:defRPr sz="4000" b="1" i="0" u="none" strike="noStrike" cap="none">
                <a:solidFill>
                  <a:srgbClr val="3F3F3F"/>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120" name="Google Shape;120;g356cba386d3_0_585"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3"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pic>
        <p:nvPicPr>
          <p:cNvPr id="24" name="Google Shape;24;p33"/>
          <p:cNvPicPr preferRelativeResize="0"/>
          <p:nvPr/>
        </p:nvPicPr>
        <p:blipFill rotWithShape="1">
          <a:blip r:embed="rId3">
            <a:alphaModFix/>
          </a:blip>
          <a:srcRect/>
          <a:stretch/>
        </p:blipFill>
        <p:spPr>
          <a:xfrm>
            <a:off x="3093436" y="5977355"/>
            <a:ext cx="1744782" cy="7396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p34"/>
          <p:cNvSpPr/>
          <p:nvPr/>
        </p:nvSpPr>
        <p:spPr>
          <a:xfrm>
            <a:off x="0" y="0"/>
            <a:ext cx="12192000" cy="68580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
        <p:nvSpPr>
          <p:cNvPr id="27" name="Google Shape;27;p34"/>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53060" algn="l">
              <a:lnSpc>
                <a:spcPct val="90000"/>
              </a:lnSpc>
              <a:spcBef>
                <a:spcPts val="1000"/>
              </a:spcBef>
              <a:spcAft>
                <a:spcPts val="0"/>
              </a:spcAft>
              <a:buClr>
                <a:schemeClr val="accent4"/>
              </a:buClr>
              <a:buSzPts val="1960"/>
              <a:buChar char="→"/>
              <a:defRPr>
                <a:solidFill>
                  <a:schemeClr val="lt1"/>
                </a:solidFill>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o"/>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4"/>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pic>
        <p:nvPicPr>
          <p:cNvPr id="30" name="Google Shape;30;p34"/>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31" name="Google Shape;31;p34"/>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a:t>
            </a:fld>
            <a:endParaRPr sz="10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32" name="Google Shape;32;p34" descr="Logo&#10;&#10;Description automatically generated"/>
          <p:cNvPicPr preferRelativeResize="0"/>
          <p:nvPr/>
        </p:nvPicPr>
        <p:blipFill rotWithShape="1">
          <a:blip r:embed="rId3">
            <a:alphaModFix/>
          </a:blip>
          <a:srcRect/>
          <a:stretch/>
        </p:blipFill>
        <p:spPr>
          <a:xfrm>
            <a:off x="2979275" y="5842294"/>
            <a:ext cx="2314261" cy="10607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3"/>
        <p:cNvGrpSpPr/>
        <p:nvPr/>
      </p:nvGrpSpPr>
      <p:grpSpPr>
        <a:xfrm>
          <a:off x="0" y="0"/>
          <a:ext cx="0" cy="0"/>
          <a:chOff x="0" y="0"/>
          <a:chExt cx="0" cy="0"/>
        </a:xfrm>
      </p:grpSpPr>
      <p:pic>
        <p:nvPicPr>
          <p:cNvPr id="34" name="Google Shape;34;p35"/>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35" name="Google Shape;35;p35"/>
          <p:cNvSpPr txBox="1">
            <a:spLocks noGrp="1"/>
          </p:cNvSpPr>
          <p:nvPr>
            <p:ph type="ctrTitle"/>
          </p:nvPr>
        </p:nvSpPr>
        <p:spPr>
          <a:xfrm>
            <a:off x="375845" y="568411"/>
            <a:ext cx="9144000" cy="32348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Helvetica Neue"/>
              <a:buNone/>
              <a:defRPr sz="6000" b="1">
                <a:solidFill>
                  <a:schemeClr val="dk2"/>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35" descr="Text&#10;&#10;Description automatically generated"/>
          <p:cNvPicPr preferRelativeResize="0"/>
          <p:nvPr/>
        </p:nvPicPr>
        <p:blipFill rotWithShape="1">
          <a:blip r:embed="rId3">
            <a:alphaModFix/>
          </a:blip>
          <a:srcRect/>
          <a:stretch/>
        </p:blipFill>
        <p:spPr>
          <a:xfrm>
            <a:off x="311254" y="5693273"/>
            <a:ext cx="2452266" cy="1379399"/>
          </a:xfrm>
          <a:prstGeom prst="rect">
            <a:avLst/>
          </a:prstGeom>
          <a:noFill/>
          <a:ln>
            <a:noFill/>
          </a:ln>
        </p:spPr>
      </p:pic>
      <p:pic>
        <p:nvPicPr>
          <p:cNvPr id="37" name="Google Shape;37;p35"/>
          <p:cNvPicPr preferRelativeResize="0"/>
          <p:nvPr/>
        </p:nvPicPr>
        <p:blipFill rotWithShape="1">
          <a:blip r:embed="rId4">
            <a:alphaModFix/>
          </a:blip>
          <a:srcRect/>
          <a:stretch/>
        </p:blipFill>
        <p:spPr>
          <a:xfrm>
            <a:off x="3093436" y="5977355"/>
            <a:ext cx="1744782" cy="7396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8"/>
        <p:cNvGrpSpPr/>
        <p:nvPr/>
      </p:nvGrpSpPr>
      <p:grpSpPr>
        <a:xfrm>
          <a:off x="0" y="0"/>
          <a:ext cx="0" cy="0"/>
          <a:chOff x="0" y="0"/>
          <a:chExt cx="0" cy="0"/>
        </a:xfrm>
      </p:grpSpPr>
      <p:pic>
        <p:nvPicPr>
          <p:cNvPr id="39" name="Google Shape;39;p36"/>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40" name="Google Shape;40;p36"/>
          <p:cNvSpPr txBox="1">
            <a:spLocks noGrp="1"/>
          </p:cNvSpPr>
          <p:nvPr>
            <p:ph type="ctrTitle"/>
          </p:nvPr>
        </p:nvSpPr>
        <p:spPr>
          <a:xfrm>
            <a:off x="375845" y="2174789"/>
            <a:ext cx="9144000" cy="32348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Helvetica Neue"/>
              <a:buNone/>
              <a:defRPr sz="6000" b="1">
                <a:solidFill>
                  <a:schemeClr val="dk2"/>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6"/>
          <p:cNvSpPr txBox="1">
            <a:spLocks noGrp="1"/>
          </p:cNvSpPr>
          <p:nvPr>
            <p:ph type="subTitle" idx="1"/>
          </p:nvPr>
        </p:nvSpPr>
        <p:spPr>
          <a:xfrm>
            <a:off x="462344" y="5699641"/>
            <a:ext cx="4789278" cy="701731"/>
          </a:xfrm>
          <a:prstGeom prst="rect">
            <a:avLst/>
          </a:prstGeom>
          <a:solidFill>
            <a:schemeClr val="accent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Georgia"/>
                <a:ea typeface="Georgia"/>
                <a:cs typeface="Georgia"/>
                <a:sym typeface="Georgia"/>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2" name="Google Shape;42;p36" descr="Text&#10;&#10;Description automatically generated"/>
          <p:cNvPicPr preferRelativeResize="0"/>
          <p:nvPr/>
        </p:nvPicPr>
        <p:blipFill rotWithShape="1">
          <a:blip r:embed="rId3">
            <a:alphaModFix/>
          </a:blip>
          <a:srcRect/>
          <a:stretch/>
        </p:blipFill>
        <p:spPr>
          <a:xfrm>
            <a:off x="480167" y="-206021"/>
            <a:ext cx="4383976" cy="24659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sp>
        <p:nvSpPr>
          <p:cNvPr id="44" name="Google Shape;44;p3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 name="Google Shape;45;p37"/>
          <p:cNvPicPr preferRelativeResize="0"/>
          <p:nvPr/>
        </p:nvPicPr>
        <p:blipFill rotWithShape="1">
          <a:blip r:embed="rId2">
            <a:alphaModFix/>
          </a:blip>
          <a:srcRect/>
          <a:stretch/>
        </p:blipFill>
        <p:spPr>
          <a:xfrm>
            <a:off x="1132702" y="568411"/>
            <a:ext cx="11178656" cy="6287994"/>
          </a:xfrm>
          <a:prstGeom prst="rect">
            <a:avLst/>
          </a:prstGeom>
          <a:noFill/>
          <a:ln>
            <a:noFill/>
          </a:ln>
        </p:spPr>
      </p:pic>
      <p:sp>
        <p:nvSpPr>
          <p:cNvPr id="46" name="Google Shape;46;p37"/>
          <p:cNvSpPr txBox="1">
            <a:spLocks noGrp="1"/>
          </p:cNvSpPr>
          <p:nvPr>
            <p:ph type="ctrTitle"/>
          </p:nvPr>
        </p:nvSpPr>
        <p:spPr>
          <a:xfrm>
            <a:off x="375845" y="566816"/>
            <a:ext cx="9144000" cy="3049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Helvetica Neue"/>
              <a:buNone/>
              <a:defRPr sz="6000" b="1">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 name="Google Shape;47;p37"/>
          <p:cNvPicPr preferRelativeResize="0"/>
          <p:nvPr/>
        </p:nvPicPr>
        <p:blipFill rotWithShape="1">
          <a:blip r:embed="rId3">
            <a:alphaModFix/>
          </a:blip>
          <a:srcRect/>
          <a:stretch/>
        </p:blipFill>
        <p:spPr>
          <a:xfrm>
            <a:off x="188346" y="5037386"/>
            <a:ext cx="2690649" cy="2690649"/>
          </a:xfrm>
          <a:prstGeom prst="rect">
            <a:avLst/>
          </a:prstGeom>
          <a:noFill/>
          <a:ln>
            <a:noFill/>
          </a:ln>
        </p:spPr>
      </p:pic>
      <p:pic>
        <p:nvPicPr>
          <p:cNvPr id="48" name="Google Shape;48;p37" descr="Logo&#10;&#10;Description automatically generated"/>
          <p:cNvPicPr preferRelativeResize="0"/>
          <p:nvPr/>
        </p:nvPicPr>
        <p:blipFill rotWithShape="1">
          <a:blip r:embed="rId4">
            <a:alphaModFix/>
          </a:blip>
          <a:srcRect/>
          <a:stretch/>
        </p:blipFill>
        <p:spPr>
          <a:xfrm>
            <a:off x="2979275" y="5842294"/>
            <a:ext cx="2314261" cy="10607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9"/>
        <p:cNvGrpSpPr/>
        <p:nvPr/>
      </p:nvGrpSpPr>
      <p:grpSpPr>
        <a:xfrm>
          <a:off x="0" y="0"/>
          <a:ext cx="0" cy="0"/>
          <a:chOff x="0" y="0"/>
          <a:chExt cx="0" cy="0"/>
        </a:xfrm>
      </p:grpSpPr>
      <p:sp>
        <p:nvSpPr>
          <p:cNvPr id="50" name="Google Shape;50;p38"/>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38"/>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38"/>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8"/>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38"/>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38"/>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38"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pic>
        <p:nvPicPr>
          <p:cNvPr id="57" name="Google Shape;57;p38"/>
          <p:cNvPicPr preferRelativeResize="0"/>
          <p:nvPr/>
        </p:nvPicPr>
        <p:blipFill rotWithShape="1">
          <a:blip r:embed="rId3">
            <a:alphaModFix/>
          </a:blip>
          <a:srcRect/>
          <a:stretch/>
        </p:blipFill>
        <p:spPr>
          <a:xfrm>
            <a:off x="3093436" y="5977355"/>
            <a:ext cx="1744782" cy="73967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8"/>
        <p:cNvGrpSpPr/>
        <p:nvPr/>
      </p:nvGrpSpPr>
      <p:grpSpPr>
        <a:xfrm>
          <a:off x="0" y="0"/>
          <a:ext cx="0" cy="0"/>
          <a:chOff x="0" y="0"/>
          <a:chExt cx="0" cy="0"/>
        </a:xfrm>
      </p:grpSpPr>
      <p:sp>
        <p:nvSpPr>
          <p:cNvPr id="59" name="Google Shape;59;p39"/>
          <p:cNvSpPr txBox="1">
            <a:spLocks noGrp="1"/>
          </p:cNvSpPr>
          <p:nvPr>
            <p:ph type="body" idx="1"/>
          </p:nvPr>
        </p:nvSpPr>
        <p:spPr>
          <a:xfrm>
            <a:off x="7488194" y="1742304"/>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0" name="Google Shape;60;p39"/>
          <p:cNvSpPr txBox="1">
            <a:spLocks noGrp="1"/>
          </p:cNvSpPr>
          <p:nvPr>
            <p:ph type="body" idx="2"/>
          </p:nvPr>
        </p:nvSpPr>
        <p:spPr>
          <a:xfrm>
            <a:off x="7488194" y="2780272"/>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39"/>
          <p:cNvSpPr txBox="1">
            <a:spLocks noGrp="1"/>
          </p:cNvSpPr>
          <p:nvPr>
            <p:ph type="body" idx="3"/>
          </p:nvPr>
        </p:nvSpPr>
        <p:spPr>
          <a:xfrm>
            <a:off x="7488194" y="3842953"/>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2" name="Google Shape;62;p39"/>
          <p:cNvSpPr txBox="1">
            <a:spLocks noGrp="1"/>
          </p:cNvSpPr>
          <p:nvPr>
            <p:ph type="body" idx="4"/>
          </p:nvPr>
        </p:nvSpPr>
        <p:spPr>
          <a:xfrm>
            <a:off x="7488194" y="4880921"/>
            <a:ext cx="3859255" cy="85261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8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39"/>
          <p:cNvSpPr/>
          <p:nvPr/>
        </p:nvSpPr>
        <p:spPr>
          <a:xfrm rot="5400000">
            <a:off x="-1" y="0"/>
            <a:ext cx="6096000" cy="6096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39"/>
          <p:cNvSpPr txBox="1">
            <a:spLocks noGrp="1"/>
          </p:cNvSpPr>
          <p:nvPr>
            <p:ph type="title"/>
          </p:nvPr>
        </p:nvSpPr>
        <p:spPr>
          <a:xfrm>
            <a:off x="257432" y="365125"/>
            <a:ext cx="4709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39"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pic>
        <p:nvPicPr>
          <p:cNvPr id="66" name="Google Shape;66;p39"/>
          <p:cNvPicPr preferRelativeResize="0"/>
          <p:nvPr/>
        </p:nvPicPr>
        <p:blipFill rotWithShape="1">
          <a:blip r:embed="rId3">
            <a:alphaModFix/>
          </a:blip>
          <a:srcRect/>
          <a:stretch/>
        </p:blipFill>
        <p:spPr>
          <a:xfrm>
            <a:off x="3093436" y="5977355"/>
            <a:ext cx="1744782" cy="7396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 name="Google Shape;70;p40"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pic>
        <p:nvPicPr>
          <p:cNvPr id="71" name="Google Shape;71;p40"/>
          <p:cNvPicPr preferRelativeResize="0"/>
          <p:nvPr/>
        </p:nvPicPr>
        <p:blipFill rotWithShape="1">
          <a:blip r:embed="rId3">
            <a:alphaModFix/>
          </a:blip>
          <a:srcRect/>
          <a:stretch/>
        </p:blipFill>
        <p:spPr>
          <a:xfrm>
            <a:off x="3093436" y="5977355"/>
            <a:ext cx="1744782" cy="73967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Helvetica Neue"/>
              <a:buNone/>
              <a:defRPr sz="3600" b="1" i="0" u="none" strike="noStrike" cap="none">
                <a:solidFill>
                  <a:schemeClr val="dk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257432" y="1825625"/>
            <a:ext cx="11567984" cy="4351338"/>
          </a:xfrm>
          <a:prstGeom prst="rect">
            <a:avLst/>
          </a:prstGeom>
          <a:noFill/>
          <a:ln>
            <a:noFill/>
          </a:ln>
        </p:spPr>
        <p:txBody>
          <a:bodyPr spcFirstLastPara="1" wrap="square" lIns="91425" tIns="45700" rIns="91425" bIns="45700" anchor="t" anchorCtr="0">
            <a:normAutofit/>
          </a:bodyPr>
          <a:lstStyle>
            <a:lvl1pPr marL="457200" marR="0" lvl="0" indent="-353060" algn="l" rtl="0">
              <a:lnSpc>
                <a:spcPct val="90000"/>
              </a:lnSpc>
              <a:spcBef>
                <a:spcPts val="1000"/>
              </a:spcBef>
              <a:spcAft>
                <a:spcPts val="0"/>
              </a:spcAft>
              <a:buClr>
                <a:schemeClr val="accent6"/>
              </a:buClr>
              <a:buSzPts val="1960"/>
              <a:buFont typeface="NTR"/>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2"/>
              </a:buClr>
              <a:buSzPts val="2000"/>
              <a:buFont typeface="Courier New"/>
              <a:buChar char="o"/>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2"/>
              </a:buClr>
              <a:buSzPts val="1800"/>
              <a:buFont typeface="Noto Sans Symbols"/>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p:nvPr/>
        </p:nvSpPr>
        <p:spPr>
          <a:xfrm>
            <a:off x="11392930" y="6227805"/>
            <a:ext cx="432486" cy="432486"/>
          </a:xfrm>
          <a:prstGeom prst="ellipse">
            <a:avLst/>
          </a:prstGeom>
          <a:gradFill>
            <a:gsLst>
              <a:gs pos="0">
                <a:schemeClr val="dk2"/>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13" name="Google Shape;13;p31"/>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a:t>
            </a:fld>
            <a:endParaRPr sz="10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elonging.berkeley.edu/sites/default/files/healing_otherness_pp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simplypsychology.org/social-identity-theory.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implypsychology.org/social-identity-theory.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isecenter.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aisecenter.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adamfcfletcher.files.wordpress.com/2020/04/d443d-2011-school-ladder.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raisecenter.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aisecenter.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emswzQbv0sw"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oundout.org/2015/02/02/ladder-of-student-involvemen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raisecenter.org/youth/" TargetMode="External"/><Relationship Id="rId4" Type="http://schemas.openxmlformats.org/officeDocument/2006/relationships/hyperlink" Target="https://belonging.berkeley.edu/sites/default/files/healing_otherness_ppt.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ntact-collab@uncc.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belonging.berkeley.edu/sites/default/files/healing_otherness_pp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375845" y="1950962"/>
            <a:ext cx="9144000" cy="304949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Helvetica Neue"/>
              <a:buNone/>
            </a:pPr>
            <a:r>
              <a:rPr lang="en-US">
                <a:latin typeface="Helvetica Neue"/>
                <a:ea typeface="Helvetica Neue"/>
                <a:cs typeface="Helvetica Neue"/>
                <a:sym typeface="Helvetica Neue"/>
              </a:rPr>
              <a:t>Re-Imagining Student and Youth Engagement: Awareness to Action</a:t>
            </a:r>
            <a:endParaRPr/>
          </a:p>
        </p:txBody>
      </p:sp>
      <p:sp>
        <p:nvSpPr>
          <p:cNvPr id="127" name="Google Shape;127;p1"/>
          <p:cNvSpPr txBox="1">
            <a:spLocks noGrp="1"/>
          </p:cNvSpPr>
          <p:nvPr>
            <p:ph type="subTitle" idx="1"/>
          </p:nvPr>
        </p:nvSpPr>
        <p:spPr>
          <a:xfrm>
            <a:off x="375845" y="5093865"/>
            <a:ext cx="8594400" cy="563400"/>
          </a:xfrm>
          <a:prstGeom prst="rect">
            <a:avLst/>
          </a:prstGeom>
          <a:solidFill>
            <a:srgbClr val="662D91"/>
          </a:solidFill>
          <a:ln>
            <a:noFill/>
          </a:ln>
        </p:spPr>
        <p:txBody>
          <a:bodyPr spcFirstLastPara="1" wrap="square" lIns="182875" tIns="182875" rIns="182875" bIns="182875" anchor="t" anchorCtr="0">
            <a:spAutoFit/>
          </a:bodyPr>
          <a:lstStyle/>
          <a:p>
            <a:pPr marL="0" lvl="0" indent="0" algn="l" rtl="0">
              <a:lnSpc>
                <a:spcPct val="90000"/>
              </a:lnSpc>
              <a:spcBef>
                <a:spcPts val="1000"/>
              </a:spcBef>
              <a:spcAft>
                <a:spcPts val="0"/>
              </a:spcAft>
              <a:buSzPts val="980"/>
              <a:buNone/>
            </a:pPr>
            <a:r>
              <a:rPr lang="en-US" sz="1400"/>
              <a:t>NY  Vendor Summit 2025</a:t>
            </a:r>
            <a:endParaRPr/>
          </a:p>
        </p:txBody>
      </p:sp>
      <p:pic>
        <p:nvPicPr>
          <p:cNvPr id="128" name="Google Shape;128;p1" descr="VRTAC-QM"/>
          <p:cNvPicPr preferRelativeResize="0"/>
          <p:nvPr/>
        </p:nvPicPr>
        <p:blipFill rotWithShape="1">
          <a:blip r:embed="rId3">
            <a:alphaModFix/>
          </a:blip>
          <a:srcRect/>
          <a:stretch/>
        </p:blipFill>
        <p:spPr>
          <a:xfrm>
            <a:off x="7974448" y="0"/>
            <a:ext cx="4052835" cy="18575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257432" y="213414"/>
            <a:ext cx="11567984" cy="149963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Helvetica Neue"/>
              <a:buNone/>
            </a:pPr>
            <a:r>
              <a:rPr lang="en-US"/>
              <a:t>Awareness: Recognizing and Unpacking </a:t>
            </a:r>
            <a:br>
              <a:rPr lang="en-US"/>
            </a:br>
            <a:r>
              <a:rPr lang="en-US"/>
              <a:t>Our Mental Models (Underlying Assumptions)</a:t>
            </a:r>
            <a:endParaRPr/>
          </a:p>
        </p:txBody>
      </p:sp>
      <p:sp>
        <p:nvSpPr>
          <p:cNvPr id="190" name="Google Shape;190;p11"/>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fontScale="77500" lnSpcReduction="20000"/>
          </a:bodyPr>
          <a:lstStyle/>
          <a:p>
            <a:pPr marL="347663" lvl="0" indent="-347663" algn="l" rtl="0">
              <a:lnSpc>
                <a:spcPct val="130000"/>
              </a:lnSpc>
              <a:spcBef>
                <a:spcPts val="0"/>
              </a:spcBef>
              <a:spcAft>
                <a:spcPts val="0"/>
              </a:spcAft>
              <a:buSzPct val="70000"/>
              <a:buChar char="→"/>
            </a:pPr>
            <a:r>
              <a:rPr lang="en-US" sz="2800" b="1">
                <a:solidFill>
                  <a:schemeClr val="accent2"/>
                </a:solidFill>
              </a:rPr>
              <a:t>Mental Models are the frames </a:t>
            </a:r>
            <a:r>
              <a:rPr lang="en-US" sz="2800"/>
              <a:t>we employ to help us make sense of and navigate the world. Largely based on our cultural and social experiences and interactions, they shape our: </a:t>
            </a:r>
            <a:endParaRPr/>
          </a:p>
          <a:p>
            <a:pPr marL="804863" lvl="2" indent="-347663" algn="l" rtl="0">
              <a:lnSpc>
                <a:spcPct val="130000"/>
              </a:lnSpc>
              <a:spcBef>
                <a:spcPts val="500"/>
              </a:spcBef>
              <a:spcAft>
                <a:spcPts val="0"/>
              </a:spcAft>
              <a:buSzPct val="100000"/>
              <a:buChar char="o"/>
            </a:pPr>
            <a:r>
              <a:rPr lang="en-US"/>
              <a:t>reasoning </a:t>
            </a:r>
            <a:endParaRPr/>
          </a:p>
          <a:p>
            <a:pPr marL="804863" lvl="2" indent="-347663" algn="l" rtl="0">
              <a:lnSpc>
                <a:spcPct val="130000"/>
              </a:lnSpc>
              <a:spcBef>
                <a:spcPts val="500"/>
              </a:spcBef>
              <a:spcAft>
                <a:spcPts val="0"/>
              </a:spcAft>
              <a:buSzPct val="100000"/>
              <a:buChar char="o"/>
            </a:pPr>
            <a:r>
              <a:rPr lang="en-US"/>
              <a:t>what we think</a:t>
            </a:r>
            <a:endParaRPr/>
          </a:p>
          <a:p>
            <a:pPr marL="804863" lvl="2" indent="-347663" algn="l" rtl="0">
              <a:lnSpc>
                <a:spcPct val="130000"/>
              </a:lnSpc>
              <a:spcBef>
                <a:spcPts val="500"/>
              </a:spcBef>
              <a:spcAft>
                <a:spcPts val="0"/>
              </a:spcAft>
              <a:buSzPct val="100000"/>
              <a:buChar char="o"/>
            </a:pPr>
            <a:r>
              <a:rPr lang="en-US"/>
              <a:t>how we understand </a:t>
            </a:r>
            <a:endParaRPr/>
          </a:p>
          <a:p>
            <a:pPr marL="804863" lvl="2" indent="-347663" algn="l" rtl="0">
              <a:lnSpc>
                <a:spcPct val="130000"/>
              </a:lnSpc>
              <a:spcBef>
                <a:spcPts val="500"/>
              </a:spcBef>
              <a:spcAft>
                <a:spcPts val="0"/>
              </a:spcAft>
              <a:buSzPct val="100000"/>
              <a:buChar char="o"/>
            </a:pPr>
            <a:r>
              <a:rPr lang="en-US"/>
              <a:t>how we simplify complexity </a:t>
            </a:r>
            <a:endParaRPr/>
          </a:p>
          <a:p>
            <a:pPr marL="347663" lvl="0" indent="-347663" algn="l" rtl="0">
              <a:lnSpc>
                <a:spcPct val="130000"/>
              </a:lnSpc>
              <a:spcBef>
                <a:spcPts val="1000"/>
              </a:spcBef>
              <a:spcAft>
                <a:spcPts val="0"/>
              </a:spcAft>
              <a:buSzPct val="70000"/>
              <a:buChar char="→"/>
            </a:pPr>
            <a:r>
              <a:rPr lang="en-US" sz="2800"/>
              <a:t>In essence, </a:t>
            </a:r>
            <a:r>
              <a:rPr lang="en-US" sz="2800" b="1">
                <a:solidFill>
                  <a:schemeClr val="accent1"/>
                </a:solidFill>
              </a:rPr>
              <a:t>mental models</a:t>
            </a:r>
            <a:r>
              <a:rPr lang="en-US" sz="2800">
                <a:solidFill>
                  <a:schemeClr val="accent1"/>
                </a:solidFill>
              </a:rPr>
              <a:t>, </a:t>
            </a:r>
            <a:r>
              <a:rPr lang="en-US" sz="2800"/>
              <a:t>often play a big role in </a:t>
            </a:r>
            <a:r>
              <a:rPr lang="en-US" sz="2800" b="1">
                <a:solidFill>
                  <a:schemeClr val="accent1"/>
                </a:solidFill>
              </a:rPr>
              <a:t>what and how we “know” </a:t>
            </a:r>
            <a:r>
              <a:rPr lang="en-US" sz="2800"/>
              <a:t>something, however, mental models can also mistake experience for objective fact. In other words, mental models also contribute to underlying assumptions.</a:t>
            </a:r>
            <a:endParaRPr/>
          </a:p>
          <a:p>
            <a:pPr marL="685800" lvl="1" indent="-201930" algn="l" rtl="0">
              <a:lnSpc>
                <a:spcPct val="130000"/>
              </a:lnSpc>
              <a:spcBef>
                <a:spcPts val="500"/>
              </a:spcBef>
              <a:spcAft>
                <a:spcPts val="0"/>
              </a:spcAft>
              <a:buSzPct val="100000"/>
              <a:buNone/>
            </a:pPr>
            <a:endParaRPr/>
          </a:p>
        </p:txBody>
      </p:sp>
      <p:sp>
        <p:nvSpPr>
          <p:cNvPr id="191" name="Google Shape;191;p11"/>
          <p:cNvSpPr txBox="1"/>
          <p:nvPr/>
        </p:nvSpPr>
        <p:spPr>
          <a:xfrm flipH="1">
            <a:off x="5428527" y="6044422"/>
            <a:ext cx="54938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Source: Institute for New Economic Thinking; HAAS Institute for a Fair and Inclusive Society; and Powell, J. (2016).  Healing Otherness: Neuroscience Bias and Messaging (see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https://belonging.berkeley.edu/sites/default/files/healing_otherness_ppt.pdf</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56cba386d3_0_133"/>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Implicit Bias</a:t>
            </a:r>
            <a:endParaRPr/>
          </a:p>
        </p:txBody>
      </p:sp>
      <p:pic>
        <p:nvPicPr>
          <p:cNvPr id="197" name="Google Shape;197;g356cba386d3_0_133" descr="Image of a guy with sunglasses that says, &quot;What if I told you we all have implicit biases.&quot;"/>
          <p:cNvPicPr preferRelativeResize="0"/>
          <p:nvPr/>
        </p:nvPicPr>
        <p:blipFill rotWithShape="1">
          <a:blip r:embed="rId3">
            <a:alphaModFix/>
          </a:blip>
          <a:srcRect/>
          <a:stretch/>
        </p:blipFill>
        <p:spPr>
          <a:xfrm>
            <a:off x="609600" y="1699235"/>
            <a:ext cx="3974123" cy="3739896"/>
          </a:xfrm>
          <a:prstGeom prst="rect">
            <a:avLst/>
          </a:prstGeom>
          <a:noFill/>
          <a:ln>
            <a:noFill/>
          </a:ln>
        </p:spPr>
      </p:pic>
      <p:sp>
        <p:nvSpPr>
          <p:cNvPr id="198" name="Google Shape;198;g356cba386d3_0_133"/>
          <p:cNvSpPr txBox="1">
            <a:spLocks noGrp="1"/>
          </p:cNvSpPr>
          <p:nvPr>
            <p:ph type="body" idx="1"/>
          </p:nvPr>
        </p:nvSpPr>
        <p:spPr>
          <a:xfrm>
            <a:off x="5066489" y="365125"/>
            <a:ext cx="6868200" cy="60153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chemeClr val="dk1"/>
              </a:buClr>
              <a:buSzPts val="1800"/>
              <a:buChar char="•"/>
            </a:pPr>
            <a:r>
              <a:rPr lang="en-US" sz="2400">
                <a:solidFill>
                  <a:schemeClr val="dk1"/>
                </a:solidFill>
                <a:latin typeface="Arial"/>
                <a:ea typeface="Arial"/>
                <a:cs typeface="Arial"/>
                <a:sym typeface="Arial"/>
              </a:rPr>
              <a:t>Implicit bias, like other forms of bias, is an inclination or preference towards or away from someone/something but it occurs automatically and unintentionally and is often shaped by experiences and learned associations</a:t>
            </a:r>
            <a:endParaRPr/>
          </a:p>
          <a:p>
            <a:pPr marL="0" lvl="0" indent="0" algn="l" rtl="0">
              <a:lnSpc>
                <a:spcPct val="100000"/>
              </a:lnSpc>
              <a:spcBef>
                <a:spcPts val="0"/>
              </a:spcBef>
              <a:spcAft>
                <a:spcPts val="0"/>
              </a:spcAft>
              <a:buClr>
                <a:schemeClr val="dk1"/>
              </a:buClr>
              <a:buSzPts val="1800"/>
              <a:buNone/>
            </a:pPr>
            <a:endParaRPr sz="2400">
              <a:solidFill>
                <a:schemeClr val="dk1"/>
              </a:solidFill>
              <a:latin typeface="Arial"/>
              <a:ea typeface="Arial"/>
              <a:cs typeface="Arial"/>
              <a:sym typeface="Arial"/>
            </a:endParaRPr>
          </a:p>
          <a:p>
            <a:pPr marL="685800" lvl="1" indent="-215900" algn="l" rtl="0">
              <a:lnSpc>
                <a:spcPct val="100000"/>
              </a:lnSpc>
              <a:spcBef>
                <a:spcPts val="0"/>
              </a:spcBef>
              <a:spcAft>
                <a:spcPts val="0"/>
              </a:spcAft>
              <a:buSzPts val="2400"/>
              <a:buChar char="•"/>
            </a:pPr>
            <a:r>
              <a:rPr lang="en-US">
                <a:solidFill>
                  <a:schemeClr val="dk1"/>
                </a:solidFill>
                <a:latin typeface="Arial"/>
                <a:ea typeface="Arial"/>
                <a:cs typeface="Arial"/>
                <a:sym typeface="Arial"/>
              </a:rPr>
              <a:t>Unconscious Bias is the result of our limited cognitive capacity</a:t>
            </a:r>
            <a:endParaRPr/>
          </a:p>
          <a:p>
            <a:pPr marL="685800" lvl="1" indent="-215900" algn="l" rtl="0">
              <a:lnSpc>
                <a:spcPct val="100000"/>
              </a:lnSpc>
              <a:spcBef>
                <a:spcPts val="1000"/>
              </a:spcBef>
              <a:spcAft>
                <a:spcPts val="0"/>
              </a:spcAft>
              <a:buSzPts val="2400"/>
              <a:buChar char="•"/>
            </a:pPr>
            <a:r>
              <a:rPr lang="en-US">
                <a:solidFill>
                  <a:schemeClr val="dk1"/>
                </a:solidFill>
                <a:latin typeface="Arial"/>
                <a:ea typeface="Arial"/>
                <a:cs typeface="Arial"/>
                <a:sym typeface="Arial"/>
              </a:rPr>
              <a:t>It is our unintentional preferences formed by our socialization and experiences, including exposure to (social) media</a:t>
            </a:r>
            <a:endParaRPr/>
          </a:p>
          <a:p>
            <a:pPr marL="685800" lvl="1" indent="-215900" algn="l" rtl="0">
              <a:lnSpc>
                <a:spcPct val="100000"/>
              </a:lnSpc>
              <a:spcBef>
                <a:spcPts val="1000"/>
              </a:spcBef>
              <a:spcAft>
                <a:spcPts val="0"/>
              </a:spcAft>
              <a:buSzPts val="2400"/>
              <a:buChar char="•"/>
            </a:pPr>
            <a:r>
              <a:rPr lang="en-US">
                <a:solidFill>
                  <a:schemeClr val="dk1"/>
                </a:solidFill>
                <a:latin typeface="Arial"/>
                <a:ea typeface="Arial"/>
                <a:cs typeface="Arial"/>
                <a:sym typeface="Arial"/>
              </a:rPr>
              <a:t>There are an overwhelming number of studies that have shown the significant impact unconscious bias can have on human cognitive processes</a:t>
            </a:r>
            <a:endParaRPr b="1">
              <a:solidFill>
                <a:schemeClr val="dk1"/>
              </a:solidFill>
              <a:latin typeface="Arial"/>
              <a:ea typeface="Arial"/>
              <a:cs typeface="Arial"/>
              <a:sym typeface="Arial"/>
            </a:endParaRPr>
          </a:p>
          <a:p>
            <a:pPr marL="228600" lvl="0" indent="-104140" algn="l" rtl="0">
              <a:lnSpc>
                <a:spcPct val="100000"/>
              </a:lnSpc>
              <a:spcBef>
                <a:spcPts val="1000"/>
              </a:spcBef>
              <a:spcAft>
                <a:spcPts val="0"/>
              </a:spcAft>
              <a:buSzPts val="1960"/>
              <a:buNone/>
            </a:pP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56cba386d3_0_245"/>
          <p:cNvSpPr txBox="1">
            <a:spLocks noGrp="1"/>
          </p:cNvSpPr>
          <p:nvPr>
            <p:ph type="title"/>
          </p:nvPr>
        </p:nvSpPr>
        <p:spPr>
          <a:xfrm>
            <a:off x="311254" y="97325"/>
            <a:ext cx="11042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sz="4000" b="1">
                <a:solidFill>
                  <a:schemeClr val="dk2"/>
                </a:solidFill>
              </a:rPr>
              <a:t>Early Social Identity Research - 1</a:t>
            </a:r>
            <a:endParaRPr sz="4000" b="1">
              <a:solidFill>
                <a:schemeClr val="dk2"/>
              </a:solidFill>
            </a:endParaRPr>
          </a:p>
        </p:txBody>
      </p:sp>
      <p:sp>
        <p:nvSpPr>
          <p:cNvPr id="204" name="Google Shape;204;g356cba386d3_0_245"/>
          <p:cNvSpPr txBox="1">
            <a:spLocks noGrp="1"/>
          </p:cNvSpPr>
          <p:nvPr>
            <p:ph type="body" idx="1"/>
          </p:nvPr>
        </p:nvSpPr>
        <p:spPr>
          <a:xfrm>
            <a:off x="319856" y="1273272"/>
            <a:ext cx="6935700" cy="4569600"/>
          </a:xfrm>
          <a:prstGeom prst="rect">
            <a:avLst/>
          </a:prstGeom>
          <a:noFill/>
          <a:ln>
            <a:noFill/>
          </a:ln>
        </p:spPr>
        <p:txBody>
          <a:bodyPr spcFirstLastPara="1" wrap="square" lIns="91425" tIns="45700" rIns="91425" bIns="45700" anchor="t" anchorCtr="0">
            <a:noAutofit/>
          </a:bodyPr>
          <a:lstStyle/>
          <a:p>
            <a:pPr marL="16932" lvl="0" indent="0" algn="l" rtl="0">
              <a:lnSpc>
                <a:spcPct val="110000"/>
              </a:lnSpc>
              <a:spcBef>
                <a:spcPts val="2400"/>
              </a:spcBef>
              <a:spcAft>
                <a:spcPts val="0"/>
              </a:spcAft>
              <a:buSzPts val="1818"/>
              <a:buNone/>
            </a:pPr>
            <a:r>
              <a:rPr lang="en-US" sz="2000">
                <a:solidFill>
                  <a:schemeClr val="dk1"/>
                </a:solidFill>
                <a:latin typeface="Arial"/>
                <a:ea typeface="Arial"/>
                <a:cs typeface="Arial"/>
                <a:sym typeface="Arial"/>
              </a:rPr>
              <a:t>Henri Tajfel, the founder of social identity theory, defined social identity as a person’s sense or understanding of who they are in relation to group membership.</a:t>
            </a:r>
            <a:endParaRPr/>
          </a:p>
          <a:p>
            <a:pPr marL="16932" lvl="0" indent="0" algn="l" rtl="0">
              <a:lnSpc>
                <a:spcPct val="110000"/>
              </a:lnSpc>
              <a:spcBef>
                <a:spcPts val="2400"/>
              </a:spcBef>
              <a:spcAft>
                <a:spcPts val="0"/>
              </a:spcAft>
              <a:buSzPts val="1818"/>
              <a:buNone/>
            </a:pPr>
            <a:r>
              <a:rPr lang="en-US" sz="2000">
                <a:solidFill>
                  <a:schemeClr val="dk1"/>
                </a:solidFill>
                <a:latin typeface="Arial"/>
                <a:ea typeface="Arial"/>
                <a:cs typeface="Arial"/>
                <a:sym typeface="Arial"/>
              </a:rPr>
              <a:t>Group membership is our connection to the social world and helps individuals develop their social identities – the groups people belong to often give persons a sense of pride and self-esteem.</a:t>
            </a:r>
            <a:endParaRPr sz="2000">
              <a:solidFill>
                <a:schemeClr val="dk1"/>
              </a:solidFill>
              <a:latin typeface="Arial"/>
              <a:ea typeface="Arial"/>
              <a:cs typeface="Arial"/>
              <a:sym typeface="Arial"/>
            </a:endParaRPr>
          </a:p>
          <a:p>
            <a:pPr marL="0" lvl="0" indent="0" algn="l" rtl="0">
              <a:lnSpc>
                <a:spcPct val="110000"/>
              </a:lnSpc>
              <a:spcBef>
                <a:spcPts val="2400"/>
              </a:spcBef>
              <a:spcAft>
                <a:spcPts val="0"/>
              </a:spcAft>
              <a:buSzPts val="1818"/>
              <a:buNone/>
            </a:pPr>
            <a:r>
              <a:rPr lang="en-US" sz="2000">
                <a:solidFill>
                  <a:schemeClr val="dk1"/>
                </a:solidFill>
                <a:latin typeface="Arial"/>
                <a:ea typeface="Arial"/>
                <a:cs typeface="Arial"/>
                <a:sym typeface="Arial"/>
              </a:rPr>
              <a:t>Social Identities not only describe who people are, they can also prescribe people’s behavior based on those social expectations associated with the group. </a:t>
            </a:r>
            <a:endParaRPr sz="2000">
              <a:solidFill>
                <a:schemeClr val="dk1"/>
              </a:solidFill>
              <a:latin typeface="Arial"/>
              <a:ea typeface="Arial"/>
              <a:cs typeface="Arial"/>
              <a:sym typeface="Arial"/>
            </a:endParaRPr>
          </a:p>
        </p:txBody>
      </p:sp>
      <p:pic>
        <p:nvPicPr>
          <p:cNvPr id="205" name="Google Shape;205;g356cba386d3_0_245" descr="Meme - A picture of actor Steve Buscemi, a white, middle-age man with brown hair and blue eyes, wearing a grey t-shirt that says music band, a red zip-up hoodie, that is open to you can see the text of the t-shirt and a red baseball cap that is turned backwards. He is holding onto the wheel of a skateboard that is proposed on his left shoulder. The text at the top of the meme reads: When you walk into a room of Vocational Rehabilitation Counselors. The text at the bottom of the meme reads: How do you do fellow kids?"/>
          <p:cNvPicPr preferRelativeResize="0"/>
          <p:nvPr/>
        </p:nvPicPr>
        <p:blipFill rotWithShape="1">
          <a:blip r:embed="rId3">
            <a:alphaModFix/>
          </a:blip>
          <a:srcRect/>
          <a:stretch/>
        </p:blipFill>
        <p:spPr>
          <a:xfrm>
            <a:off x="7590183" y="1547191"/>
            <a:ext cx="3763618" cy="3763618"/>
          </a:xfrm>
          <a:prstGeom prst="rect">
            <a:avLst/>
          </a:prstGeom>
          <a:noFill/>
          <a:ln>
            <a:noFill/>
          </a:ln>
        </p:spPr>
      </p:pic>
      <p:sp>
        <p:nvSpPr>
          <p:cNvPr id="206" name="Google Shape;206;g356cba386d3_0_245"/>
          <p:cNvSpPr txBox="1"/>
          <p:nvPr/>
        </p:nvSpPr>
        <p:spPr>
          <a:xfrm>
            <a:off x="3353999" y="5756851"/>
            <a:ext cx="7536900" cy="788100"/>
          </a:xfrm>
          <a:prstGeom prst="rect">
            <a:avLst/>
          </a:prstGeom>
          <a:noFill/>
          <a:ln>
            <a:noFill/>
          </a:ln>
        </p:spPr>
        <p:txBody>
          <a:bodyPr spcFirstLastPara="1" wrap="square" lIns="121900" tIns="121900" rIns="121900" bIns="121900" anchor="t" anchorCtr="0">
            <a:spAutoFit/>
          </a:bodyPr>
          <a:lstStyle/>
          <a:p>
            <a:pPr marL="304792" marR="0" lvl="0" indent="0" algn="l" rtl="0">
              <a:lnSpc>
                <a:spcPct val="120000"/>
              </a:lnSpc>
              <a:spcBef>
                <a:spcPts val="1333"/>
              </a:spcBef>
              <a:spcAft>
                <a:spcPts val="0"/>
              </a:spcAft>
              <a:buNone/>
            </a:pPr>
            <a:r>
              <a:rPr lang="en-US" sz="1600" b="0" i="0" u="none" strike="noStrike" cap="none">
                <a:solidFill>
                  <a:schemeClr val="dk1"/>
                </a:solidFill>
                <a:latin typeface="Helvetica Neue"/>
                <a:ea typeface="Helvetica Neue"/>
                <a:cs typeface="Helvetica Neue"/>
                <a:sym typeface="Helvetica Neue"/>
              </a:rPr>
              <a:t>McLeod, S. A. (2019, October 24). Social identity theory. Simply Psychology.</a:t>
            </a:r>
            <a:r>
              <a:rPr lang="en-US" sz="1600" b="0" i="0" u="none" strike="noStrike" cap="none">
                <a:solidFill>
                  <a:schemeClr val="dk1"/>
                </a:solidFill>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 </a:t>
            </a:r>
            <a:r>
              <a:rPr lang="en-US" sz="1600" b="0" i="0" u="sng" strike="noStrike" cap="none">
                <a:solidFill>
                  <a:schemeClr val="hlink"/>
                </a:solidFill>
                <a:latin typeface="Helvetica Neue"/>
                <a:ea typeface="Helvetica Neue"/>
                <a:cs typeface="Helvetica Neue"/>
                <a:sym typeface="Helvetica Neue"/>
                <a:hlinkClick r:id="rId4"/>
              </a:rPr>
              <a:t>https://www.simplypsychology.org/social-identity-theory.html</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56cba386d3_0_358"/>
          <p:cNvSpPr txBox="1">
            <a:spLocks noGrp="1"/>
          </p:cNvSpPr>
          <p:nvPr>
            <p:ph type="title"/>
          </p:nvPr>
        </p:nvSpPr>
        <p:spPr>
          <a:xfrm>
            <a:off x="666216" y="7405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sz="3600" b="1">
                <a:solidFill>
                  <a:schemeClr val="dk2"/>
                </a:solidFill>
              </a:rPr>
              <a:t>Early Social Identity Research - 2</a:t>
            </a:r>
            <a:endParaRPr sz="3600" b="1">
              <a:solidFill>
                <a:schemeClr val="dk2"/>
              </a:solidFill>
            </a:endParaRPr>
          </a:p>
        </p:txBody>
      </p:sp>
      <p:sp>
        <p:nvSpPr>
          <p:cNvPr id="212" name="Google Shape;212;g356cba386d3_0_358"/>
          <p:cNvSpPr txBox="1">
            <a:spLocks noGrp="1"/>
          </p:cNvSpPr>
          <p:nvPr>
            <p:ph type="body" idx="2"/>
          </p:nvPr>
        </p:nvSpPr>
        <p:spPr>
          <a:xfrm>
            <a:off x="5915859" y="1399666"/>
            <a:ext cx="5964900" cy="4377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30000"/>
              </a:lnSpc>
              <a:spcBef>
                <a:spcPts val="0"/>
              </a:spcBef>
              <a:spcAft>
                <a:spcPts val="0"/>
              </a:spcAft>
              <a:buSzPct val="97902"/>
              <a:buNone/>
            </a:pPr>
            <a:r>
              <a:rPr lang="en-US" sz="2000">
                <a:solidFill>
                  <a:schemeClr val="dk1"/>
                </a:solidFill>
                <a:latin typeface="Arial"/>
                <a:ea typeface="Arial"/>
                <a:cs typeface="Arial"/>
                <a:sym typeface="Arial"/>
              </a:rPr>
              <a:t>Tajfel’s research also demonstrated that humans, as part of their typical cognitive process, categorize things and in doing so tend to over-exaggerate the differences between groups and similarities within groups. These groups are then referred to as the “in group” and the “out group”.</a:t>
            </a:r>
            <a:endParaRPr sz="2000">
              <a:solidFill>
                <a:schemeClr val="dk1"/>
              </a:solidFill>
              <a:latin typeface="Arial"/>
              <a:ea typeface="Arial"/>
              <a:cs typeface="Arial"/>
              <a:sym typeface="Arial"/>
            </a:endParaRPr>
          </a:p>
          <a:p>
            <a:pPr marL="0" lvl="0" indent="0" algn="l" rtl="0">
              <a:lnSpc>
                <a:spcPct val="130000"/>
              </a:lnSpc>
              <a:spcBef>
                <a:spcPts val="0"/>
              </a:spcBef>
              <a:spcAft>
                <a:spcPts val="0"/>
              </a:spcAft>
              <a:buSzPct val="42307"/>
              <a:buNone/>
            </a:pPr>
            <a:endParaRPr sz="2000">
              <a:solidFill>
                <a:schemeClr val="dk1"/>
              </a:solidFill>
              <a:latin typeface="Arial"/>
              <a:ea typeface="Arial"/>
              <a:cs typeface="Arial"/>
              <a:sym typeface="Arial"/>
            </a:endParaRPr>
          </a:p>
          <a:p>
            <a:pPr marL="0" lvl="0" indent="0" algn="l" rtl="0">
              <a:lnSpc>
                <a:spcPct val="130000"/>
              </a:lnSpc>
              <a:spcBef>
                <a:spcPts val="0"/>
              </a:spcBef>
              <a:spcAft>
                <a:spcPts val="0"/>
              </a:spcAft>
              <a:buSzPct val="42307"/>
              <a:buNone/>
            </a:pPr>
            <a:r>
              <a:rPr lang="en-US" sz="2000">
                <a:solidFill>
                  <a:schemeClr val="dk1"/>
                </a:solidFill>
                <a:latin typeface="Arial"/>
                <a:ea typeface="Arial"/>
                <a:cs typeface="Arial"/>
                <a:sym typeface="Arial"/>
              </a:rPr>
              <a:t>This idea of the human cognitive tendency to categorize things coupled with social identity theory’s assertion that humans are prone to over exaggerate differences and similarities helps explain how identity is socially constructed and how implicit bias occurs.</a:t>
            </a:r>
            <a:endParaRPr sz="2000">
              <a:solidFill>
                <a:schemeClr val="dk1"/>
              </a:solidFill>
              <a:latin typeface="Arial"/>
              <a:ea typeface="Arial"/>
              <a:cs typeface="Arial"/>
              <a:sym typeface="Arial"/>
            </a:endParaRPr>
          </a:p>
          <a:p>
            <a:pPr marL="0" lvl="0" indent="0" algn="l" rtl="0">
              <a:lnSpc>
                <a:spcPct val="130000"/>
              </a:lnSpc>
              <a:spcBef>
                <a:spcPts val="0"/>
              </a:spcBef>
              <a:spcAft>
                <a:spcPts val="0"/>
              </a:spcAft>
              <a:buSzPct val="231404"/>
              <a:buNone/>
            </a:pPr>
            <a:endParaRPr sz="700">
              <a:latin typeface="Arial"/>
              <a:ea typeface="Arial"/>
              <a:cs typeface="Arial"/>
              <a:sym typeface="Arial"/>
            </a:endParaRPr>
          </a:p>
        </p:txBody>
      </p:sp>
      <p:sp>
        <p:nvSpPr>
          <p:cNvPr id="213" name="Google Shape;213;g356cba386d3_0_358"/>
          <p:cNvSpPr txBox="1"/>
          <p:nvPr/>
        </p:nvSpPr>
        <p:spPr>
          <a:xfrm>
            <a:off x="3057050" y="5776770"/>
            <a:ext cx="7560900" cy="788100"/>
          </a:xfrm>
          <a:prstGeom prst="rect">
            <a:avLst/>
          </a:prstGeom>
          <a:noFill/>
          <a:ln>
            <a:noFill/>
          </a:ln>
        </p:spPr>
        <p:txBody>
          <a:bodyPr spcFirstLastPara="1" wrap="square" lIns="121900" tIns="121900" rIns="121900" bIns="121900" anchor="t" anchorCtr="0">
            <a:spAutoFit/>
          </a:bodyPr>
          <a:lstStyle/>
          <a:p>
            <a:pPr marL="304792" marR="0" lvl="0" indent="0" algn="l" rtl="0">
              <a:lnSpc>
                <a:spcPct val="120000"/>
              </a:lnSpc>
              <a:spcBef>
                <a:spcPts val="1333"/>
              </a:spcBef>
              <a:spcAft>
                <a:spcPts val="0"/>
              </a:spcAft>
              <a:buNone/>
            </a:pPr>
            <a:r>
              <a:rPr lang="en-US" sz="1600" b="0" i="0" u="none" strike="noStrike" cap="none">
                <a:solidFill>
                  <a:schemeClr val="dk1"/>
                </a:solidFill>
                <a:latin typeface="Helvetica Neue"/>
                <a:ea typeface="Helvetica Neue"/>
                <a:cs typeface="Helvetica Neue"/>
                <a:sym typeface="Helvetica Neue"/>
              </a:rPr>
              <a:t>McLeod, S. A. (2019, October 24). Social identity theory. Simply Psychology.</a:t>
            </a:r>
            <a:r>
              <a:rPr lang="en-US" sz="1600" b="0" i="0" u="none" strike="noStrike" cap="none">
                <a:solidFill>
                  <a:schemeClr val="dk1"/>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 </a:t>
            </a:r>
            <a:r>
              <a:rPr lang="en-US" sz="1600" b="0" i="0" u="sng" strike="noStrike" cap="none">
                <a:solidFill>
                  <a:schemeClr val="hlink"/>
                </a:solidFill>
                <a:latin typeface="Helvetica Neue"/>
                <a:ea typeface="Helvetica Neue"/>
                <a:cs typeface="Helvetica Neue"/>
                <a:sym typeface="Helvetica Neue"/>
                <a:hlinkClick r:id="rId3"/>
              </a:rPr>
              <a:t>https://www.simplypsychology.org/social-identity-theory.html</a:t>
            </a:r>
            <a:endParaRPr sz="1600" b="0" i="0" u="sng" strike="noStrike" cap="none">
              <a:solidFill>
                <a:schemeClr val="hlink"/>
              </a:solidFill>
              <a:latin typeface="Helvetica Neue"/>
              <a:ea typeface="Helvetica Neue"/>
              <a:cs typeface="Helvetica Neue"/>
              <a:sym typeface="Helvetica Neue"/>
            </a:endParaRPr>
          </a:p>
        </p:txBody>
      </p:sp>
      <p:pic>
        <p:nvPicPr>
          <p:cNvPr id="214" name="Google Shape;214;g356cba386d3_0_358" descr="a fluffy dog hiding in a group of stuffed animal dogs that look like the real dog. "/>
          <p:cNvPicPr preferRelativeResize="0"/>
          <p:nvPr/>
        </p:nvPicPr>
        <p:blipFill rotWithShape="1">
          <a:blip r:embed="rId4">
            <a:alphaModFix/>
          </a:blip>
          <a:srcRect/>
          <a:stretch/>
        </p:blipFill>
        <p:spPr>
          <a:xfrm>
            <a:off x="666216" y="1778327"/>
            <a:ext cx="4956113" cy="33013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56cba386d3_0_471"/>
          <p:cNvSpPr txBox="1">
            <a:spLocks noGrp="1"/>
          </p:cNvSpPr>
          <p:nvPr>
            <p:ph type="title"/>
          </p:nvPr>
        </p:nvSpPr>
        <p:spPr>
          <a:xfrm>
            <a:off x="314454" y="264307"/>
            <a:ext cx="10483200" cy="975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333">
                <a:solidFill>
                  <a:schemeClr val="dk2"/>
                </a:solidFill>
              </a:rPr>
              <a:t>Awareness: Common Examples of Embodied Social Identities</a:t>
            </a:r>
            <a:endParaRPr sz="3333">
              <a:solidFill>
                <a:schemeClr val="dk2"/>
              </a:solidFill>
            </a:endParaRPr>
          </a:p>
        </p:txBody>
      </p:sp>
      <p:sp>
        <p:nvSpPr>
          <p:cNvPr id="220" name="Google Shape;220;g356cba386d3_0_471"/>
          <p:cNvSpPr txBox="1">
            <a:spLocks noGrp="1"/>
          </p:cNvSpPr>
          <p:nvPr>
            <p:ph type="body" idx="4"/>
          </p:nvPr>
        </p:nvSpPr>
        <p:spPr>
          <a:xfrm>
            <a:off x="311254" y="1070229"/>
            <a:ext cx="5183100" cy="792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67"/>
              </a:spcBef>
              <a:spcAft>
                <a:spcPts val="0"/>
              </a:spcAft>
              <a:buSzPts val="1900"/>
              <a:buNone/>
            </a:pPr>
            <a:r>
              <a:rPr lang="en-US">
                <a:solidFill>
                  <a:schemeClr val="dk1"/>
                </a:solidFill>
              </a:rPr>
              <a:t>Macro Level</a:t>
            </a:r>
            <a:endParaRPr>
              <a:solidFill>
                <a:schemeClr val="dk1"/>
              </a:solidFill>
            </a:endParaRPr>
          </a:p>
        </p:txBody>
      </p:sp>
      <p:sp>
        <p:nvSpPr>
          <p:cNvPr id="221" name="Google Shape;221;g356cba386d3_0_471"/>
          <p:cNvSpPr txBox="1">
            <a:spLocks noGrp="1"/>
          </p:cNvSpPr>
          <p:nvPr>
            <p:ph type="body" idx="1"/>
          </p:nvPr>
        </p:nvSpPr>
        <p:spPr>
          <a:xfrm>
            <a:off x="314454" y="1862629"/>
            <a:ext cx="5176800" cy="3559500"/>
          </a:xfrm>
          <a:prstGeom prst="rect">
            <a:avLst/>
          </a:prstGeom>
          <a:noFill/>
          <a:ln>
            <a:noFill/>
          </a:ln>
        </p:spPr>
        <p:txBody>
          <a:bodyPr spcFirstLastPara="1" wrap="square" lIns="91425" tIns="45700" rIns="91425" bIns="45700" anchor="t" anchorCtr="0">
            <a:normAutofit/>
          </a:bodyPr>
          <a:lstStyle/>
          <a:p>
            <a:pPr marL="609584" lvl="0" indent="-431788" algn="l" rtl="0">
              <a:lnSpc>
                <a:spcPct val="110000"/>
              </a:lnSpc>
              <a:spcBef>
                <a:spcPts val="1067"/>
              </a:spcBef>
              <a:spcAft>
                <a:spcPts val="0"/>
              </a:spcAft>
              <a:buClr>
                <a:schemeClr val="dk1"/>
              </a:buClr>
              <a:buSzPts val="1500"/>
              <a:buChar char="●"/>
            </a:pPr>
            <a:r>
              <a:rPr lang="en-US">
                <a:solidFill>
                  <a:schemeClr val="dk1"/>
                </a:solidFill>
              </a:rPr>
              <a:t>Race</a:t>
            </a:r>
            <a:endParaRPr>
              <a:solidFill>
                <a:schemeClr val="dk1"/>
              </a:solidFill>
            </a:endParaRPr>
          </a:p>
          <a:p>
            <a:pPr marL="609584" lvl="0" indent="-431788" algn="l" rtl="0">
              <a:lnSpc>
                <a:spcPct val="110000"/>
              </a:lnSpc>
              <a:spcBef>
                <a:spcPts val="0"/>
              </a:spcBef>
              <a:spcAft>
                <a:spcPts val="0"/>
              </a:spcAft>
              <a:buClr>
                <a:schemeClr val="dk1"/>
              </a:buClr>
              <a:buSzPts val="1500"/>
              <a:buChar char="●"/>
            </a:pPr>
            <a:r>
              <a:rPr lang="en-US">
                <a:solidFill>
                  <a:schemeClr val="dk1"/>
                </a:solidFill>
              </a:rPr>
              <a:t>Ethnicity</a:t>
            </a:r>
            <a:endParaRPr>
              <a:solidFill>
                <a:schemeClr val="dk1"/>
              </a:solidFill>
            </a:endParaRPr>
          </a:p>
          <a:p>
            <a:pPr marL="609584" lvl="0" indent="-431788" algn="l" rtl="0">
              <a:lnSpc>
                <a:spcPct val="110000"/>
              </a:lnSpc>
              <a:spcBef>
                <a:spcPts val="0"/>
              </a:spcBef>
              <a:spcAft>
                <a:spcPts val="0"/>
              </a:spcAft>
              <a:buClr>
                <a:schemeClr val="dk1"/>
              </a:buClr>
              <a:buSzPts val="1500"/>
              <a:buChar char="●"/>
            </a:pPr>
            <a:r>
              <a:rPr lang="en-US">
                <a:solidFill>
                  <a:schemeClr val="dk1"/>
                </a:solidFill>
              </a:rPr>
              <a:t>Gender Identity</a:t>
            </a:r>
            <a:endParaRPr>
              <a:solidFill>
                <a:schemeClr val="dk1"/>
              </a:solidFill>
            </a:endParaRPr>
          </a:p>
          <a:p>
            <a:pPr marL="609584" lvl="0" indent="-431788" algn="l" rtl="0">
              <a:lnSpc>
                <a:spcPct val="110000"/>
              </a:lnSpc>
              <a:spcBef>
                <a:spcPts val="0"/>
              </a:spcBef>
              <a:spcAft>
                <a:spcPts val="0"/>
              </a:spcAft>
              <a:buClr>
                <a:schemeClr val="dk1"/>
              </a:buClr>
              <a:buSzPts val="1500"/>
              <a:buChar char="●"/>
            </a:pPr>
            <a:r>
              <a:rPr lang="en-US">
                <a:solidFill>
                  <a:schemeClr val="dk1"/>
                </a:solidFill>
              </a:rPr>
              <a:t>Sexual Orientation</a:t>
            </a:r>
            <a:endParaRPr>
              <a:solidFill>
                <a:schemeClr val="dk1"/>
              </a:solidFill>
            </a:endParaRPr>
          </a:p>
          <a:p>
            <a:pPr marL="609584" lvl="0" indent="-431788" algn="l" rtl="0">
              <a:lnSpc>
                <a:spcPct val="110000"/>
              </a:lnSpc>
              <a:spcBef>
                <a:spcPts val="0"/>
              </a:spcBef>
              <a:spcAft>
                <a:spcPts val="0"/>
              </a:spcAft>
              <a:buClr>
                <a:schemeClr val="dk1"/>
              </a:buClr>
              <a:buSzPts val="1500"/>
              <a:buChar char="●"/>
            </a:pPr>
            <a:r>
              <a:rPr lang="en-US">
                <a:solidFill>
                  <a:schemeClr val="dk1"/>
                </a:solidFill>
              </a:rPr>
              <a:t>Dis/Ability</a:t>
            </a:r>
            <a:endParaRPr>
              <a:solidFill>
                <a:schemeClr val="dk1"/>
              </a:solidFill>
            </a:endParaRPr>
          </a:p>
          <a:p>
            <a:pPr marL="609584" lvl="0" indent="-431788" algn="l" rtl="0">
              <a:lnSpc>
                <a:spcPct val="110000"/>
              </a:lnSpc>
              <a:spcBef>
                <a:spcPts val="0"/>
              </a:spcBef>
              <a:spcAft>
                <a:spcPts val="0"/>
              </a:spcAft>
              <a:buClr>
                <a:schemeClr val="dk1"/>
              </a:buClr>
              <a:buSzPts val="1500"/>
              <a:buChar char="●"/>
            </a:pPr>
            <a:r>
              <a:rPr lang="en-US">
                <a:solidFill>
                  <a:schemeClr val="dk1"/>
                </a:solidFill>
              </a:rPr>
              <a:t>Class/Socioeconomic Status</a:t>
            </a:r>
            <a:endParaRPr>
              <a:solidFill>
                <a:schemeClr val="dk1"/>
              </a:solidFill>
            </a:endParaRPr>
          </a:p>
          <a:p>
            <a:pPr marL="609584" lvl="0" indent="-431788" algn="l" rtl="0">
              <a:lnSpc>
                <a:spcPct val="110000"/>
              </a:lnSpc>
              <a:spcBef>
                <a:spcPts val="0"/>
              </a:spcBef>
              <a:spcAft>
                <a:spcPts val="0"/>
              </a:spcAft>
              <a:buClr>
                <a:schemeClr val="dk1"/>
              </a:buClr>
              <a:buSzPts val="1500"/>
              <a:buChar char="●"/>
            </a:pPr>
            <a:r>
              <a:rPr lang="en-US">
                <a:solidFill>
                  <a:schemeClr val="dk1"/>
                </a:solidFill>
              </a:rPr>
              <a:t>Education</a:t>
            </a:r>
            <a:endParaRPr>
              <a:solidFill>
                <a:schemeClr val="dk1"/>
              </a:solidFill>
            </a:endParaRPr>
          </a:p>
          <a:p>
            <a:pPr marL="609584" lvl="0" indent="-431788" algn="l" rtl="0">
              <a:lnSpc>
                <a:spcPct val="110000"/>
              </a:lnSpc>
              <a:spcBef>
                <a:spcPts val="0"/>
              </a:spcBef>
              <a:spcAft>
                <a:spcPts val="0"/>
              </a:spcAft>
              <a:buClr>
                <a:schemeClr val="dk1"/>
              </a:buClr>
              <a:buSzPts val="1500"/>
              <a:buChar char="●"/>
            </a:pPr>
            <a:r>
              <a:rPr lang="en-US">
                <a:solidFill>
                  <a:schemeClr val="dk1"/>
                </a:solidFill>
              </a:rPr>
              <a:t>Religion/Faith</a:t>
            </a:r>
            <a:endParaRPr>
              <a:solidFill>
                <a:schemeClr val="dk1"/>
              </a:solidFill>
            </a:endParaRPr>
          </a:p>
        </p:txBody>
      </p:sp>
      <p:sp>
        <p:nvSpPr>
          <p:cNvPr id="222" name="Google Shape;222;g356cba386d3_0_471"/>
          <p:cNvSpPr txBox="1">
            <a:spLocks noGrp="1"/>
          </p:cNvSpPr>
          <p:nvPr>
            <p:ph type="body" idx="2"/>
          </p:nvPr>
        </p:nvSpPr>
        <p:spPr>
          <a:xfrm>
            <a:off x="4926843" y="1039571"/>
            <a:ext cx="5186400" cy="792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67"/>
              </a:spcBef>
              <a:spcAft>
                <a:spcPts val="0"/>
              </a:spcAft>
              <a:buSzPts val="1900"/>
              <a:buNone/>
            </a:pPr>
            <a:r>
              <a:rPr lang="en-US">
                <a:solidFill>
                  <a:schemeClr val="dk1"/>
                </a:solidFill>
              </a:rPr>
              <a:t>Meso/Micro Level</a:t>
            </a:r>
            <a:endParaRPr>
              <a:solidFill>
                <a:schemeClr val="dk1"/>
              </a:solidFill>
            </a:endParaRPr>
          </a:p>
        </p:txBody>
      </p:sp>
      <p:sp>
        <p:nvSpPr>
          <p:cNvPr id="223" name="Google Shape;223;g356cba386d3_0_471"/>
          <p:cNvSpPr txBox="1">
            <a:spLocks noGrp="1"/>
          </p:cNvSpPr>
          <p:nvPr>
            <p:ph type="body" idx="3"/>
          </p:nvPr>
        </p:nvSpPr>
        <p:spPr>
          <a:xfrm>
            <a:off x="4926843" y="1862629"/>
            <a:ext cx="7265100" cy="4852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323"/>
              <a:buNone/>
            </a:pPr>
            <a:r>
              <a:rPr lang="en-US" sz="1800">
                <a:solidFill>
                  <a:schemeClr val="dk1"/>
                </a:solidFill>
              </a:rPr>
              <a:t>Identity by Profession </a:t>
            </a:r>
            <a:endParaRPr sz="1800">
              <a:solidFill>
                <a:schemeClr val="dk1"/>
              </a:solidFill>
            </a:endParaRPr>
          </a:p>
          <a:p>
            <a:pPr marL="609584" lvl="0" indent="-412779" algn="l" rtl="0">
              <a:lnSpc>
                <a:spcPct val="120000"/>
              </a:lnSpc>
              <a:spcBef>
                <a:spcPts val="0"/>
              </a:spcBef>
              <a:spcAft>
                <a:spcPts val="0"/>
              </a:spcAft>
              <a:buClr>
                <a:schemeClr val="dk1"/>
              </a:buClr>
              <a:buSzPts val="1800"/>
              <a:buChar char="●"/>
            </a:pPr>
            <a:r>
              <a:rPr lang="en-US" sz="1800">
                <a:solidFill>
                  <a:schemeClr val="dk1"/>
                </a:solidFill>
              </a:rPr>
              <a:t>VR Counselor, Lawyer, Student, Teacher, Plumber, Pastor/Priest etc. </a:t>
            </a:r>
            <a:endParaRPr sz="1800">
              <a:solidFill>
                <a:schemeClr val="dk1"/>
              </a:solidFill>
            </a:endParaRPr>
          </a:p>
          <a:p>
            <a:pPr marL="0" lvl="0" indent="0" algn="l" rtl="0">
              <a:lnSpc>
                <a:spcPct val="120000"/>
              </a:lnSpc>
              <a:spcBef>
                <a:spcPts val="0"/>
              </a:spcBef>
              <a:spcAft>
                <a:spcPts val="0"/>
              </a:spcAft>
              <a:buSzPts val="2323"/>
              <a:buNone/>
            </a:pPr>
            <a:r>
              <a:rPr lang="en-US" sz="1800">
                <a:solidFill>
                  <a:schemeClr val="dk1"/>
                </a:solidFill>
              </a:rPr>
              <a:t>Identity via Community </a:t>
            </a:r>
            <a:endParaRPr sz="1800">
              <a:solidFill>
                <a:schemeClr val="dk1"/>
              </a:solidFill>
            </a:endParaRPr>
          </a:p>
          <a:p>
            <a:pPr marL="609584" lvl="0" indent="-412779" algn="l" rtl="0">
              <a:lnSpc>
                <a:spcPct val="120000"/>
              </a:lnSpc>
              <a:spcBef>
                <a:spcPts val="0"/>
              </a:spcBef>
              <a:spcAft>
                <a:spcPts val="0"/>
              </a:spcAft>
              <a:buClr>
                <a:schemeClr val="dk1"/>
              </a:buClr>
              <a:buSzPts val="1800"/>
              <a:buChar char="●"/>
            </a:pPr>
            <a:r>
              <a:rPr lang="en-US" sz="1800">
                <a:solidFill>
                  <a:schemeClr val="dk1"/>
                </a:solidFill>
              </a:rPr>
              <a:t>City Council Member, School Board Member, Pole Worker, etc.</a:t>
            </a:r>
            <a:endParaRPr sz="1800">
              <a:solidFill>
                <a:schemeClr val="dk1"/>
              </a:solidFill>
            </a:endParaRPr>
          </a:p>
          <a:p>
            <a:pPr marL="0" lvl="0" indent="0" algn="l" rtl="0">
              <a:lnSpc>
                <a:spcPct val="120000"/>
              </a:lnSpc>
              <a:spcBef>
                <a:spcPts val="0"/>
              </a:spcBef>
              <a:spcAft>
                <a:spcPts val="0"/>
              </a:spcAft>
              <a:buSzPts val="2323"/>
              <a:buNone/>
            </a:pPr>
            <a:r>
              <a:rPr lang="en-US" sz="1800">
                <a:solidFill>
                  <a:schemeClr val="dk1"/>
                </a:solidFill>
              </a:rPr>
              <a:t>Identity via Family </a:t>
            </a:r>
            <a:endParaRPr sz="1800">
              <a:solidFill>
                <a:schemeClr val="dk1"/>
              </a:solidFill>
            </a:endParaRPr>
          </a:p>
          <a:p>
            <a:pPr marL="609584" lvl="0" indent="-412779" algn="l" rtl="0">
              <a:lnSpc>
                <a:spcPct val="120000"/>
              </a:lnSpc>
              <a:spcBef>
                <a:spcPts val="0"/>
              </a:spcBef>
              <a:spcAft>
                <a:spcPts val="0"/>
              </a:spcAft>
              <a:buClr>
                <a:schemeClr val="dk1"/>
              </a:buClr>
              <a:buSzPts val="1800"/>
              <a:buChar char="●"/>
            </a:pPr>
            <a:r>
              <a:rPr lang="en-US" sz="1800">
                <a:solidFill>
                  <a:schemeClr val="dk1"/>
                </a:solidFill>
              </a:rPr>
              <a:t>Grandparent, Parent, Sibling, Kid, etc.</a:t>
            </a:r>
            <a:endParaRPr sz="1800">
              <a:solidFill>
                <a:schemeClr val="dk1"/>
              </a:solidFill>
            </a:endParaRPr>
          </a:p>
          <a:p>
            <a:pPr marL="0" lvl="0" indent="0" algn="l" rtl="0">
              <a:lnSpc>
                <a:spcPct val="120000"/>
              </a:lnSpc>
              <a:spcBef>
                <a:spcPts val="0"/>
              </a:spcBef>
              <a:spcAft>
                <a:spcPts val="0"/>
              </a:spcAft>
              <a:buSzPts val="2323"/>
              <a:buNone/>
            </a:pPr>
            <a:r>
              <a:rPr lang="en-US" sz="1800">
                <a:solidFill>
                  <a:schemeClr val="dk1"/>
                </a:solidFill>
              </a:rPr>
              <a:t>Identity by Interest</a:t>
            </a:r>
            <a:endParaRPr sz="1800">
              <a:solidFill>
                <a:schemeClr val="dk1"/>
              </a:solidFill>
            </a:endParaRPr>
          </a:p>
          <a:p>
            <a:pPr marL="609584" lvl="0" indent="-412779" algn="l" rtl="0">
              <a:lnSpc>
                <a:spcPct val="120000"/>
              </a:lnSpc>
              <a:spcBef>
                <a:spcPts val="0"/>
              </a:spcBef>
              <a:spcAft>
                <a:spcPts val="0"/>
              </a:spcAft>
              <a:buClr>
                <a:schemeClr val="dk1"/>
              </a:buClr>
              <a:buSzPts val="1800"/>
              <a:buChar char="●"/>
            </a:pPr>
            <a:r>
              <a:rPr lang="en-US" sz="1800">
                <a:solidFill>
                  <a:schemeClr val="dk1"/>
                </a:solidFill>
              </a:rPr>
              <a:t>Baker, Reader, Crossfit, Gardner, DND </a:t>
            </a:r>
            <a:endParaRPr sz="1800">
              <a:solidFill>
                <a:schemeClr val="dk1"/>
              </a:solidFill>
            </a:endParaRPr>
          </a:p>
          <a:p>
            <a:pPr marL="0" lvl="0" indent="0" algn="l" rtl="0">
              <a:lnSpc>
                <a:spcPct val="120000"/>
              </a:lnSpc>
              <a:spcBef>
                <a:spcPts val="0"/>
              </a:spcBef>
              <a:spcAft>
                <a:spcPts val="0"/>
              </a:spcAft>
              <a:buSzPts val="2323"/>
              <a:buNone/>
            </a:pPr>
            <a:r>
              <a:rPr lang="en-US" sz="1800">
                <a:solidFill>
                  <a:schemeClr val="dk1"/>
                </a:solidFill>
              </a:rPr>
              <a:t>Identity by Cause</a:t>
            </a:r>
            <a:endParaRPr sz="1800">
              <a:solidFill>
                <a:schemeClr val="dk1"/>
              </a:solidFill>
            </a:endParaRPr>
          </a:p>
          <a:p>
            <a:pPr marL="609584" lvl="0" indent="-412779" algn="l" rtl="0">
              <a:lnSpc>
                <a:spcPct val="120000"/>
              </a:lnSpc>
              <a:spcBef>
                <a:spcPts val="0"/>
              </a:spcBef>
              <a:spcAft>
                <a:spcPts val="0"/>
              </a:spcAft>
              <a:buClr>
                <a:schemeClr val="dk1"/>
              </a:buClr>
              <a:buSzPts val="1800"/>
              <a:buChar char="●"/>
            </a:pPr>
            <a:r>
              <a:rPr lang="en-US" sz="1800">
                <a:solidFill>
                  <a:schemeClr val="dk1"/>
                </a:solidFill>
              </a:rPr>
              <a:t>Cancer Survivor, Climate Change, Social Justice Issues</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56cba386d3_0_592"/>
          <p:cNvSpPr txBox="1">
            <a:spLocks noGrp="1"/>
          </p:cNvSpPr>
          <p:nvPr>
            <p:ph type="ctrTitle"/>
          </p:nvPr>
        </p:nvSpPr>
        <p:spPr>
          <a:xfrm>
            <a:off x="375845" y="568411"/>
            <a:ext cx="9144000" cy="3234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6000"/>
              <a:buFont typeface="Helvetica Neue"/>
              <a:buNone/>
            </a:pPr>
            <a:r>
              <a:rPr lang="en-US"/>
              <a:t>How to be an Active Adult Ally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257432" y="365126"/>
            <a:ext cx="11567984" cy="769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a:t>Awareness: Recognize Power Dynamics</a:t>
            </a:r>
            <a:endParaRPr/>
          </a:p>
        </p:txBody>
      </p:sp>
      <p:sp>
        <p:nvSpPr>
          <p:cNvPr id="235" name="Google Shape;235;p12"/>
          <p:cNvSpPr txBox="1">
            <a:spLocks noGrp="1"/>
          </p:cNvSpPr>
          <p:nvPr>
            <p:ph type="body" idx="1"/>
          </p:nvPr>
        </p:nvSpPr>
        <p:spPr>
          <a:xfrm>
            <a:off x="366584" y="1192238"/>
            <a:ext cx="5588197" cy="4473524"/>
          </a:xfrm>
          <a:prstGeom prst="rect">
            <a:avLst/>
          </a:prstGeom>
          <a:noFill/>
          <a:ln>
            <a:noFill/>
          </a:ln>
        </p:spPr>
        <p:txBody>
          <a:bodyPr spcFirstLastPara="1" wrap="square" lIns="91425" tIns="45700" rIns="91425" bIns="45700" anchor="t" anchorCtr="0">
            <a:normAutofit fontScale="70000" lnSpcReduction="20000"/>
          </a:bodyPr>
          <a:lstStyle/>
          <a:p>
            <a:pPr marL="438150" lvl="0" indent="-438150" algn="l" rtl="0">
              <a:lnSpc>
                <a:spcPct val="130000"/>
              </a:lnSpc>
              <a:spcBef>
                <a:spcPts val="0"/>
              </a:spcBef>
              <a:spcAft>
                <a:spcPts val="0"/>
              </a:spcAft>
              <a:buSzPct val="100000"/>
              <a:buChar char="→"/>
            </a:pPr>
            <a:r>
              <a:rPr lang="en-US" sz="2800"/>
              <a:t>Within the helping-relationship (such as that of a Transition Professional and a Student or Youth) there is always an inherent power differential because one party needs assistance which leaves them with less power than the person helping. </a:t>
            </a:r>
            <a:endParaRPr/>
          </a:p>
          <a:p>
            <a:pPr marL="438150" lvl="0" indent="-438150" algn="l" rtl="0">
              <a:lnSpc>
                <a:spcPct val="130000"/>
              </a:lnSpc>
              <a:spcBef>
                <a:spcPts val="1000"/>
              </a:spcBef>
              <a:spcAft>
                <a:spcPts val="0"/>
              </a:spcAft>
              <a:buSzPct val="100000"/>
              <a:buChar char="→"/>
            </a:pPr>
            <a:r>
              <a:rPr lang="en-US" sz="2800"/>
              <a:t>In Transition helping-relationships that inherent power differential is typically compounded by cultural and societal norms associated with age difference.</a:t>
            </a:r>
            <a:endParaRPr/>
          </a:p>
          <a:p>
            <a:pPr marL="438150" lvl="0" indent="-438150" algn="l" rtl="0">
              <a:lnSpc>
                <a:spcPct val="130000"/>
              </a:lnSpc>
              <a:spcBef>
                <a:spcPts val="1000"/>
              </a:spcBef>
              <a:spcAft>
                <a:spcPts val="0"/>
              </a:spcAft>
              <a:buSzPct val="100000"/>
              <a:buChar char="→"/>
            </a:pPr>
            <a:r>
              <a:rPr lang="en-US" sz="2800"/>
              <a:t>What other power differential often exists (hint: Abled vs. Disabled)</a:t>
            </a:r>
            <a:endParaRPr/>
          </a:p>
          <a:p>
            <a:pPr marL="228600" lvl="0" indent="-141478" algn="l" rtl="0">
              <a:lnSpc>
                <a:spcPct val="130000"/>
              </a:lnSpc>
              <a:spcBef>
                <a:spcPts val="1000"/>
              </a:spcBef>
              <a:spcAft>
                <a:spcPts val="0"/>
              </a:spcAft>
              <a:buSzPct val="70000"/>
              <a:buNone/>
            </a:pPr>
            <a:endParaRPr/>
          </a:p>
        </p:txBody>
      </p:sp>
      <p:pic>
        <p:nvPicPr>
          <p:cNvPr id="236" name="Google Shape;236;p12" descr="Cartoon drawing with the title: The inherent power of differential in a helping relationship with the words Transitional Professional over an adult on the bottom of a teeter totter and the words &quot;student/youth&quot; over a kid at the top of the teeter totter."/>
          <p:cNvPicPr preferRelativeResize="0"/>
          <p:nvPr/>
        </p:nvPicPr>
        <p:blipFill rotWithShape="1">
          <a:blip r:embed="rId3">
            <a:alphaModFix/>
          </a:blip>
          <a:srcRect/>
          <a:stretch/>
        </p:blipFill>
        <p:spPr>
          <a:xfrm>
            <a:off x="6391552" y="1825625"/>
            <a:ext cx="5433864" cy="36271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56cba386d3_0_702"/>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a:t>Action: Engage in Critical Reflection – 1 </a:t>
            </a:r>
            <a:endParaRPr/>
          </a:p>
        </p:txBody>
      </p:sp>
      <p:sp>
        <p:nvSpPr>
          <p:cNvPr id="242" name="Google Shape;242;g356cba386d3_0_702"/>
          <p:cNvSpPr txBox="1">
            <a:spLocks noGrp="1"/>
          </p:cNvSpPr>
          <p:nvPr>
            <p:ph type="body" idx="1"/>
          </p:nvPr>
        </p:nvSpPr>
        <p:spPr>
          <a:xfrm>
            <a:off x="366584" y="1690688"/>
            <a:ext cx="7508100" cy="42588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0000"/>
              </a:lnSpc>
              <a:spcBef>
                <a:spcPts val="0"/>
              </a:spcBef>
              <a:spcAft>
                <a:spcPts val="0"/>
              </a:spcAft>
              <a:buSzPts val="1960"/>
              <a:buNone/>
            </a:pPr>
            <a:r>
              <a:rPr lang="en-US">
                <a:latin typeface="Arial"/>
                <a:ea typeface="Arial"/>
                <a:cs typeface="Arial"/>
                <a:sym typeface="Arial"/>
              </a:rPr>
              <a:t>What does this mean?</a:t>
            </a:r>
            <a:endParaRPr/>
          </a:p>
          <a:p>
            <a:pPr marL="914400" lvl="1" indent="-468630" algn="l" rtl="0">
              <a:lnSpc>
                <a:spcPct val="110000"/>
              </a:lnSpc>
              <a:spcBef>
                <a:spcPts val="1100"/>
              </a:spcBef>
              <a:spcAft>
                <a:spcPts val="0"/>
              </a:spcAft>
              <a:buClr>
                <a:srgbClr val="F46138"/>
              </a:buClr>
              <a:buSzPts val="2400"/>
              <a:buChar char="•"/>
            </a:pPr>
            <a:r>
              <a:rPr lang="en-US">
                <a:latin typeface="Arial"/>
                <a:ea typeface="Arial"/>
                <a:cs typeface="Arial"/>
                <a:sym typeface="Arial"/>
              </a:rPr>
              <a:t>Critical self-reflection is the process of analyzing and evaluating one’s experiences, beliefs, and actions to develop a deeper understanding of oneself and the world.</a:t>
            </a:r>
            <a:endParaRPr/>
          </a:p>
          <a:p>
            <a:pPr marL="0" lvl="0" indent="0" algn="l" rtl="0">
              <a:lnSpc>
                <a:spcPct val="110000"/>
              </a:lnSpc>
              <a:spcBef>
                <a:spcPts val="1100"/>
              </a:spcBef>
              <a:spcAft>
                <a:spcPts val="0"/>
              </a:spcAft>
              <a:buNone/>
            </a:pPr>
            <a:endParaRPr/>
          </a:p>
          <a:p>
            <a:pPr marL="914400" lvl="1" indent="-468630" algn="l" rtl="0">
              <a:lnSpc>
                <a:spcPct val="110000"/>
              </a:lnSpc>
              <a:spcBef>
                <a:spcPts val="1100"/>
              </a:spcBef>
              <a:spcAft>
                <a:spcPts val="0"/>
              </a:spcAft>
              <a:buClr>
                <a:srgbClr val="F46138"/>
              </a:buClr>
              <a:buSzPts val="2400"/>
              <a:buChar char="•"/>
            </a:pPr>
            <a:r>
              <a:rPr lang="en-US">
                <a:latin typeface="Arial"/>
                <a:ea typeface="Arial"/>
                <a:cs typeface="Arial"/>
                <a:sym typeface="Arial"/>
              </a:rPr>
              <a:t>Everyone has implicit biases, engaging in critical self-reflection helps mitigate bias, promote, learning, growth and professional development.</a:t>
            </a:r>
            <a:endParaRPr/>
          </a:p>
        </p:txBody>
      </p:sp>
      <p:pic>
        <p:nvPicPr>
          <p:cNvPr id="243" name="Google Shape;243;g356cba386d3_0_702" descr="An image that shows a cat looking in a mirror that says, &quot;to grow yourself, you must know yourself.&quot;"/>
          <p:cNvPicPr preferRelativeResize="0"/>
          <p:nvPr/>
        </p:nvPicPr>
        <p:blipFill rotWithShape="1">
          <a:blip r:embed="rId3">
            <a:alphaModFix/>
          </a:blip>
          <a:srcRect/>
          <a:stretch/>
        </p:blipFill>
        <p:spPr>
          <a:xfrm>
            <a:off x="8229600" y="1825625"/>
            <a:ext cx="3242329" cy="36138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56cba386d3_0_814"/>
          <p:cNvSpPr txBox="1">
            <a:spLocks noGrp="1"/>
          </p:cNvSpPr>
          <p:nvPr>
            <p:ph type="title"/>
          </p:nvPr>
        </p:nvSpPr>
        <p:spPr>
          <a:xfrm>
            <a:off x="257432" y="200847"/>
            <a:ext cx="11568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a:t>Action: Engage in Critical Reflection – 2 </a:t>
            </a:r>
            <a:endParaRPr/>
          </a:p>
        </p:txBody>
      </p:sp>
      <p:sp>
        <p:nvSpPr>
          <p:cNvPr id="249" name="Google Shape;249;g356cba386d3_0_814"/>
          <p:cNvSpPr txBox="1">
            <a:spLocks noGrp="1"/>
          </p:cNvSpPr>
          <p:nvPr>
            <p:ph type="body" idx="1"/>
          </p:nvPr>
        </p:nvSpPr>
        <p:spPr>
          <a:xfrm>
            <a:off x="257432" y="1366001"/>
            <a:ext cx="11568000" cy="4475100"/>
          </a:xfrm>
          <a:prstGeom prst="rect">
            <a:avLst/>
          </a:prstGeom>
          <a:noFill/>
          <a:ln>
            <a:noFill/>
          </a:ln>
        </p:spPr>
        <p:txBody>
          <a:bodyPr spcFirstLastPara="1" wrap="square" lIns="91425" tIns="45700" rIns="91425" bIns="45700" anchor="t" anchorCtr="0">
            <a:normAutofit fontScale="92500" lnSpcReduction="20000"/>
          </a:bodyPr>
          <a:lstStyle/>
          <a:p>
            <a:pPr marL="12700" lvl="0" indent="0" algn="l" rtl="0">
              <a:lnSpc>
                <a:spcPct val="120000"/>
              </a:lnSpc>
              <a:spcBef>
                <a:spcPts val="0"/>
              </a:spcBef>
              <a:spcAft>
                <a:spcPts val="0"/>
              </a:spcAft>
              <a:buClr>
                <a:schemeClr val="dk1"/>
              </a:buClr>
              <a:buSzPct val="39285"/>
              <a:buFont typeface="Arial"/>
              <a:buNone/>
            </a:pPr>
            <a:r>
              <a:rPr lang="en-US" b="1">
                <a:latin typeface="Arial"/>
                <a:ea typeface="Arial"/>
                <a:cs typeface="Arial"/>
                <a:sym typeface="Arial"/>
              </a:rPr>
              <a:t>Critical Reflection Key Characteristics</a:t>
            </a:r>
            <a:endParaRPr/>
          </a:p>
          <a:p>
            <a:pPr marL="12700" lvl="0" indent="0" algn="l" rtl="0">
              <a:lnSpc>
                <a:spcPct val="120000"/>
              </a:lnSpc>
              <a:spcBef>
                <a:spcPts val="1200"/>
              </a:spcBef>
              <a:spcAft>
                <a:spcPts val="0"/>
              </a:spcAft>
              <a:buClr>
                <a:schemeClr val="dk1"/>
              </a:buClr>
              <a:buSzPct val="45833"/>
              <a:buFont typeface="Arial"/>
              <a:buNone/>
            </a:pPr>
            <a:r>
              <a:rPr lang="en-US" sz="2400" b="1">
                <a:latin typeface="Arial"/>
                <a:ea typeface="Arial"/>
                <a:cs typeface="Arial"/>
                <a:sym typeface="Arial"/>
              </a:rPr>
              <a:t>Self-awareness:</a:t>
            </a:r>
            <a:r>
              <a:rPr lang="en-US" sz="2400">
                <a:latin typeface="Arial"/>
                <a:ea typeface="Arial"/>
                <a:cs typeface="Arial"/>
                <a:sym typeface="Arial"/>
              </a:rPr>
              <a:t> Critical reflection involves a high level of self-awareness, as individuals examine their own thoughts, feelings, and behaviors.</a:t>
            </a:r>
            <a:endParaRPr/>
          </a:p>
          <a:p>
            <a:pPr marL="12700" lvl="0" indent="0" algn="l" rtl="0">
              <a:lnSpc>
                <a:spcPct val="120000"/>
              </a:lnSpc>
              <a:spcBef>
                <a:spcPts val="1200"/>
              </a:spcBef>
              <a:spcAft>
                <a:spcPts val="0"/>
              </a:spcAft>
              <a:buClr>
                <a:schemeClr val="dk1"/>
              </a:buClr>
              <a:buSzPct val="45833"/>
              <a:buFont typeface="Arial"/>
              <a:buNone/>
            </a:pPr>
            <a:r>
              <a:rPr lang="en-US" sz="2400" b="1">
                <a:latin typeface="Arial"/>
                <a:ea typeface="Arial"/>
                <a:cs typeface="Arial"/>
                <a:sym typeface="Arial"/>
              </a:rPr>
              <a:t>Openness to feedback:</a:t>
            </a:r>
            <a:r>
              <a:rPr lang="en-US" sz="2400">
                <a:latin typeface="Arial"/>
                <a:ea typeface="Arial"/>
                <a:cs typeface="Arial"/>
                <a:sym typeface="Arial"/>
              </a:rPr>
              <a:t> Critical reflection requires individuals to be open to feedback from others and willing to consider alternative viewpoints.</a:t>
            </a:r>
            <a:endParaRPr/>
          </a:p>
          <a:p>
            <a:pPr marL="12700" lvl="0" indent="0" algn="l" rtl="0">
              <a:lnSpc>
                <a:spcPct val="120000"/>
              </a:lnSpc>
              <a:spcBef>
                <a:spcPts val="1200"/>
              </a:spcBef>
              <a:spcAft>
                <a:spcPts val="0"/>
              </a:spcAft>
              <a:buClr>
                <a:schemeClr val="dk1"/>
              </a:buClr>
              <a:buSzPct val="45833"/>
              <a:buFont typeface="Arial"/>
              <a:buNone/>
            </a:pPr>
            <a:r>
              <a:rPr lang="en-US" sz="2400" b="1">
                <a:latin typeface="Arial"/>
                <a:ea typeface="Arial"/>
                <a:cs typeface="Arial"/>
                <a:sym typeface="Arial"/>
              </a:rPr>
              <a:t>Analytical thinking:</a:t>
            </a:r>
            <a:r>
              <a:rPr lang="en-US" sz="2400">
                <a:latin typeface="Arial"/>
                <a:ea typeface="Arial"/>
                <a:cs typeface="Arial"/>
                <a:sym typeface="Arial"/>
              </a:rPr>
              <a:t> Critical reflection involves a process of analyzing and evaluating one's own experiences, beliefs, and actions.</a:t>
            </a:r>
            <a:endParaRPr/>
          </a:p>
          <a:p>
            <a:pPr marL="12700" lvl="0" indent="0" algn="l" rtl="0">
              <a:lnSpc>
                <a:spcPct val="120000"/>
              </a:lnSpc>
              <a:spcBef>
                <a:spcPts val="1200"/>
              </a:spcBef>
              <a:spcAft>
                <a:spcPts val="0"/>
              </a:spcAft>
              <a:buClr>
                <a:schemeClr val="dk1"/>
              </a:buClr>
              <a:buSzPct val="45833"/>
              <a:buFont typeface="Arial"/>
              <a:buNone/>
            </a:pPr>
            <a:r>
              <a:rPr lang="en-US" sz="2400" b="1">
                <a:latin typeface="Arial"/>
                <a:ea typeface="Arial"/>
                <a:cs typeface="Arial"/>
                <a:sym typeface="Arial"/>
              </a:rPr>
              <a:t>Action-oriented:</a:t>
            </a:r>
            <a:r>
              <a:rPr lang="en-US" sz="2400">
                <a:latin typeface="Arial"/>
                <a:ea typeface="Arial"/>
                <a:cs typeface="Arial"/>
                <a:sym typeface="Arial"/>
              </a:rPr>
              <a:t> Critical reflection is not just about thinking, but also about taking action to improve oneself and the world.</a:t>
            </a:r>
            <a:endParaRPr/>
          </a:p>
          <a:p>
            <a:pPr marL="228600" lvl="0" indent="-121920" algn="l" rtl="0">
              <a:lnSpc>
                <a:spcPct val="120000"/>
              </a:lnSpc>
              <a:spcBef>
                <a:spcPts val="1200"/>
              </a:spcBef>
              <a:spcAft>
                <a:spcPts val="0"/>
              </a:spcAft>
              <a:buSzPct val="70000"/>
              <a:buNone/>
            </a:pPr>
            <a:endParaRPr sz="2400" b="1">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56cba386d3_0_925"/>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a:t>Action: Engage in Critical Reflection – 4 </a:t>
            </a:r>
            <a:endParaRPr/>
          </a:p>
        </p:txBody>
      </p:sp>
      <p:pic>
        <p:nvPicPr>
          <p:cNvPr id="255" name="Google Shape;255;g356cba386d3_0_925" descr="A picture of a sloth stamping a paper that says, &quot;What if...you slowed down.&quot;"/>
          <p:cNvPicPr preferRelativeResize="0"/>
          <p:nvPr/>
        </p:nvPicPr>
        <p:blipFill rotWithShape="1">
          <a:blip r:embed="rId3">
            <a:alphaModFix/>
          </a:blip>
          <a:srcRect/>
          <a:stretch/>
        </p:blipFill>
        <p:spPr>
          <a:xfrm>
            <a:off x="677642" y="1603766"/>
            <a:ext cx="4234326" cy="4234326"/>
          </a:xfrm>
          <a:prstGeom prst="rect">
            <a:avLst/>
          </a:prstGeom>
          <a:noFill/>
          <a:ln>
            <a:noFill/>
          </a:ln>
        </p:spPr>
      </p:pic>
      <p:sp>
        <p:nvSpPr>
          <p:cNvPr id="256" name="Google Shape;256;g356cba386d3_0_925"/>
          <p:cNvSpPr txBox="1">
            <a:spLocks noGrp="1"/>
          </p:cNvSpPr>
          <p:nvPr>
            <p:ph type="body" idx="1"/>
          </p:nvPr>
        </p:nvSpPr>
        <p:spPr>
          <a:xfrm>
            <a:off x="5223027" y="1585508"/>
            <a:ext cx="6602400" cy="4785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680"/>
              <a:buNone/>
            </a:pPr>
            <a:r>
              <a:rPr lang="en-US" sz="2400">
                <a:solidFill>
                  <a:srgbClr val="FFFFFF"/>
                </a:solidFill>
                <a:latin typeface="Arial"/>
                <a:ea typeface="Arial"/>
                <a:cs typeface="Arial"/>
                <a:sym typeface="Arial"/>
              </a:rPr>
              <a:t>Consciously engage in critical self-reflection when working with a student/youth – Ask Yourself:</a:t>
            </a:r>
            <a:endParaRPr/>
          </a:p>
          <a:p>
            <a:pPr marL="685800" lvl="1" indent="-320040" algn="l" rtl="0">
              <a:lnSpc>
                <a:spcPct val="100000"/>
              </a:lnSpc>
              <a:spcBef>
                <a:spcPts val="0"/>
              </a:spcBef>
              <a:spcAft>
                <a:spcPts val="0"/>
              </a:spcAft>
              <a:buClr>
                <a:srgbClr val="F46138"/>
              </a:buClr>
              <a:buSzPts val="2000"/>
              <a:buChar char="•"/>
            </a:pPr>
            <a:r>
              <a:rPr lang="en-US" sz="2000">
                <a:solidFill>
                  <a:srgbClr val="FFFFFF"/>
                </a:solidFill>
                <a:latin typeface="Arial"/>
                <a:ea typeface="Arial"/>
                <a:cs typeface="Arial"/>
                <a:sym typeface="Arial"/>
              </a:rPr>
              <a:t>What and who are controlling the narrative in this situation?</a:t>
            </a:r>
            <a:endParaRPr/>
          </a:p>
          <a:p>
            <a:pPr marL="685800" lvl="1" indent="-320040" algn="l" rtl="0">
              <a:lnSpc>
                <a:spcPct val="110000"/>
              </a:lnSpc>
              <a:spcBef>
                <a:spcPts val="600"/>
              </a:spcBef>
              <a:spcAft>
                <a:spcPts val="0"/>
              </a:spcAft>
              <a:buClr>
                <a:srgbClr val="F46138"/>
              </a:buClr>
              <a:buSzPts val="2000"/>
              <a:buChar char="•"/>
            </a:pPr>
            <a:r>
              <a:rPr lang="en-US" sz="2000">
                <a:solidFill>
                  <a:srgbClr val="FFFFFF"/>
                </a:solidFill>
                <a:latin typeface="Arial"/>
                <a:ea typeface="Arial"/>
                <a:cs typeface="Arial"/>
                <a:sym typeface="Arial"/>
              </a:rPr>
              <a:t>What do you know about the student/youth you are working with? How do you know that? Why is that knowledge valid? Are there other sources of knowledge that should be considered? </a:t>
            </a:r>
            <a:endParaRPr/>
          </a:p>
          <a:p>
            <a:pPr marL="685800" lvl="1" indent="-320040" algn="l" rtl="0">
              <a:lnSpc>
                <a:spcPct val="100000"/>
              </a:lnSpc>
              <a:spcBef>
                <a:spcPts val="600"/>
              </a:spcBef>
              <a:spcAft>
                <a:spcPts val="0"/>
              </a:spcAft>
              <a:buClr>
                <a:srgbClr val="F46138"/>
              </a:buClr>
              <a:buSzPts val="2000"/>
              <a:buChar char="•"/>
            </a:pPr>
            <a:r>
              <a:rPr lang="en-US" sz="2000">
                <a:solidFill>
                  <a:srgbClr val="FFFFFF"/>
                </a:solidFill>
                <a:latin typeface="Arial"/>
                <a:ea typeface="Arial"/>
                <a:cs typeface="Arial"/>
                <a:sym typeface="Arial"/>
              </a:rPr>
              <a:t>How is success being defined? Who is defining it?</a:t>
            </a:r>
            <a:endParaRPr/>
          </a:p>
          <a:p>
            <a:pPr marL="685800" lvl="1" indent="-320040" algn="l" rtl="0">
              <a:lnSpc>
                <a:spcPct val="100000"/>
              </a:lnSpc>
              <a:spcBef>
                <a:spcPts val="600"/>
              </a:spcBef>
              <a:spcAft>
                <a:spcPts val="0"/>
              </a:spcAft>
              <a:buClr>
                <a:srgbClr val="F46138"/>
              </a:buClr>
              <a:buSzPts val="2000"/>
              <a:buChar char="•"/>
            </a:pPr>
            <a:r>
              <a:rPr lang="en-US" sz="2000">
                <a:solidFill>
                  <a:srgbClr val="FFFFFF"/>
                </a:solidFill>
                <a:latin typeface="Arial"/>
                <a:ea typeface="Arial"/>
                <a:cs typeface="Arial"/>
                <a:sym typeface="Arial"/>
              </a:rPr>
              <a:t>Why is one course of action recommended and not another? Who benefits most from the course of action recommended?</a:t>
            </a:r>
            <a:endParaRPr/>
          </a:p>
          <a:p>
            <a:pPr marL="228600" lvl="0" indent="-104140" algn="l" rtl="0">
              <a:lnSpc>
                <a:spcPct val="100000"/>
              </a:lnSpc>
              <a:spcBef>
                <a:spcPts val="1600"/>
              </a:spcBef>
              <a:spcAft>
                <a:spcPts val="0"/>
              </a:spcAft>
              <a:buSzPts val="1960"/>
              <a:buNone/>
            </a:pP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txBox="1">
            <a:spLocks noGrp="1"/>
          </p:cNvSpPr>
          <p:nvPr>
            <p:ph type="title"/>
          </p:nvPr>
        </p:nvSpPr>
        <p:spPr>
          <a:xfrm>
            <a:off x="257432" y="365125"/>
            <a:ext cx="11567984" cy="10932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Disclaimer</a:t>
            </a:r>
            <a:endParaRPr/>
          </a:p>
        </p:txBody>
      </p:sp>
      <p:sp>
        <p:nvSpPr>
          <p:cNvPr id="135" name="Google Shape;135;p2"/>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Autofit/>
          </a:bodyPr>
          <a:lstStyle/>
          <a:p>
            <a:pPr marL="80010" lvl="0" indent="0" algn="l" rtl="0">
              <a:lnSpc>
                <a:spcPct val="125000"/>
              </a:lnSpc>
              <a:spcBef>
                <a:spcPts val="0"/>
              </a:spcBef>
              <a:spcAft>
                <a:spcPts val="0"/>
              </a:spcAft>
              <a:buSzPts val="2240"/>
              <a:buNone/>
            </a:pPr>
            <a:r>
              <a:rPr lang="en-US" sz="3200" b="0" i="1" u="none" strike="noStrike">
                <a:solidFill>
                  <a:srgbClr val="0D1D34"/>
                </a:solidFill>
                <a:latin typeface="Open Sans"/>
                <a:ea typeface="Open Sans"/>
                <a:cs typeface="Open Sans"/>
                <a:sym typeface="Open Sans"/>
              </a:rPr>
              <a:t>"The contents of this presentation were developed under grants </a:t>
            </a:r>
            <a:r>
              <a:rPr lang="en-US" sz="3200" b="0" i="1" u="none" strike="noStrike">
                <a:solidFill>
                  <a:schemeClr val="accent1"/>
                </a:solidFill>
                <a:latin typeface="Open Sans"/>
                <a:ea typeface="Open Sans"/>
                <a:cs typeface="Open Sans"/>
                <a:sym typeface="Open Sans"/>
              </a:rPr>
              <a:t>H326E200003</a:t>
            </a:r>
            <a:r>
              <a:rPr lang="en-US" sz="3200" b="0" i="1" u="none" strike="noStrike">
                <a:solidFill>
                  <a:srgbClr val="0D1D34"/>
                </a:solidFill>
                <a:latin typeface="Open Sans"/>
                <a:ea typeface="Open Sans"/>
                <a:cs typeface="Open Sans"/>
                <a:sym typeface="Open Sans"/>
              </a:rPr>
              <a:t> and </a:t>
            </a:r>
            <a:r>
              <a:rPr lang="en-US" sz="3200" b="0" i="1" u="none" strike="noStrike">
                <a:solidFill>
                  <a:schemeClr val="accent1"/>
                </a:solidFill>
                <a:latin typeface="Open Sans"/>
                <a:ea typeface="Open Sans"/>
                <a:cs typeface="Open Sans"/>
                <a:sym typeface="Open Sans"/>
              </a:rPr>
              <a:t>H264J200002</a:t>
            </a:r>
            <a:r>
              <a:rPr lang="en-US" sz="3200" b="0" i="1" u="none" strike="noStrike">
                <a:solidFill>
                  <a:srgbClr val="0D1D34"/>
                </a:solidFill>
                <a:latin typeface="Open Sans"/>
                <a:ea typeface="Open Sans"/>
                <a:cs typeface="Open Sans"/>
                <a:sym typeface="Open Sans"/>
              </a:rPr>
              <a:t> from the Department of Education. However, these contents do not necessarily represent the policy of the Department of Education, and you should not assume endorsement by the Federal Government."</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txBox="1">
            <a:spLocks noGrp="1"/>
          </p:cNvSpPr>
          <p:nvPr>
            <p:ph type="title"/>
          </p:nvPr>
        </p:nvSpPr>
        <p:spPr>
          <a:xfrm>
            <a:off x="257432" y="365126"/>
            <a:ext cx="11567984" cy="8423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Awareness: Shifting the Approach </a:t>
            </a:r>
            <a:endParaRPr/>
          </a:p>
        </p:txBody>
      </p:sp>
      <p:sp>
        <p:nvSpPr>
          <p:cNvPr id="262" name="Google Shape;262;p13"/>
          <p:cNvSpPr txBox="1">
            <a:spLocks noGrp="1"/>
          </p:cNvSpPr>
          <p:nvPr>
            <p:ph type="body" idx="1"/>
          </p:nvPr>
        </p:nvSpPr>
        <p:spPr>
          <a:xfrm>
            <a:off x="407902" y="1516551"/>
            <a:ext cx="11567984" cy="382489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30000"/>
              </a:lnSpc>
              <a:spcBef>
                <a:spcPts val="0"/>
              </a:spcBef>
              <a:spcAft>
                <a:spcPts val="0"/>
              </a:spcAft>
              <a:buSzPct val="70000"/>
              <a:buNone/>
            </a:pPr>
            <a:r>
              <a:rPr lang="en-US"/>
              <a:t>According to our partners at the </a:t>
            </a:r>
            <a:r>
              <a:rPr lang="en-US" b="1" u="sng">
                <a:solidFill>
                  <a:schemeClr val="hlink"/>
                </a:solidFill>
                <a:hlinkClick r:id="rId3"/>
              </a:rPr>
              <a:t>RAISE</a:t>
            </a:r>
            <a:r>
              <a:rPr lang="en-US" b="1"/>
              <a:t> </a:t>
            </a:r>
            <a:r>
              <a:rPr lang="en-US"/>
              <a:t>Center:</a:t>
            </a:r>
            <a:endParaRPr/>
          </a:p>
          <a:p>
            <a:pPr marL="457200" lvl="0" indent="-228600" algn="l" rtl="0">
              <a:lnSpc>
                <a:spcPct val="130000"/>
              </a:lnSpc>
              <a:spcBef>
                <a:spcPts val="1000"/>
              </a:spcBef>
              <a:spcAft>
                <a:spcPts val="0"/>
              </a:spcAft>
              <a:buSzPct val="329410"/>
              <a:buNone/>
            </a:pPr>
            <a:endParaRPr sz="700"/>
          </a:p>
          <a:p>
            <a:pPr marL="457200" lvl="0" indent="-353060" algn="l" rtl="0">
              <a:lnSpc>
                <a:spcPct val="130000"/>
              </a:lnSpc>
              <a:spcBef>
                <a:spcPts val="1000"/>
              </a:spcBef>
              <a:spcAft>
                <a:spcPts val="0"/>
              </a:spcAft>
              <a:buSzPct val="82352"/>
              <a:buChar char="●"/>
            </a:pPr>
            <a:r>
              <a:rPr lang="en-US"/>
              <a:t>One of the key elements of youth engagement is creating a space where youth feel their actions and voice have value. </a:t>
            </a:r>
            <a:endParaRPr/>
          </a:p>
          <a:p>
            <a:pPr marL="457200" lvl="0" indent="0" algn="l" rtl="0">
              <a:lnSpc>
                <a:spcPct val="130000"/>
              </a:lnSpc>
              <a:spcBef>
                <a:spcPts val="1000"/>
              </a:spcBef>
              <a:spcAft>
                <a:spcPts val="0"/>
              </a:spcAft>
              <a:buSzPct val="70000"/>
              <a:buNone/>
            </a:pPr>
            <a:endParaRPr sz="800"/>
          </a:p>
          <a:p>
            <a:pPr marL="457200" lvl="0" indent="-353060" algn="l" rtl="0">
              <a:lnSpc>
                <a:spcPct val="130000"/>
              </a:lnSpc>
              <a:spcBef>
                <a:spcPts val="1000"/>
              </a:spcBef>
              <a:spcAft>
                <a:spcPts val="0"/>
              </a:spcAft>
              <a:buSzPct val="82352"/>
              <a:buChar char="●"/>
            </a:pPr>
            <a:r>
              <a:rPr lang="en-US"/>
              <a:t>Part of creating that environment is making sure the adults supporting those youth change their mindset from being the adult “in charge” to an adult ally that works in partnership with the youth to achieve group goals or activities. </a:t>
            </a:r>
            <a:endParaRPr/>
          </a:p>
          <a:p>
            <a:pPr marL="228600" lvl="0" indent="-122809" algn="l" rtl="0">
              <a:lnSpc>
                <a:spcPct val="130000"/>
              </a:lnSpc>
              <a:spcBef>
                <a:spcPts val="1000"/>
              </a:spcBef>
              <a:spcAft>
                <a:spcPts val="0"/>
              </a:spcAft>
              <a:buSzPct val="70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a:spLocks noGrp="1"/>
          </p:cNvSpPr>
          <p:nvPr>
            <p:ph type="title"/>
          </p:nvPr>
        </p:nvSpPr>
        <p:spPr>
          <a:xfrm>
            <a:off x="257432" y="365125"/>
            <a:ext cx="11567984" cy="10238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Awareness: Authentic Engagement</a:t>
            </a:r>
            <a:endParaRPr/>
          </a:p>
        </p:txBody>
      </p:sp>
      <p:sp>
        <p:nvSpPr>
          <p:cNvPr id="268" name="Google Shape;268;p14"/>
          <p:cNvSpPr txBox="1">
            <a:spLocks noGrp="1"/>
          </p:cNvSpPr>
          <p:nvPr>
            <p:ph type="body" idx="1"/>
          </p:nvPr>
        </p:nvSpPr>
        <p:spPr>
          <a:xfrm>
            <a:off x="257432" y="1628855"/>
            <a:ext cx="11567984" cy="382489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960"/>
              <a:buNone/>
            </a:pPr>
            <a:r>
              <a:rPr lang="en-US"/>
              <a:t>According to the </a:t>
            </a:r>
            <a:r>
              <a:rPr lang="en-US" b="1" u="sng">
                <a:solidFill>
                  <a:schemeClr val="hlink"/>
                </a:solidFill>
                <a:hlinkClick r:id="rId3"/>
              </a:rPr>
              <a:t>RAISE</a:t>
            </a:r>
            <a:r>
              <a:rPr lang="en-US" b="1"/>
              <a:t> </a:t>
            </a:r>
            <a:r>
              <a:rPr lang="en-US"/>
              <a:t>Center:</a:t>
            </a:r>
            <a:endParaRPr/>
          </a:p>
          <a:p>
            <a:pPr marL="0" lvl="0" indent="0" algn="l" rtl="0">
              <a:lnSpc>
                <a:spcPct val="120000"/>
              </a:lnSpc>
              <a:spcBef>
                <a:spcPts val="1000"/>
              </a:spcBef>
              <a:spcAft>
                <a:spcPts val="0"/>
              </a:spcAft>
              <a:buSzPts val="770"/>
              <a:buNone/>
            </a:pPr>
            <a:endParaRPr sz="1100"/>
          </a:p>
          <a:p>
            <a:pPr marL="457200" lvl="0" indent="-457200" algn="l" rtl="0">
              <a:lnSpc>
                <a:spcPct val="120000"/>
              </a:lnSpc>
              <a:spcBef>
                <a:spcPts val="1000"/>
              </a:spcBef>
              <a:spcAft>
                <a:spcPts val="0"/>
              </a:spcAft>
              <a:buSzPts val="1960"/>
              <a:buChar char="→"/>
            </a:pPr>
            <a:r>
              <a:rPr lang="en-US"/>
              <a:t>Authentic youth engagement is present when young adults are provided opportunities to consistently participate in decision making, take ownership of work, initiate conversations and plans, and able to give feedback that impacts programs, services, and/or systems that serve them.</a:t>
            </a:r>
            <a:endParaRPr/>
          </a:p>
          <a:p>
            <a:pPr marL="228600" lvl="0" indent="-104140" algn="l" rtl="0">
              <a:lnSpc>
                <a:spcPct val="120000"/>
              </a:lnSpc>
              <a:spcBef>
                <a:spcPts val="1000"/>
              </a:spcBef>
              <a:spcAft>
                <a:spcPts val="0"/>
              </a:spcAft>
              <a:buSzPts val="196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title"/>
          </p:nvPr>
        </p:nvSpPr>
        <p:spPr>
          <a:xfrm>
            <a:off x="312008" y="283469"/>
            <a:ext cx="11567984" cy="75825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a:t>Analysis: Ladder of Student Involvement</a:t>
            </a:r>
            <a:endParaRPr/>
          </a:p>
        </p:txBody>
      </p:sp>
      <p:pic>
        <p:nvPicPr>
          <p:cNvPr id="275" name="Google Shape;275;p15" descr="Ladder of Student Involvement in Schools:&#10;8. Student/Adult Equity&#10;7. Complex Student-Driven&#10;6. Student/Adult Equality&#10;5. Students Consulted&#10;4. Students Informed&#10;3. Tokenism&#10;2. Decoration&#10;1. Manipulation&#10;&#10;Adapted by Adam Fletcher (2011) from work by Roger Hart, et al. (1994)&#10;"/>
          <p:cNvPicPr preferRelativeResize="0">
            <a:picLocks noGrp="1"/>
          </p:cNvPicPr>
          <p:nvPr>
            <p:ph type="body" idx="1"/>
          </p:nvPr>
        </p:nvPicPr>
        <p:blipFill rotWithShape="1">
          <a:blip r:embed="rId3">
            <a:alphaModFix/>
          </a:blip>
          <a:srcRect/>
          <a:stretch/>
        </p:blipFill>
        <p:spPr>
          <a:xfrm>
            <a:off x="5630375" y="1416637"/>
            <a:ext cx="5153223" cy="50731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title"/>
          </p:nvPr>
        </p:nvSpPr>
        <p:spPr>
          <a:xfrm>
            <a:off x="257432" y="365125"/>
            <a:ext cx="11567984" cy="7262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Analysis: Ladder of Student Involvement Defined</a:t>
            </a:r>
            <a:endParaRPr/>
          </a:p>
        </p:txBody>
      </p:sp>
      <p:graphicFrame>
        <p:nvGraphicFramePr>
          <p:cNvPr id="281" name="Google Shape;281;p16"/>
          <p:cNvGraphicFramePr/>
          <p:nvPr/>
        </p:nvGraphicFramePr>
        <p:xfrm>
          <a:off x="257431" y="1305560"/>
          <a:ext cx="3000000" cy="3000000"/>
        </p:xfrm>
        <a:graphic>
          <a:graphicData uri="http://schemas.openxmlformats.org/drawingml/2006/table">
            <a:tbl>
              <a:tblPr firstRow="1" bandRow="1">
                <a:noFill/>
                <a:tableStyleId>{0FEFED69-6F68-460A-A2A6-49416F8568DD}</a:tableStyleId>
              </a:tblPr>
              <a:tblGrid>
                <a:gridCol w="4394425">
                  <a:extLst>
                    <a:ext uri="{9D8B030D-6E8A-4147-A177-3AD203B41FA5}">
                      <a16:colId xmlns:a16="http://schemas.microsoft.com/office/drawing/2014/main" val="20000"/>
                    </a:ext>
                  </a:extLst>
                </a:gridCol>
                <a:gridCol w="68953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Ladder Rung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Defined</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 Student Manipulation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Compelled or forced to attend without regard to interest</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 Student Decoration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Simple presence of students is all that is required - their active involvement is not considered</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3. Student Tokenism</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Students are involved only to reinforce the perception they’re involved</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 Student Informed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Student input does not have to be implemented – meaning their input is not considered unless it actively aligns with what the adult has already determined to be the priority</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5. Student Consulted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Students have limited authority and it is subject to adult approval</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6. Student - Adult Equality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While this is a 50/50 split of authority, obligation and commitment it does not consider specific developmental needs and without recognition students may lose interest and become disengaged.</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7. Completely Student-Driven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Adults take on only a passive role while students are then often perceived as less considerate and informed and absent of understanding of larger impact to the student community – validity also often questioned.</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8. Student - Adult Equity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Full Equity with adults understood as a 40/60 or 20/80 split and requires a conscious commitment by all participants. </a:t>
                      </a:r>
                      <a:endParaRPr sz="1400" u="none" strike="noStrike" cap="none"/>
                    </a:p>
                  </a:txBody>
                  <a:tcPr marL="91450" marR="91450" marT="45725" marB="45725"/>
                </a:tc>
                <a:extLst>
                  <a:ext uri="{0D108BD9-81ED-4DB2-BD59-A6C34878D82A}">
                    <a16:rowId xmlns:a16="http://schemas.microsoft.com/office/drawing/2014/main" val="10008"/>
                  </a:ext>
                </a:extLst>
              </a:tr>
            </a:tbl>
          </a:graphicData>
        </a:graphic>
      </p:graphicFrame>
      <p:sp>
        <p:nvSpPr>
          <p:cNvPr id="282" name="Google Shape;282;p16"/>
          <p:cNvSpPr txBox="1"/>
          <p:nvPr/>
        </p:nvSpPr>
        <p:spPr>
          <a:xfrm>
            <a:off x="5717893" y="5873262"/>
            <a:ext cx="471790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Ladder of Student Involvement adapted from Hart  – Adam Fletcher (2011)</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title"/>
          </p:nvPr>
        </p:nvSpPr>
        <p:spPr>
          <a:xfrm>
            <a:off x="838200" y="365126"/>
            <a:ext cx="10515600" cy="988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Analysis: Student/Youth Voice and Input</a:t>
            </a:r>
            <a:endParaRPr/>
          </a:p>
        </p:txBody>
      </p:sp>
      <p:sp>
        <p:nvSpPr>
          <p:cNvPr id="289" name="Google Shape;289;p17"/>
          <p:cNvSpPr txBox="1">
            <a:spLocks noGrp="1"/>
          </p:cNvSpPr>
          <p:nvPr>
            <p:ph type="body" idx="1"/>
          </p:nvPr>
        </p:nvSpPr>
        <p:spPr>
          <a:xfrm>
            <a:off x="838200" y="1482968"/>
            <a:ext cx="10515600" cy="4605315"/>
          </a:xfrm>
          <a:prstGeom prst="rect">
            <a:avLst/>
          </a:prstGeom>
          <a:noFill/>
          <a:ln>
            <a:noFill/>
          </a:ln>
        </p:spPr>
        <p:txBody>
          <a:bodyPr spcFirstLastPara="1" wrap="square" lIns="91425" tIns="45700" rIns="91425" bIns="45700" anchor="t" anchorCtr="0">
            <a:normAutofit/>
          </a:bodyPr>
          <a:lstStyle/>
          <a:p>
            <a:pPr marL="457200" lvl="0" indent="-342900" algn="l" rtl="0">
              <a:lnSpc>
                <a:spcPct val="140000"/>
              </a:lnSpc>
              <a:spcBef>
                <a:spcPts val="0"/>
              </a:spcBef>
              <a:spcAft>
                <a:spcPts val="0"/>
              </a:spcAft>
              <a:buSzPts val="1800"/>
              <a:buChar char="•"/>
            </a:pPr>
            <a:r>
              <a:rPr lang="en-US" sz="2000" b="1"/>
              <a:t>How does your agency gather input from youth and families about what they need?  </a:t>
            </a:r>
            <a:endParaRPr sz="2000" b="1"/>
          </a:p>
          <a:p>
            <a:pPr marL="457200" lvl="0" indent="-228600" algn="l" rtl="0">
              <a:lnSpc>
                <a:spcPct val="120000"/>
              </a:lnSpc>
              <a:spcBef>
                <a:spcPts val="0"/>
              </a:spcBef>
              <a:spcAft>
                <a:spcPts val="0"/>
              </a:spcAft>
              <a:buSzPts val="1800"/>
              <a:buNone/>
            </a:pPr>
            <a:endParaRPr sz="2000"/>
          </a:p>
          <a:p>
            <a:pPr marL="457200" lvl="0" indent="-342900" algn="l" rtl="0">
              <a:lnSpc>
                <a:spcPct val="120000"/>
              </a:lnSpc>
              <a:spcBef>
                <a:spcPts val="0"/>
              </a:spcBef>
              <a:spcAft>
                <a:spcPts val="0"/>
              </a:spcAft>
              <a:buSzPts val="1800"/>
              <a:buChar char="•"/>
            </a:pPr>
            <a:r>
              <a:rPr lang="en-US" sz="2000" b="1"/>
              <a:t>Other Considerations when and where input can be solicited: </a:t>
            </a:r>
            <a:endParaRPr sz="2000" b="1"/>
          </a:p>
          <a:p>
            <a:pPr marL="914400" lvl="1" indent="-342900" algn="l" rtl="0">
              <a:lnSpc>
                <a:spcPct val="120000"/>
              </a:lnSpc>
              <a:spcBef>
                <a:spcPts val="0"/>
              </a:spcBef>
              <a:spcAft>
                <a:spcPts val="0"/>
              </a:spcAft>
              <a:buSzPts val="1800"/>
              <a:buChar char="•"/>
            </a:pPr>
            <a:r>
              <a:rPr lang="en-US" sz="2000"/>
              <a:t>When services are offered</a:t>
            </a:r>
            <a:endParaRPr sz="2000"/>
          </a:p>
          <a:p>
            <a:pPr marL="914400" lvl="1" indent="-342900" algn="l" rtl="0">
              <a:lnSpc>
                <a:spcPct val="120000"/>
              </a:lnSpc>
              <a:spcBef>
                <a:spcPts val="0"/>
              </a:spcBef>
              <a:spcAft>
                <a:spcPts val="0"/>
              </a:spcAft>
              <a:buSzPts val="1800"/>
              <a:buChar char="•"/>
            </a:pPr>
            <a:r>
              <a:rPr lang="en-US" sz="2000"/>
              <a:t>Where services are offered </a:t>
            </a:r>
            <a:endParaRPr sz="2000"/>
          </a:p>
          <a:p>
            <a:pPr marL="914400" lvl="1" indent="-342900" algn="l" rtl="0">
              <a:lnSpc>
                <a:spcPct val="120000"/>
              </a:lnSpc>
              <a:spcBef>
                <a:spcPts val="0"/>
              </a:spcBef>
              <a:spcAft>
                <a:spcPts val="0"/>
              </a:spcAft>
              <a:buSzPts val="1800"/>
              <a:buChar char="•"/>
            </a:pPr>
            <a:r>
              <a:rPr lang="en-US" sz="2000"/>
              <a:t>From whom services are offered </a:t>
            </a:r>
            <a:endParaRPr sz="2000"/>
          </a:p>
          <a:p>
            <a:pPr marL="914400" lvl="1" indent="-342900" algn="l" rtl="0">
              <a:lnSpc>
                <a:spcPct val="120000"/>
              </a:lnSpc>
              <a:spcBef>
                <a:spcPts val="0"/>
              </a:spcBef>
              <a:spcAft>
                <a:spcPts val="0"/>
              </a:spcAft>
              <a:buSzPts val="1800"/>
              <a:buChar char="•"/>
            </a:pPr>
            <a:r>
              <a:rPr lang="en-US" sz="2000"/>
              <a:t>What services are needed </a:t>
            </a:r>
            <a:endParaRPr sz="2000"/>
          </a:p>
          <a:p>
            <a:pPr marL="914400" lvl="1" indent="-342900" algn="l" rtl="0">
              <a:lnSpc>
                <a:spcPct val="120000"/>
              </a:lnSpc>
              <a:spcBef>
                <a:spcPts val="0"/>
              </a:spcBef>
              <a:spcAft>
                <a:spcPts val="0"/>
              </a:spcAft>
              <a:buSzPts val="1800"/>
              <a:buChar char="•"/>
            </a:pPr>
            <a:r>
              <a:rPr lang="en-US" sz="2000"/>
              <a:t>How services are delivered </a:t>
            </a:r>
            <a:endParaRPr sz="2000"/>
          </a:p>
          <a:p>
            <a:pPr marL="1371600" lvl="2" indent="-342900" algn="l" rtl="0">
              <a:lnSpc>
                <a:spcPct val="120000"/>
              </a:lnSpc>
              <a:spcBef>
                <a:spcPts val="0"/>
              </a:spcBef>
              <a:spcAft>
                <a:spcPts val="0"/>
              </a:spcAft>
              <a:buSzPts val="1800"/>
              <a:buChar char="•"/>
            </a:pPr>
            <a:r>
              <a:rPr lang="en-US"/>
              <a:t>Innovative and flexible strategies </a:t>
            </a:r>
            <a:endParaRPr/>
          </a:p>
          <a:p>
            <a:pPr marL="914400" lvl="1" indent="-342900" algn="l" rtl="0">
              <a:lnSpc>
                <a:spcPct val="120000"/>
              </a:lnSpc>
              <a:spcBef>
                <a:spcPts val="0"/>
              </a:spcBef>
              <a:spcAft>
                <a:spcPts val="0"/>
              </a:spcAft>
              <a:buSzPts val="1800"/>
              <a:buChar char="•"/>
            </a:pPr>
            <a:r>
              <a:rPr lang="en-US" sz="2000"/>
              <a:t>What supports do students and families need to stay engaged </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9"/>
          <p:cNvSpPr txBox="1">
            <a:spLocks noGrp="1"/>
          </p:cNvSpPr>
          <p:nvPr>
            <p:ph type="title"/>
          </p:nvPr>
        </p:nvSpPr>
        <p:spPr>
          <a:xfrm>
            <a:off x="838200" y="365126"/>
            <a:ext cx="10515600" cy="988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2"/>
              </a:buClr>
              <a:buSzPct val="100000"/>
              <a:buFont typeface="Helvetica Neue"/>
              <a:buNone/>
            </a:pPr>
            <a:r>
              <a:rPr lang="en-US"/>
              <a:t>Analysis: What does high quality engagement </a:t>
            </a:r>
            <a:br>
              <a:rPr lang="en-US"/>
            </a:br>
            <a:r>
              <a:rPr lang="en-US"/>
              <a:t>look like?</a:t>
            </a:r>
            <a:endParaRPr/>
          </a:p>
        </p:txBody>
      </p:sp>
      <p:sp>
        <p:nvSpPr>
          <p:cNvPr id="296" name="Google Shape;296;p19"/>
          <p:cNvSpPr txBox="1">
            <a:spLocks noGrp="1"/>
          </p:cNvSpPr>
          <p:nvPr>
            <p:ph type="body" idx="1"/>
          </p:nvPr>
        </p:nvSpPr>
        <p:spPr>
          <a:xfrm>
            <a:off x="838200" y="1482969"/>
            <a:ext cx="10515600" cy="4559016"/>
          </a:xfrm>
          <a:prstGeom prst="rect">
            <a:avLst/>
          </a:prstGeom>
          <a:noFill/>
          <a:ln>
            <a:noFill/>
          </a:ln>
        </p:spPr>
        <p:txBody>
          <a:bodyPr spcFirstLastPara="1" wrap="square" lIns="91425" tIns="45700" rIns="91425" bIns="45700" anchor="t" anchorCtr="0">
            <a:normAutofit/>
          </a:bodyPr>
          <a:lstStyle/>
          <a:p>
            <a:pPr marL="114300" lvl="0" indent="0" algn="l" rtl="0">
              <a:lnSpc>
                <a:spcPct val="120000"/>
              </a:lnSpc>
              <a:spcBef>
                <a:spcPts val="1000"/>
              </a:spcBef>
              <a:spcAft>
                <a:spcPts val="0"/>
              </a:spcAft>
              <a:buSzPts val="1800"/>
              <a:buNone/>
            </a:pPr>
            <a:r>
              <a:rPr lang="en-US" sz="2000" b="1"/>
              <a:t>To ensure meaningful engagement all interaction should focus on the student and their goals </a:t>
            </a:r>
            <a:endParaRPr/>
          </a:p>
          <a:p>
            <a:pPr marL="457200" lvl="0" indent="-342900" algn="l" rtl="0">
              <a:lnSpc>
                <a:spcPct val="120000"/>
              </a:lnSpc>
              <a:spcBef>
                <a:spcPts val="1000"/>
              </a:spcBef>
              <a:spcAft>
                <a:spcPts val="0"/>
              </a:spcAft>
              <a:buSzPts val="1800"/>
              <a:buChar char="•"/>
            </a:pPr>
            <a:r>
              <a:rPr lang="en-US" sz="2000"/>
              <a:t>How quickly to do we make contact with students and families once referred for service? </a:t>
            </a:r>
            <a:endParaRPr sz="2000"/>
          </a:p>
          <a:p>
            <a:pPr marL="457200" lvl="0" indent="-342900" algn="l" rtl="0">
              <a:lnSpc>
                <a:spcPct val="120000"/>
              </a:lnSpc>
              <a:spcBef>
                <a:spcPts val="0"/>
              </a:spcBef>
              <a:spcAft>
                <a:spcPts val="0"/>
              </a:spcAft>
              <a:buSzPts val="1800"/>
              <a:buChar char="•"/>
            </a:pPr>
            <a:r>
              <a:rPr lang="en-US" sz="2000"/>
              <a:t>How often do we engage with students once initial contact is made?</a:t>
            </a:r>
            <a:endParaRPr sz="2000"/>
          </a:p>
          <a:p>
            <a:pPr marL="457200" lvl="0" indent="-342900" algn="l" rtl="0">
              <a:lnSpc>
                <a:spcPct val="120000"/>
              </a:lnSpc>
              <a:spcBef>
                <a:spcPts val="0"/>
              </a:spcBef>
              <a:spcAft>
                <a:spcPts val="0"/>
              </a:spcAft>
              <a:buSzPts val="1800"/>
              <a:buChar char="•"/>
            </a:pPr>
            <a:r>
              <a:rPr lang="en-US" sz="2000"/>
              <a:t>What methods of communication do we use? </a:t>
            </a:r>
            <a:endParaRPr sz="2000"/>
          </a:p>
          <a:p>
            <a:pPr marL="457200" lvl="0" indent="-342900" algn="l" rtl="0">
              <a:lnSpc>
                <a:spcPct val="120000"/>
              </a:lnSpc>
              <a:spcBef>
                <a:spcPts val="0"/>
              </a:spcBef>
              <a:spcAft>
                <a:spcPts val="0"/>
              </a:spcAft>
              <a:buSzPts val="1800"/>
              <a:buChar char="•"/>
            </a:pPr>
            <a:r>
              <a:rPr lang="en-US" sz="2000"/>
              <a:t>Is there a plan for consistent and constant communication that is co-constructed with the student/youth?</a:t>
            </a:r>
            <a:endParaRPr/>
          </a:p>
          <a:p>
            <a:pPr marL="914400" lvl="1" indent="-342900" algn="l" rtl="0">
              <a:lnSpc>
                <a:spcPct val="120000"/>
              </a:lnSpc>
              <a:spcBef>
                <a:spcPts val="0"/>
              </a:spcBef>
              <a:spcAft>
                <a:spcPts val="0"/>
              </a:spcAft>
              <a:buSzPts val="1800"/>
              <a:buChar char="•"/>
            </a:pPr>
            <a:r>
              <a:rPr lang="en-US" sz="2000"/>
              <a:t>What is the student/youth’s preference for modality?</a:t>
            </a:r>
            <a:endParaRPr/>
          </a:p>
          <a:p>
            <a:pPr marL="914400" lvl="1" indent="-342900" algn="l" rtl="0">
              <a:lnSpc>
                <a:spcPct val="120000"/>
              </a:lnSpc>
              <a:spcBef>
                <a:spcPts val="0"/>
              </a:spcBef>
              <a:spcAft>
                <a:spcPts val="0"/>
              </a:spcAft>
              <a:buSzPts val="1800"/>
              <a:buChar char="•"/>
            </a:pPr>
            <a:r>
              <a:rPr lang="en-US" sz="2000"/>
              <a:t>What is the student/youth’s preference for frequency? </a:t>
            </a:r>
            <a:endParaRPr sz="2000"/>
          </a:p>
          <a:p>
            <a:pPr marL="457200" lvl="0" indent="-228600" algn="l" rtl="0">
              <a:lnSpc>
                <a:spcPct val="120000"/>
              </a:lnSpc>
              <a:spcBef>
                <a:spcPts val="0"/>
              </a:spcBef>
              <a:spcAft>
                <a:spcPts val="0"/>
              </a:spcAft>
              <a:buSzPts val="1800"/>
              <a:buNone/>
            </a:pPr>
            <a:endParaRPr sz="2000"/>
          </a:p>
        </p:txBody>
      </p:sp>
      <p:sp>
        <p:nvSpPr>
          <p:cNvPr id="297" name="Google Shape;297;p19"/>
          <p:cNvSpPr txBox="1">
            <a:spLocks noGrp="1"/>
          </p:cNvSpPr>
          <p:nvPr>
            <p:ph type="sldNum" idx="12"/>
          </p:nvPr>
        </p:nvSpPr>
        <p:spPr>
          <a:xfrm>
            <a:off x="8635824" y="620500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accent6"/>
                </a:solidFill>
                <a:latin typeface="Open Sans"/>
                <a:ea typeface="Open Sans"/>
                <a:cs typeface="Open Sans"/>
                <a:sym typeface="Open Sans"/>
              </a:rPr>
              <a:t>25</a:t>
            </a:fld>
            <a:endParaRPr sz="1200" b="0" i="0" u="none" strike="noStrike" cap="none">
              <a:solidFill>
                <a:schemeClr val="accent6"/>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txBox="1">
            <a:spLocks noGrp="1"/>
          </p:cNvSpPr>
          <p:nvPr>
            <p:ph type="ctrTitle"/>
          </p:nvPr>
        </p:nvSpPr>
        <p:spPr>
          <a:xfrm>
            <a:off x="375845" y="568411"/>
            <a:ext cx="9144000" cy="3234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6000"/>
              <a:buFont typeface="Helvetica Neue"/>
              <a:buNone/>
            </a:pPr>
            <a:r>
              <a:rPr lang="en-US"/>
              <a:t>Action: </a:t>
            </a:r>
            <a:br>
              <a:rPr lang="en-US"/>
            </a:br>
            <a:r>
              <a:rPr lang="en-US"/>
              <a:t>Tips to Foster Engagement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12008" y="237803"/>
            <a:ext cx="11567984" cy="7228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Action: Suggestions from the </a:t>
            </a:r>
            <a:r>
              <a:rPr lang="en-US" u="sng">
                <a:solidFill>
                  <a:schemeClr val="hlink"/>
                </a:solidFill>
                <a:hlinkClick r:id="rId3"/>
              </a:rPr>
              <a:t>RAISE</a:t>
            </a:r>
            <a:r>
              <a:rPr lang="en-US"/>
              <a:t> Center:</a:t>
            </a:r>
            <a:endParaRPr/>
          </a:p>
        </p:txBody>
      </p:sp>
      <p:sp>
        <p:nvSpPr>
          <p:cNvPr id="308" name="Google Shape;308;p21"/>
          <p:cNvSpPr txBox="1">
            <a:spLocks noGrp="1"/>
          </p:cNvSpPr>
          <p:nvPr>
            <p:ph type="body" idx="1"/>
          </p:nvPr>
        </p:nvSpPr>
        <p:spPr>
          <a:xfrm>
            <a:off x="459181" y="1111437"/>
            <a:ext cx="11567984" cy="3824898"/>
          </a:xfrm>
          <a:prstGeom prst="rect">
            <a:avLst/>
          </a:prstGeom>
          <a:noFill/>
          <a:ln>
            <a:noFill/>
          </a:ln>
        </p:spPr>
        <p:txBody>
          <a:bodyPr spcFirstLastPara="1" wrap="square" lIns="91425" tIns="45700" rIns="91425" bIns="45700" anchor="t" anchorCtr="0">
            <a:noAutofit/>
          </a:bodyPr>
          <a:lstStyle/>
          <a:p>
            <a:pPr marL="570675" lvl="0" indent="-457200" algn="l" rtl="0">
              <a:lnSpc>
                <a:spcPct val="120000"/>
              </a:lnSpc>
              <a:spcBef>
                <a:spcPts val="0"/>
              </a:spcBef>
              <a:spcAft>
                <a:spcPts val="0"/>
              </a:spcAft>
              <a:buSzPts val="1800"/>
              <a:buFont typeface="Arial"/>
              <a:buChar char="•"/>
            </a:pPr>
            <a:r>
              <a:rPr lang="en-US" sz="1800" b="1">
                <a:solidFill>
                  <a:schemeClr val="accent1"/>
                </a:solidFill>
              </a:rPr>
              <a:t>Develop a Youth Friendly Culture</a:t>
            </a:r>
            <a:endParaRPr/>
          </a:p>
          <a:p>
            <a:pPr marL="914400" lvl="1" indent="-369569" algn="l" rtl="0">
              <a:lnSpc>
                <a:spcPct val="120000"/>
              </a:lnSpc>
              <a:spcBef>
                <a:spcPts val="300"/>
              </a:spcBef>
              <a:spcAft>
                <a:spcPts val="0"/>
              </a:spcAft>
              <a:buSzPts val="1800"/>
              <a:buChar char="•"/>
            </a:pPr>
            <a:r>
              <a:rPr lang="en-US" sz="1800"/>
              <a:t>be flexible and creative in finding ways for youth to engage in services</a:t>
            </a:r>
            <a:endParaRPr/>
          </a:p>
          <a:p>
            <a:pPr marL="570675" lvl="0" indent="-457200" algn="l" rtl="0">
              <a:lnSpc>
                <a:spcPct val="120000"/>
              </a:lnSpc>
              <a:spcBef>
                <a:spcPts val="300"/>
              </a:spcBef>
              <a:spcAft>
                <a:spcPts val="0"/>
              </a:spcAft>
              <a:buSzPts val="1800"/>
              <a:buFont typeface="Arial"/>
              <a:buChar char="•"/>
            </a:pPr>
            <a:r>
              <a:rPr lang="en-US" sz="1800" b="1">
                <a:solidFill>
                  <a:schemeClr val="accent1"/>
                </a:solidFill>
              </a:rPr>
              <a:t>Provide Information in Youth Friendly Ways</a:t>
            </a:r>
            <a:endParaRPr/>
          </a:p>
          <a:p>
            <a:pPr marL="914400" lvl="1" indent="-369569" algn="l" rtl="0">
              <a:lnSpc>
                <a:spcPct val="120000"/>
              </a:lnSpc>
              <a:spcBef>
                <a:spcPts val="300"/>
              </a:spcBef>
              <a:spcAft>
                <a:spcPts val="0"/>
              </a:spcAft>
              <a:buSzPts val="1800"/>
              <a:buChar char="•"/>
            </a:pPr>
            <a:r>
              <a:rPr lang="en-US" sz="1800"/>
              <a:t>have meetings in accessible locations, both virtually and in person</a:t>
            </a:r>
            <a:endParaRPr/>
          </a:p>
          <a:p>
            <a:pPr marL="914400" lvl="1" indent="-369569" algn="l" rtl="0">
              <a:lnSpc>
                <a:spcPct val="120000"/>
              </a:lnSpc>
              <a:spcBef>
                <a:spcPts val="300"/>
              </a:spcBef>
              <a:spcAft>
                <a:spcPts val="0"/>
              </a:spcAft>
              <a:buSzPts val="1800"/>
              <a:buChar char="•"/>
            </a:pPr>
            <a:r>
              <a:rPr lang="en-US" sz="1800"/>
              <a:t>ensure information is easy to read and understand</a:t>
            </a:r>
            <a:endParaRPr/>
          </a:p>
          <a:p>
            <a:pPr marL="914400" lvl="1" indent="-369569" algn="l" rtl="0">
              <a:lnSpc>
                <a:spcPct val="120000"/>
              </a:lnSpc>
              <a:spcBef>
                <a:spcPts val="300"/>
              </a:spcBef>
              <a:spcAft>
                <a:spcPts val="0"/>
              </a:spcAft>
              <a:buSzPts val="1800"/>
              <a:buChar char="•"/>
            </a:pPr>
            <a:r>
              <a:rPr lang="en-US" sz="1800"/>
              <a:t>use appropriate language, don’t talk down to youth or use unfamiliar acronyms or complex jargon</a:t>
            </a:r>
            <a:endParaRPr/>
          </a:p>
          <a:p>
            <a:pPr marL="570675" lvl="0" indent="-457200" algn="l" rtl="0">
              <a:lnSpc>
                <a:spcPct val="120000"/>
              </a:lnSpc>
              <a:spcBef>
                <a:spcPts val="300"/>
              </a:spcBef>
              <a:spcAft>
                <a:spcPts val="0"/>
              </a:spcAft>
              <a:buSzPts val="1800"/>
              <a:buFont typeface="Arial"/>
              <a:buChar char="•"/>
            </a:pPr>
            <a:r>
              <a:rPr lang="en-US" sz="1800" b="1">
                <a:solidFill>
                  <a:schemeClr val="accent1"/>
                </a:solidFill>
              </a:rPr>
              <a:t>Include Youth Voice at Every Level</a:t>
            </a:r>
            <a:endParaRPr/>
          </a:p>
          <a:p>
            <a:pPr marL="914400" lvl="1" indent="-369569" algn="l" rtl="0">
              <a:lnSpc>
                <a:spcPct val="120000"/>
              </a:lnSpc>
              <a:spcBef>
                <a:spcPts val="300"/>
              </a:spcBef>
              <a:spcAft>
                <a:spcPts val="0"/>
              </a:spcAft>
              <a:buSzPts val="1800"/>
              <a:buChar char="•"/>
            </a:pPr>
            <a:r>
              <a:rPr lang="en-US" sz="1800"/>
              <a:t>get youth involved in making decisions and supporting their thoughts/ideas</a:t>
            </a:r>
            <a:endParaRPr/>
          </a:p>
          <a:p>
            <a:pPr marL="570675" lvl="0" indent="-457200" algn="l" rtl="0">
              <a:lnSpc>
                <a:spcPct val="120000"/>
              </a:lnSpc>
              <a:spcBef>
                <a:spcPts val="300"/>
              </a:spcBef>
              <a:spcAft>
                <a:spcPts val="0"/>
              </a:spcAft>
              <a:buSzPts val="1800"/>
              <a:buFont typeface="Arial"/>
              <a:buChar char="•"/>
            </a:pPr>
            <a:r>
              <a:rPr lang="en-US" sz="1800" b="1">
                <a:solidFill>
                  <a:schemeClr val="accent1"/>
                </a:solidFill>
              </a:rPr>
              <a:t>Partner with Youth-Serving Organizations</a:t>
            </a:r>
            <a:endParaRPr/>
          </a:p>
          <a:p>
            <a:pPr marL="914400" lvl="1" indent="-369569" algn="l" rtl="0">
              <a:lnSpc>
                <a:spcPct val="120000"/>
              </a:lnSpc>
              <a:spcBef>
                <a:spcPts val="300"/>
              </a:spcBef>
              <a:spcAft>
                <a:spcPts val="0"/>
              </a:spcAft>
              <a:buSzPts val="1800"/>
              <a:buChar char="•"/>
            </a:pPr>
            <a:r>
              <a:rPr lang="en-US" sz="1800"/>
              <a:t>Ask yourself questions such as: Where do youth in our community spend time, Who are the local experts we can learn from, What programs already exist that we can support, etc., and connect youth to these entities.</a:t>
            </a:r>
            <a:endParaRPr/>
          </a:p>
          <a:p>
            <a:pPr marL="570675" lvl="0" indent="-457200" algn="l" rtl="0">
              <a:lnSpc>
                <a:spcPct val="120000"/>
              </a:lnSpc>
              <a:spcBef>
                <a:spcPts val="300"/>
              </a:spcBef>
              <a:spcAft>
                <a:spcPts val="0"/>
              </a:spcAft>
              <a:buSzPts val="1800"/>
              <a:buFont typeface="Arial"/>
              <a:buChar char="•"/>
            </a:pPr>
            <a:r>
              <a:rPr lang="en-US" sz="1800" b="1">
                <a:solidFill>
                  <a:schemeClr val="accent1"/>
                </a:solidFill>
              </a:rPr>
              <a:t>Build Relationships with Youth</a:t>
            </a:r>
            <a:endParaRPr/>
          </a:p>
          <a:p>
            <a:pPr marL="228600" lvl="0" indent="-148590" algn="l" rtl="0">
              <a:lnSpc>
                <a:spcPct val="120000"/>
              </a:lnSpc>
              <a:spcBef>
                <a:spcPts val="300"/>
              </a:spcBef>
              <a:spcAft>
                <a:spcPts val="0"/>
              </a:spcAft>
              <a:buSzPts val="1260"/>
              <a:buNone/>
            </a:pP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p:nvPr>
        </p:nvSpPr>
        <p:spPr>
          <a:xfrm>
            <a:off x="257432" y="230682"/>
            <a:ext cx="11567984" cy="9767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Action: Suggestions from the </a:t>
            </a:r>
            <a:r>
              <a:rPr lang="en-US" u="sng">
                <a:solidFill>
                  <a:schemeClr val="hlink"/>
                </a:solidFill>
                <a:hlinkClick r:id="rId3"/>
              </a:rPr>
              <a:t>RAISE</a:t>
            </a:r>
            <a:r>
              <a:rPr lang="en-US"/>
              <a:t> Center (Cont.)</a:t>
            </a:r>
            <a:endParaRPr/>
          </a:p>
        </p:txBody>
      </p:sp>
      <p:sp>
        <p:nvSpPr>
          <p:cNvPr id="314" name="Google Shape;314;p22"/>
          <p:cNvSpPr txBox="1">
            <a:spLocks noGrp="1"/>
          </p:cNvSpPr>
          <p:nvPr>
            <p:ph type="body" idx="1"/>
          </p:nvPr>
        </p:nvSpPr>
        <p:spPr>
          <a:xfrm>
            <a:off x="312008" y="1397362"/>
            <a:ext cx="11567984" cy="3824898"/>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SzPts val="1800"/>
              <a:buFont typeface="Arial"/>
              <a:buChar char="•"/>
            </a:pPr>
            <a:r>
              <a:rPr lang="en-US" sz="1800" b="1">
                <a:solidFill>
                  <a:schemeClr val="accent1"/>
                </a:solidFill>
              </a:rPr>
              <a:t>Have meetings outside of school hours.</a:t>
            </a:r>
            <a:endParaRPr/>
          </a:p>
          <a:p>
            <a:pPr marL="457200" lvl="0" indent="-457200" algn="l" rtl="0">
              <a:lnSpc>
                <a:spcPct val="120000"/>
              </a:lnSpc>
              <a:spcBef>
                <a:spcPts val="1200"/>
              </a:spcBef>
              <a:spcAft>
                <a:spcPts val="0"/>
              </a:spcAft>
              <a:buSzPts val="1800"/>
              <a:buFont typeface="Arial"/>
              <a:buChar char="•"/>
            </a:pPr>
            <a:r>
              <a:rPr lang="en-US" sz="1800" b="1">
                <a:solidFill>
                  <a:schemeClr val="accent1"/>
                </a:solidFill>
              </a:rPr>
              <a:t>Provide a webinar or call-in option with an adequate sound system.</a:t>
            </a:r>
            <a:endParaRPr/>
          </a:p>
          <a:p>
            <a:pPr marL="457200" lvl="0" indent="-457200" algn="l" rtl="0">
              <a:lnSpc>
                <a:spcPct val="120000"/>
              </a:lnSpc>
              <a:spcBef>
                <a:spcPts val="1200"/>
              </a:spcBef>
              <a:spcAft>
                <a:spcPts val="0"/>
              </a:spcAft>
              <a:buSzPts val="1800"/>
              <a:buFont typeface="Arial"/>
              <a:buChar char="•"/>
            </a:pPr>
            <a:r>
              <a:rPr lang="en-US" sz="1800" b="1">
                <a:solidFill>
                  <a:schemeClr val="accent1"/>
                </a:solidFill>
              </a:rPr>
              <a:t>Send meeting reminders in a preferred, accessible form of communication.</a:t>
            </a:r>
            <a:endParaRPr/>
          </a:p>
          <a:p>
            <a:pPr marL="457200" lvl="0" indent="-457200" algn="l" rtl="0">
              <a:lnSpc>
                <a:spcPct val="120000"/>
              </a:lnSpc>
              <a:spcBef>
                <a:spcPts val="1200"/>
              </a:spcBef>
              <a:spcAft>
                <a:spcPts val="0"/>
              </a:spcAft>
              <a:buSzPts val="1800"/>
              <a:buFont typeface="Arial"/>
              <a:buChar char="•"/>
            </a:pPr>
            <a:r>
              <a:rPr lang="en-US" sz="1800" b="1">
                <a:solidFill>
                  <a:schemeClr val="accent1"/>
                </a:solidFill>
              </a:rPr>
              <a:t>Have meetings in an accessible location: ADA compliant, with parking or near public transport.</a:t>
            </a:r>
            <a:endParaRPr/>
          </a:p>
          <a:p>
            <a:pPr marL="228600" lvl="0" indent="-50800" algn="l" rtl="0">
              <a:lnSpc>
                <a:spcPct val="120000"/>
              </a:lnSpc>
              <a:spcBef>
                <a:spcPts val="1200"/>
              </a:spcBef>
              <a:spcAft>
                <a:spcPts val="0"/>
              </a:spcAft>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359875" y="284102"/>
            <a:ext cx="67137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2"/>
              </a:buClr>
              <a:buSzPct val="100000"/>
              <a:buFont typeface="Helvetica Neue"/>
              <a:buNone/>
            </a:pPr>
            <a:r>
              <a:rPr lang="en-US"/>
              <a:t>Action: </a:t>
            </a:r>
            <a:br>
              <a:rPr lang="en-US"/>
            </a:br>
            <a:r>
              <a:rPr lang="en-US"/>
              <a:t>“Nothing About Us Without Us” - Youth Advisory Council(s)</a:t>
            </a:r>
            <a:endParaRPr/>
          </a:p>
        </p:txBody>
      </p:sp>
      <p:sp>
        <p:nvSpPr>
          <p:cNvPr id="321" name="Google Shape;321;p23"/>
          <p:cNvSpPr txBox="1">
            <a:spLocks noGrp="1"/>
          </p:cNvSpPr>
          <p:nvPr>
            <p:ph type="body" idx="1"/>
          </p:nvPr>
        </p:nvSpPr>
        <p:spPr>
          <a:xfrm>
            <a:off x="257428" y="2067127"/>
            <a:ext cx="6386440" cy="3465572"/>
          </a:xfrm>
          <a:prstGeom prst="rect">
            <a:avLst/>
          </a:prstGeom>
          <a:noFill/>
          <a:ln>
            <a:noFill/>
          </a:ln>
        </p:spPr>
        <p:txBody>
          <a:bodyPr spcFirstLastPara="1" wrap="square" lIns="91425" tIns="45700" rIns="91425" bIns="45700" anchor="t" anchorCtr="0">
            <a:normAutofit/>
          </a:bodyPr>
          <a:lstStyle/>
          <a:p>
            <a:pPr marL="457200" lvl="0" indent="-308610" algn="l" rtl="0">
              <a:lnSpc>
                <a:spcPct val="130000"/>
              </a:lnSpc>
              <a:spcBef>
                <a:spcPts val="0"/>
              </a:spcBef>
              <a:spcAft>
                <a:spcPts val="0"/>
              </a:spcAft>
              <a:buClr>
                <a:schemeClr val="dk1"/>
              </a:buClr>
              <a:buSzPts val="1260"/>
              <a:buChar char="●"/>
            </a:pPr>
            <a:r>
              <a:rPr lang="en-US" sz="1800"/>
              <a:t>Gives youth an opportunity to develop their leadership skills</a:t>
            </a:r>
            <a:endParaRPr sz="1800"/>
          </a:p>
          <a:p>
            <a:pPr marL="457200" lvl="0" indent="-308610" algn="l" rtl="0">
              <a:lnSpc>
                <a:spcPct val="130000"/>
              </a:lnSpc>
              <a:spcBef>
                <a:spcPts val="0"/>
              </a:spcBef>
              <a:spcAft>
                <a:spcPts val="0"/>
              </a:spcAft>
              <a:buClr>
                <a:schemeClr val="dk1"/>
              </a:buClr>
              <a:buSzPts val="1260"/>
              <a:buChar char="●"/>
            </a:pPr>
            <a:r>
              <a:rPr lang="en-US" sz="1800"/>
              <a:t>Centers Youth Voice</a:t>
            </a:r>
            <a:endParaRPr sz="1800"/>
          </a:p>
          <a:p>
            <a:pPr marL="914400" lvl="1" indent="-342900" algn="l" rtl="0">
              <a:lnSpc>
                <a:spcPct val="130000"/>
              </a:lnSpc>
              <a:spcBef>
                <a:spcPts val="0"/>
              </a:spcBef>
              <a:spcAft>
                <a:spcPts val="0"/>
              </a:spcAft>
              <a:buClr>
                <a:schemeClr val="dk1"/>
              </a:buClr>
              <a:buSzPts val="1800"/>
              <a:buChar char="○"/>
            </a:pPr>
            <a:r>
              <a:rPr lang="en-US" sz="1800"/>
              <a:t>Nothing About Us Without Us</a:t>
            </a:r>
            <a:endParaRPr sz="1800"/>
          </a:p>
          <a:p>
            <a:pPr marL="457200" lvl="0" indent="-308610" algn="l" rtl="0">
              <a:lnSpc>
                <a:spcPct val="130000"/>
              </a:lnSpc>
              <a:spcBef>
                <a:spcPts val="0"/>
              </a:spcBef>
              <a:spcAft>
                <a:spcPts val="0"/>
              </a:spcAft>
              <a:buClr>
                <a:schemeClr val="dk1"/>
              </a:buClr>
              <a:buSzPts val="1260"/>
              <a:buChar char="●"/>
            </a:pPr>
            <a:r>
              <a:rPr lang="en-US" sz="1800"/>
              <a:t>Youth Know What Youth will respond to and how to reach them (i.e. social media and other digital platforms).</a:t>
            </a:r>
            <a:endParaRPr sz="1800"/>
          </a:p>
          <a:p>
            <a:pPr marL="457200" lvl="0" indent="-308610" algn="l" rtl="0">
              <a:lnSpc>
                <a:spcPct val="130000"/>
              </a:lnSpc>
              <a:spcBef>
                <a:spcPts val="0"/>
              </a:spcBef>
              <a:spcAft>
                <a:spcPts val="0"/>
              </a:spcAft>
              <a:buClr>
                <a:schemeClr val="dk1"/>
              </a:buClr>
              <a:buSzPts val="1260"/>
              <a:buChar char="●"/>
            </a:pPr>
            <a:r>
              <a:rPr lang="en-US" sz="1800"/>
              <a:t>Youth can gain access to other youth in ways that programs struggle to.</a:t>
            </a:r>
            <a:endParaRPr sz="1800"/>
          </a:p>
        </p:txBody>
      </p:sp>
      <p:pic>
        <p:nvPicPr>
          <p:cNvPr id="322" name="Google Shape;322;p23" descr="Picture of Character Bill Lumbergh from Office Space, wearing a shirt and tie and suspenders standing in an office hallway looking at someone with his mouth half agape as if he were talking to someone. The text in the top of the frame reads: &quot;I'm going to need you to form a youth advisory council. Text on the bottom of the frame reads &quot;That would be great&quot;" title="Office Space Meme"/>
          <p:cNvPicPr preferRelativeResize="0"/>
          <p:nvPr/>
        </p:nvPicPr>
        <p:blipFill rotWithShape="1">
          <a:blip r:embed="rId3">
            <a:alphaModFix/>
          </a:blip>
          <a:srcRect/>
          <a:stretch/>
        </p:blipFill>
        <p:spPr>
          <a:xfrm>
            <a:off x="7073575" y="1323773"/>
            <a:ext cx="4643950" cy="37922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257432" y="365126"/>
            <a:ext cx="11567984" cy="93123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a:t>Learning Objectives</a:t>
            </a:r>
            <a:endParaRPr/>
          </a:p>
        </p:txBody>
      </p:sp>
      <p:sp>
        <p:nvSpPr>
          <p:cNvPr id="141" name="Google Shape;141;p3"/>
          <p:cNvSpPr txBox="1">
            <a:spLocks noGrp="1"/>
          </p:cNvSpPr>
          <p:nvPr>
            <p:ph type="body" idx="1"/>
          </p:nvPr>
        </p:nvSpPr>
        <p:spPr>
          <a:xfrm>
            <a:off x="407903" y="1646361"/>
            <a:ext cx="11567984" cy="382489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960"/>
              <a:buNone/>
            </a:pPr>
            <a:r>
              <a:rPr lang="en-US" b="1"/>
              <a:t>At the end of this training, participants will be able to:</a:t>
            </a:r>
            <a:endParaRPr/>
          </a:p>
          <a:p>
            <a:pPr marL="463550" lvl="0" indent="-476885" algn="l" rtl="0">
              <a:lnSpc>
                <a:spcPct val="90000"/>
              </a:lnSpc>
              <a:spcBef>
                <a:spcPts val="1000"/>
              </a:spcBef>
              <a:spcAft>
                <a:spcPts val="0"/>
              </a:spcAft>
              <a:buClr>
                <a:schemeClr val="lt1"/>
              </a:buClr>
              <a:buSzPts val="2800"/>
              <a:buChar char="→"/>
            </a:pPr>
            <a:r>
              <a:rPr lang="en-US"/>
              <a:t>Explain why shifting from being the “adult” to being an active adult ally supports student and youth engagement and meaningful involvement. </a:t>
            </a:r>
            <a:endParaRPr/>
          </a:p>
          <a:p>
            <a:pPr marL="463550" lvl="0" indent="-476885" algn="l" rtl="0">
              <a:lnSpc>
                <a:spcPct val="90000"/>
              </a:lnSpc>
              <a:spcBef>
                <a:spcPts val="1000"/>
              </a:spcBef>
              <a:spcAft>
                <a:spcPts val="0"/>
              </a:spcAft>
              <a:buClr>
                <a:schemeClr val="lt1"/>
              </a:buClr>
              <a:buSzPts val="2800"/>
              <a:buChar char="→"/>
            </a:pPr>
            <a:r>
              <a:rPr lang="en-US"/>
              <a:t>Explain a process that can help adults recognize and shift from being the adult to being an active adult ally.</a:t>
            </a:r>
            <a:endParaRPr/>
          </a:p>
          <a:p>
            <a:pPr marL="463550" lvl="0" indent="-476885" algn="l" rtl="0">
              <a:lnSpc>
                <a:spcPct val="90000"/>
              </a:lnSpc>
              <a:spcBef>
                <a:spcPts val="1000"/>
              </a:spcBef>
              <a:spcAft>
                <a:spcPts val="0"/>
              </a:spcAft>
              <a:buClr>
                <a:schemeClr val="lt1"/>
              </a:buClr>
              <a:buSzPts val="2800"/>
              <a:buChar char="→"/>
            </a:pPr>
            <a:r>
              <a:rPr lang="en-US"/>
              <a:t>List strategies to support continuous engagement of students and youth</a:t>
            </a:r>
            <a:endParaRPr/>
          </a:p>
          <a:p>
            <a:pPr marL="228600" lvl="0" indent="-113474" algn="l" rtl="0">
              <a:lnSpc>
                <a:spcPct val="90000"/>
              </a:lnSpc>
              <a:spcBef>
                <a:spcPts val="1000"/>
              </a:spcBef>
              <a:spcAft>
                <a:spcPts val="0"/>
              </a:spcAft>
              <a:buClr>
                <a:schemeClr val="accent4"/>
              </a:buClr>
              <a:buSzPts val="196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title"/>
          </p:nvPr>
        </p:nvSpPr>
        <p:spPr>
          <a:xfrm>
            <a:off x="838200" y="365126"/>
            <a:ext cx="10515600" cy="988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2"/>
              </a:buClr>
              <a:buSzPct val="100000"/>
              <a:buFont typeface="Helvetica Neue"/>
              <a:buNone/>
            </a:pPr>
            <a:r>
              <a:rPr lang="en-US"/>
              <a:t>Action: Peer Mentoring – </a:t>
            </a:r>
            <a:br>
              <a:rPr lang="en-US"/>
            </a:br>
            <a:r>
              <a:rPr lang="en-US"/>
              <a:t>A Tool for Engagement /Re-engagement</a:t>
            </a:r>
            <a:endParaRPr/>
          </a:p>
        </p:txBody>
      </p:sp>
      <p:sp>
        <p:nvSpPr>
          <p:cNvPr id="329" name="Google Shape;329;p24"/>
          <p:cNvSpPr txBox="1">
            <a:spLocks noGrp="1"/>
          </p:cNvSpPr>
          <p:nvPr>
            <p:ph type="body" idx="1"/>
          </p:nvPr>
        </p:nvSpPr>
        <p:spPr>
          <a:xfrm>
            <a:off x="838200" y="1670299"/>
            <a:ext cx="10515600" cy="4290600"/>
          </a:xfrm>
          <a:prstGeom prst="rect">
            <a:avLst/>
          </a:prstGeom>
          <a:noFill/>
          <a:ln>
            <a:noFill/>
          </a:ln>
        </p:spPr>
        <p:txBody>
          <a:bodyPr spcFirstLastPara="1" wrap="square" lIns="91425" tIns="45700" rIns="91425" bIns="45700" anchor="t" anchorCtr="0">
            <a:normAutofit fontScale="85000" lnSpcReduction="20000"/>
          </a:bodyPr>
          <a:lstStyle/>
          <a:p>
            <a:pPr marL="463550" lvl="0" indent="-463550" algn="l" rtl="0">
              <a:lnSpc>
                <a:spcPct val="130000"/>
              </a:lnSpc>
              <a:spcBef>
                <a:spcPts val="0"/>
              </a:spcBef>
              <a:spcAft>
                <a:spcPts val="0"/>
              </a:spcAft>
              <a:buSzPct val="100000"/>
              <a:buChar char="→"/>
            </a:pPr>
            <a:r>
              <a:rPr lang="en-US" sz="2000">
                <a:solidFill>
                  <a:srgbClr val="0D1D34"/>
                </a:solidFill>
              </a:rPr>
              <a:t>Provides exposure to new experiences and opportunities- </a:t>
            </a:r>
            <a:r>
              <a:rPr lang="en-US" sz="2000">
                <a:solidFill>
                  <a:srgbClr val="000000"/>
                </a:solidFill>
              </a:rPr>
              <a:t>builds self-advocacy, cultural strengths, values, pro-social behavior and empowerment </a:t>
            </a:r>
            <a:endParaRPr sz="2000">
              <a:solidFill>
                <a:srgbClr val="000000"/>
              </a:solidFill>
            </a:endParaRPr>
          </a:p>
          <a:p>
            <a:pPr marL="463550" lvl="0" indent="-463550" algn="l" rtl="0">
              <a:lnSpc>
                <a:spcPct val="130000"/>
              </a:lnSpc>
              <a:spcBef>
                <a:spcPts val="600"/>
              </a:spcBef>
              <a:spcAft>
                <a:spcPts val="0"/>
              </a:spcAft>
              <a:buSzPct val="100000"/>
              <a:buChar char="→"/>
            </a:pPr>
            <a:r>
              <a:rPr lang="en-US" sz="2000">
                <a:solidFill>
                  <a:srgbClr val="0D1D34"/>
                </a:solidFill>
              </a:rPr>
              <a:t>Peer mentoring can connect youth to others who share a common trait, such as an disability, or who had just traveled a path the mentee was about to go down, such as heading into freshman year at a new school.</a:t>
            </a:r>
            <a:endParaRPr sz="2000">
              <a:solidFill>
                <a:srgbClr val="0D1D34"/>
              </a:solidFill>
            </a:endParaRPr>
          </a:p>
          <a:p>
            <a:pPr marL="463550" lvl="0" indent="-463550" algn="l" rtl="0">
              <a:lnSpc>
                <a:spcPct val="130000"/>
              </a:lnSpc>
              <a:spcBef>
                <a:spcPts val="600"/>
              </a:spcBef>
              <a:spcAft>
                <a:spcPts val="0"/>
              </a:spcAft>
              <a:buSzPct val="100000"/>
              <a:buChar char="→"/>
            </a:pPr>
            <a:r>
              <a:rPr lang="en-US" sz="2000">
                <a:solidFill>
                  <a:srgbClr val="0D1D34"/>
                </a:solidFill>
              </a:rPr>
              <a:t>Peer support is viewed as providing unique leverage for influencing change.</a:t>
            </a:r>
            <a:endParaRPr sz="2000">
              <a:solidFill>
                <a:srgbClr val="0D1D34"/>
              </a:solidFill>
            </a:endParaRPr>
          </a:p>
          <a:p>
            <a:pPr marL="463550" lvl="0" indent="-463550" algn="l" rtl="0">
              <a:lnSpc>
                <a:spcPct val="130000"/>
              </a:lnSpc>
              <a:spcBef>
                <a:spcPts val="600"/>
              </a:spcBef>
              <a:spcAft>
                <a:spcPts val="0"/>
              </a:spcAft>
              <a:buSzPct val="100000"/>
              <a:buChar char="→"/>
            </a:pPr>
            <a:r>
              <a:rPr lang="en-US" sz="2000">
                <a:solidFill>
                  <a:srgbClr val="0D1D34"/>
                </a:solidFill>
              </a:rPr>
              <a:t>Promotes connectedness to school and school engagement or retention by</a:t>
            </a:r>
            <a:br>
              <a:rPr lang="en-US" sz="2000">
                <a:solidFill>
                  <a:srgbClr val="0D1D34"/>
                </a:solidFill>
              </a:rPr>
            </a:br>
            <a:r>
              <a:rPr lang="en-US" sz="2000">
                <a:solidFill>
                  <a:srgbClr val="0D1D34"/>
                </a:solidFill>
              </a:rPr>
              <a:t> increasing social support, social acceptance, connectedness to peers, teachers, and staff, and belonging at all school levels</a:t>
            </a:r>
            <a:endParaRPr sz="2000">
              <a:solidFill>
                <a:srgbClr val="0D1D34"/>
              </a:solidFill>
            </a:endParaRPr>
          </a:p>
          <a:p>
            <a:pPr marL="0" lvl="0" indent="0" algn="l" rtl="0">
              <a:lnSpc>
                <a:spcPct val="130000"/>
              </a:lnSpc>
              <a:spcBef>
                <a:spcPts val="600"/>
              </a:spcBef>
              <a:spcAft>
                <a:spcPts val="0"/>
              </a:spcAft>
              <a:buSzPct val="70000"/>
              <a:buNone/>
            </a:pPr>
            <a:endParaRPr sz="1200">
              <a:solidFill>
                <a:srgbClr val="000000"/>
              </a:solidFill>
            </a:endParaRPr>
          </a:p>
          <a:p>
            <a:pPr marL="0" lvl="0" indent="0" algn="l" rtl="0">
              <a:lnSpc>
                <a:spcPct val="130000"/>
              </a:lnSpc>
              <a:spcBef>
                <a:spcPts val="1000"/>
              </a:spcBef>
              <a:spcAft>
                <a:spcPts val="0"/>
              </a:spcAft>
              <a:buSzPct val="70000"/>
              <a:buNone/>
            </a:pPr>
            <a:r>
              <a:rPr lang="en-US" sz="2000">
                <a:solidFill>
                  <a:srgbClr val="0D1D34"/>
                </a:solidFill>
              </a:rPr>
              <a:t>Mentoring may look different than traditional one-on-one mentoring; may include family and community; group style; be part of an existing program (cultural or faith-based, or after school programs, Boys &amp; Girls Clubs of America)</a:t>
            </a:r>
            <a:r>
              <a:rPr lang="en-US" sz="1100">
                <a:solidFill>
                  <a:srgbClr val="000000"/>
                </a:solidFill>
                <a:latin typeface="Arial"/>
                <a:ea typeface="Arial"/>
                <a:cs typeface="Arial"/>
                <a:sym typeface="Arial"/>
              </a:rPr>
              <a:t> </a:t>
            </a:r>
            <a:endParaRPr/>
          </a:p>
        </p:txBody>
      </p:sp>
      <p:sp>
        <p:nvSpPr>
          <p:cNvPr id="330" name="Google Shape;330;p24"/>
          <p:cNvSpPr txBox="1">
            <a:spLocks noGrp="1"/>
          </p:cNvSpPr>
          <p:nvPr>
            <p:ph type="sldNum" idx="12"/>
          </p:nvPr>
        </p:nvSpPr>
        <p:spPr>
          <a:xfrm>
            <a:off x="8635824" y="620500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accent6"/>
                </a:solidFill>
                <a:latin typeface="Open Sans"/>
                <a:ea typeface="Open Sans"/>
                <a:cs typeface="Open Sans"/>
                <a:sym typeface="Open Sans"/>
              </a:rPr>
              <a:t>30</a:t>
            </a:fld>
            <a:endParaRPr sz="1200" b="0" i="0" u="none" strike="noStrike" cap="none">
              <a:solidFill>
                <a:schemeClr val="accent6"/>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5"/>
          <p:cNvSpPr txBox="1">
            <a:spLocks noGrp="1"/>
          </p:cNvSpPr>
          <p:nvPr>
            <p:ph type="title"/>
          </p:nvPr>
        </p:nvSpPr>
        <p:spPr>
          <a:xfrm>
            <a:off x="200725" y="138400"/>
            <a:ext cx="11568000" cy="78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3600"/>
              <a:buFont typeface="Helvetica Neue"/>
              <a:buNone/>
            </a:pPr>
            <a:r>
              <a:rPr lang="en-US" sz="3200"/>
              <a:t>Action: Rethinking Technology</a:t>
            </a:r>
            <a:endParaRPr sz="3200"/>
          </a:p>
        </p:txBody>
      </p:sp>
      <p:pic>
        <p:nvPicPr>
          <p:cNvPr id="337" name="Google Shape;337;p25" descr="In a 2021 semi-annual survey of 7,000 US teens, Piper Sandler found that Snapchat has retained a narrow lead as the favorite social media platform among teens, garnering a 31% share of those surveyed. However, TikTok threatens to knock Snapchat out of the position it has held since Spring 2016, with some 30% of teens citing TikTok as their favorite social platform. This is quite a leap from one year ago when only 13% of teens said that TikTok was their favorite. Some 24% of teens named Instagram as their favorite platform in this most recent survey. This is down considerably from 2019 when it was the favorite for more than one-third (35%) of teens. Twitter and Facebook have maintained their positions towards the bottom of the list, with 3% and 2% of teens, respectively, naming them as their favorite. In the meantime, a relative newcomer, Discord, has pulled into the #4 spot with a 5% share of the vote."/>
          <p:cNvPicPr preferRelativeResize="0"/>
          <p:nvPr/>
        </p:nvPicPr>
        <p:blipFill rotWithShape="1">
          <a:blip r:embed="rId3">
            <a:alphaModFix/>
          </a:blip>
          <a:srcRect/>
          <a:stretch/>
        </p:blipFill>
        <p:spPr>
          <a:xfrm>
            <a:off x="1817226" y="921101"/>
            <a:ext cx="9120398" cy="5100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6"/>
          <p:cNvSpPr txBox="1">
            <a:spLocks noGrp="1"/>
          </p:cNvSpPr>
          <p:nvPr>
            <p:ph type="title"/>
          </p:nvPr>
        </p:nvSpPr>
        <p:spPr>
          <a:xfrm>
            <a:off x="257427" y="365125"/>
            <a:ext cx="7173519"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Helvetica Neue"/>
              <a:buNone/>
            </a:pPr>
            <a:r>
              <a:rPr lang="en-US"/>
              <a:t>Action: Rethinking Technology (Cont.)</a:t>
            </a:r>
            <a:endParaRPr/>
          </a:p>
        </p:txBody>
      </p:sp>
      <p:sp>
        <p:nvSpPr>
          <p:cNvPr id="344" name="Google Shape;344;p26"/>
          <p:cNvSpPr txBox="1">
            <a:spLocks noGrp="1"/>
          </p:cNvSpPr>
          <p:nvPr>
            <p:ph type="body" idx="1"/>
          </p:nvPr>
        </p:nvSpPr>
        <p:spPr>
          <a:xfrm>
            <a:off x="257429" y="1825625"/>
            <a:ext cx="5693700" cy="3825000"/>
          </a:xfrm>
          <a:prstGeom prst="rect">
            <a:avLst/>
          </a:prstGeom>
          <a:noFill/>
          <a:ln>
            <a:noFill/>
          </a:ln>
        </p:spPr>
        <p:txBody>
          <a:bodyPr spcFirstLastPara="1" wrap="square" lIns="91425" tIns="45700" rIns="91425" bIns="45700" anchor="t" anchorCtr="0">
            <a:normAutofit fontScale="92500" lnSpcReduction="10000"/>
          </a:bodyPr>
          <a:lstStyle/>
          <a:p>
            <a:pPr marL="457200" lvl="0" indent="-353060" algn="l" rtl="0">
              <a:lnSpc>
                <a:spcPct val="120000"/>
              </a:lnSpc>
              <a:spcBef>
                <a:spcPts val="1000"/>
              </a:spcBef>
              <a:spcAft>
                <a:spcPts val="0"/>
              </a:spcAft>
              <a:buSzPct val="75675"/>
              <a:buChar char="●"/>
            </a:pPr>
            <a:r>
              <a:rPr lang="en-US"/>
              <a:t>Leverage your newly-established Youth Advisory Council to create and run accounts on popular platforms</a:t>
            </a:r>
            <a:endParaRPr/>
          </a:p>
          <a:p>
            <a:pPr marL="457200" lvl="0" indent="-353060" algn="l" rtl="0">
              <a:lnSpc>
                <a:spcPct val="120000"/>
              </a:lnSpc>
              <a:spcBef>
                <a:spcPts val="0"/>
              </a:spcBef>
              <a:spcAft>
                <a:spcPts val="0"/>
              </a:spcAft>
              <a:buSzPct val="75675"/>
              <a:buChar char="●"/>
            </a:pPr>
            <a:r>
              <a:rPr lang="en-US"/>
              <a:t>Consider looking at youth/student Affinity Groups to learn more about the issues impacting/important to them.</a:t>
            </a:r>
            <a:endParaRPr/>
          </a:p>
        </p:txBody>
      </p:sp>
      <p:pic>
        <p:nvPicPr>
          <p:cNvPr id="345" name="Google Shape;345;p26" descr="Tik Tok Logo"/>
          <p:cNvPicPr preferRelativeResize="0"/>
          <p:nvPr/>
        </p:nvPicPr>
        <p:blipFill rotWithShape="1">
          <a:blip r:embed="rId3">
            <a:alphaModFix/>
          </a:blip>
          <a:srcRect/>
          <a:stretch/>
        </p:blipFill>
        <p:spPr>
          <a:xfrm>
            <a:off x="8014188" y="214313"/>
            <a:ext cx="2143125" cy="2143125"/>
          </a:xfrm>
          <a:prstGeom prst="rect">
            <a:avLst/>
          </a:prstGeom>
          <a:noFill/>
          <a:ln>
            <a:noFill/>
          </a:ln>
        </p:spPr>
      </p:pic>
      <p:pic>
        <p:nvPicPr>
          <p:cNvPr id="346" name="Google Shape;346;p26" descr="Instagram Logo"/>
          <p:cNvPicPr preferRelativeResize="0"/>
          <p:nvPr/>
        </p:nvPicPr>
        <p:blipFill rotWithShape="1">
          <a:blip r:embed="rId4">
            <a:alphaModFix/>
          </a:blip>
          <a:srcRect/>
          <a:stretch/>
        </p:blipFill>
        <p:spPr>
          <a:xfrm rot="-334840">
            <a:off x="7180425" y="2357437"/>
            <a:ext cx="2143125" cy="2143125"/>
          </a:xfrm>
          <a:prstGeom prst="rect">
            <a:avLst/>
          </a:prstGeom>
          <a:noFill/>
          <a:ln>
            <a:noFill/>
          </a:ln>
        </p:spPr>
      </p:pic>
      <p:pic>
        <p:nvPicPr>
          <p:cNvPr id="347" name="Google Shape;347;p26" descr="YouTube"/>
          <p:cNvPicPr preferRelativeResize="0"/>
          <p:nvPr/>
        </p:nvPicPr>
        <p:blipFill rotWithShape="1">
          <a:blip r:embed="rId5">
            <a:alphaModFix/>
          </a:blip>
          <a:srcRect t="13093" b="10267"/>
          <a:stretch/>
        </p:blipFill>
        <p:spPr>
          <a:xfrm rot="-799024">
            <a:off x="10109497" y="1993028"/>
            <a:ext cx="1726611" cy="1323230"/>
          </a:xfrm>
          <a:prstGeom prst="rect">
            <a:avLst/>
          </a:prstGeom>
          <a:noFill/>
          <a:ln>
            <a:noFill/>
          </a:ln>
        </p:spPr>
      </p:pic>
      <p:pic>
        <p:nvPicPr>
          <p:cNvPr id="348" name="Google Shape;348;p26" descr="Discord Logo"/>
          <p:cNvPicPr preferRelativeResize="0"/>
          <p:nvPr/>
        </p:nvPicPr>
        <p:blipFill rotWithShape="1">
          <a:blip r:embed="rId6">
            <a:alphaModFix/>
          </a:blip>
          <a:srcRect/>
          <a:stretch/>
        </p:blipFill>
        <p:spPr>
          <a:xfrm rot="1590252">
            <a:off x="6372903" y="4704300"/>
            <a:ext cx="2857501" cy="1600200"/>
          </a:xfrm>
          <a:prstGeom prst="rect">
            <a:avLst/>
          </a:prstGeom>
          <a:noFill/>
          <a:ln>
            <a:noFill/>
          </a:ln>
        </p:spPr>
      </p:pic>
      <p:pic>
        <p:nvPicPr>
          <p:cNvPr id="349" name="Google Shape;349;p26" descr="Snapchat Logo"/>
          <p:cNvPicPr preferRelativeResize="0"/>
          <p:nvPr/>
        </p:nvPicPr>
        <p:blipFill rotWithShape="1">
          <a:blip r:embed="rId7">
            <a:alphaModFix/>
          </a:blip>
          <a:srcRect/>
          <a:stretch/>
        </p:blipFill>
        <p:spPr>
          <a:xfrm rot="-1346340">
            <a:off x="9064753" y="4050398"/>
            <a:ext cx="2857500" cy="1600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356cba386d3_0_1"/>
          <p:cNvSpPr txBox="1">
            <a:spLocks noGrp="1"/>
          </p:cNvSpPr>
          <p:nvPr>
            <p:ph type="title"/>
          </p:nvPr>
        </p:nvSpPr>
        <p:spPr>
          <a:xfrm>
            <a:off x="257432" y="365125"/>
            <a:ext cx="11568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YETI Top Ten Tips for Student &amp; Youth Engagement </a:t>
            </a:r>
            <a:endParaRPr/>
          </a:p>
        </p:txBody>
      </p:sp>
      <p:sp>
        <p:nvSpPr>
          <p:cNvPr id="356" name="Google Shape;356;g356cba386d3_0_1"/>
          <p:cNvSpPr txBox="1">
            <a:spLocks noGrp="1"/>
          </p:cNvSpPr>
          <p:nvPr>
            <p:ph type="body" idx="1"/>
          </p:nvPr>
        </p:nvSpPr>
        <p:spPr>
          <a:xfrm>
            <a:off x="257432" y="1825625"/>
            <a:ext cx="11568000" cy="38250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u="sng">
                <a:solidFill>
                  <a:schemeClr val="hlink"/>
                </a:solidFill>
                <a:hlinkClick r:id="rId3"/>
              </a:rPr>
              <a:t>https://www.youtube.com/watch?v=emswzQbv0sw</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7"/>
          <p:cNvSpPr txBox="1">
            <a:spLocks noGrp="1"/>
          </p:cNvSpPr>
          <p:nvPr>
            <p:ph type="title"/>
          </p:nvPr>
        </p:nvSpPr>
        <p:spPr>
          <a:xfrm>
            <a:off x="257432" y="230682"/>
            <a:ext cx="11567984" cy="97679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Helvetica Neue"/>
              <a:buNone/>
            </a:pPr>
            <a:r>
              <a:rPr lang="en-US"/>
              <a:t>Action: YETI Top Ten Tips for Student/Youth Engagement </a:t>
            </a:r>
            <a:endParaRPr/>
          </a:p>
        </p:txBody>
      </p:sp>
      <p:sp>
        <p:nvSpPr>
          <p:cNvPr id="362" name="Google Shape;362;p27"/>
          <p:cNvSpPr txBox="1">
            <a:spLocks noGrp="1"/>
          </p:cNvSpPr>
          <p:nvPr>
            <p:ph type="body" idx="1"/>
          </p:nvPr>
        </p:nvSpPr>
        <p:spPr>
          <a:xfrm>
            <a:off x="312008" y="1397362"/>
            <a:ext cx="11567984" cy="3824898"/>
          </a:xfrm>
          <a:prstGeom prst="rect">
            <a:avLst/>
          </a:prstGeom>
          <a:noFill/>
          <a:ln>
            <a:noFill/>
          </a:ln>
        </p:spPr>
        <p:txBody>
          <a:bodyPr spcFirstLastPara="1" wrap="square" lIns="91425" tIns="45700" rIns="91425" bIns="45700" anchor="t" anchorCtr="0">
            <a:normAutofit/>
          </a:bodyPr>
          <a:lstStyle/>
          <a:p>
            <a:pPr marL="914400" lvl="1" indent="-457200" algn="l" rtl="0">
              <a:lnSpc>
                <a:spcPct val="120000"/>
              </a:lnSpc>
              <a:spcBef>
                <a:spcPts val="0"/>
              </a:spcBef>
              <a:spcAft>
                <a:spcPts val="0"/>
              </a:spcAft>
              <a:buSzPts val="2400"/>
              <a:buChar char="•"/>
            </a:pPr>
            <a:r>
              <a:rPr lang="en-US"/>
              <a:t>Build in time to recognize understand, and use, the student/youth perspective on your meeting agendas</a:t>
            </a:r>
            <a:endParaRPr/>
          </a:p>
          <a:p>
            <a:pPr marL="914400" lvl="1" indent="-457200" algn="l" rtl="0">
              <a:lnSpc>
                <a:spcPct val="120000"/>
              </a:lnSpc>
              <a:spcBef>
                <a:spcPts val="1200"/>
              </a:spcBef>
              <a:spcAft>
                <a:spcPts val="0"/>
              </a:spcAft>
              <a:buSzPts val="2400"/>
              <a:buChar char="•"/>
            </a:pPr>
            <a:r>
              <a:rPr lang="en-US"/>
              <a:t>Be open to student/youth’s ideas and feedback even if it is difficult to hear</a:t>
            </a:r>
            <a:endParaRPr/>
          </a:p>
          <a:p>
            <a:pPr marL="914400" lvl="1" indent="-457200" algn="l" rtl="0">
              <a:lnSpc>
                <a:spcPct val="120000"/>
              </a:lnSpc>
              <a:spcBef>
                <a:spcPts val="1200"/>
              </a:spcBef>
              <a:spcAft>
                <a:spcPts val="0"/>
              </a:spcAft>
              <a:buSzPts val="2400"/>
              <a:buChar char="•"/>
            </a:pPr>
            <a:r>
              <a:rPr lang="en-US"/>
              <a:t>Give students/youth tangible things to work on</a:t>
            </a:r>
            <a:endParaRPr/>
          </a:p>
          <a:p>
            <a:pPr marL="914400" lvl="1" indent="-457200" algn="l" rtl="0">
              <a:lnSpc>
                <a:spcPct val="120000"/>
              </a:lnSpc>
              <a:spcBef>
                <a:spcPts val="1200"/>
              </a:spcBef>
              <a:spcAft>
                <a:spcPts val="0"/>
              </a:spcAft>
              <a:buSzPts val="2400"/>
              <a:buChar char="•"/>
            </a:pPr>
            <a:r>
              <a:rPr lang="en-US"/>
              <a:t>Take a young person at their word</a:t>
            </a:r>
            <a:endParaRPr/>
          </a:p>
          <a:p>
            <a:pPr marL="914400" lvl="1" indent="-457200" algn="l" rtl="0">
              <a:lnSpc>
                <a:spcPct val="120000"/>
              </a:lnSpc>
              <a:spcBef>
                <a:spcPts val="1200"/>
              </a:spcBef>
              <a:spcAft>
                <a:spcPts val="0"/>
              </a:spcAft>
              <a:buSzPts val="2400"/>
              <a:buChar char="•"/>
            </a:pPr>
            <a:r>
              <a:rPr lang="en-US"/>
              <a:t>Respect boundaries set by young folks</a:t>
            </a:r>
            <a:endParaRPr/>
          </a:p>
          <a:p>
            <a:pPr marL="914400" lvl="1" indent="-304800" algn="l" rtl="0">
              <a:lnSpc>
                <a:spcPct val="120000"/>
              </a:lnSpc>
              <a:spcBef>
                <a:spcPts val="1200"/>
              </a:spcBef>
              <a:spcAft>
                <a:spcPts val="0"/>
              </a:spcAft>
              <a:buSzPts val="24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8"/>
          <p:cNvSpPr txBox="1">
            <a:spLocks noGrp="1"/>
          </p:cNvSpPr>
          <p:nvPr>
            <p:ph type="title"/>
          </p:nvPr>
        </p:nvSpPr>
        <p:spPr>
          <a:xfrm>
            <a:off x="257432" y="230682"/>
            <a:ext cx="11567984" cy="97679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Helvetica Neue"/>
              <a:buNone/>
            </a:pPr>
            <a:r>
              <a:rPr lang="en-US"/>
              <a:t>Action: YETI Top Ten Tips for Student/Youth Engagement (Cont.)  </a:t>
            </a:r>
            <a:endParaRPr/>
          </a:p>
        </p:txBody>
      </p:sp>
      <p:sp>
        <p:nvSpPr>
          <p:cNvPr id="368" name="Google Shape;368;p28"/>
          <p:cNvSpPr txBox="1">
            <a:spLocks noGrp="1"/>
          </p:cNvSpPr>
          <p:nvPr>
            <p:ph type="body" idx="1"/>
          </p:nvPr>
        </p:nvSpPr>
        <p:spPr>
          <a:xfrm>
            <a:off x="312008" y="1397362"/>
            <a:ext cx="11567984" cy="3824898"/>
          </a:xfrm>
          <a:prstGeom prst="rect">
            <a:avLst/>
          </a:prstGeom>
          <a:noFill/>
          <a:ln>
            <a:noFill/>
          </a:ln>
        </p:spPr>
        <p:txBody>
          <a:bodyPr spcFirstLastPara="1" wrap="square" lIns="91425" tIns="45700" rIns="91425" bIns="45700" anchor="t" anchorCtr="0">
            <a:normAutofit lnSpcReduction="10000"/>
          </a:bodyPr>
          <a:lstStyle/>
          <a:p>
            <a:pPr marL="914400" lvl="1" indent="-457200" algn="l" rtl="0">
              <a:lnSpc>
                <a:spcPct val="120000"/>
              </a:lnSpc>
              <a:spcBef>
                <a:spcPts val="0"/>
              </a:spcBef>
              <a:spcAft>
                <a:spcPts val="0"/>
              </a:spcAft>
              <a:buSzPts val="2400"/>
              <a:buChar char="•"/>
            </a:pPr>
            <a:r>
              <a:rPr lang="en-US"/>
              <a:t>Take time to teach students/youth the system(s) including providing lists of typical acronyms</a:t>
            </a:r>
            <a:endParaRPr/>
          </a:p>
          <a:p>
            <a:pPr marL="914400" lvl="1" indent="-457200" algn="l" rtl="0">
              <a:lnSpc>
                <a:spcPct val="120000"/>
              </a:lnSpc>
              <a:spcBef>
                <a:spcPts val="1200"/>
              </a:spcBef>
              <a:spcAft>
                <a:spcPts val="0"/>
              </a:spcAft>
              <a:buSzPts val="2400"/>
              <a:buChar char="•"/>
            </a:pPr>
            <a:r>
              <a:rPr lang="en-US"/>
              <a:t>Youth are EXPERTS on their own experiences</a:t>
            </a:r>
            <a:endParaRPr/>
          </a:p>
          <a:p>
            <a:pPr marL="914400" lvl="1" indent="-457200" algn="l" rtl="0">
              <a:lnSpc>
                <a:spcPct val="120000"/>
              </a:lnSpc>
              <a:spcBef>
                <a:spcPts val="1200"/>
              </a:spcBef>
              <a:spcAft>
                <a:spcPts val="0"/>
              </a:spcAft>
              <a:buSzPts val="2400"/>
              <a:buChar char="•"/>
            </a:pPr>
            <a:r>
              <a:rPr lang="en-US"/>
              <a:t>Take time to learn about what the young folks who are being invited in teams/spaces with adults are passionate about</a:t>
            </a:r>
            <a:endParaRPr/>
          </a:p>
          <a:p>
            <a:pPr marL="914400" lvl="1" indent="-457200" algn="l" rtl="0">
              <a:lnSpc>
                <a:spcPct val="120000"/>
              </a:lnSpc>
              <a:spcBef>
                <a:spcPts val="1200"/>
              </a:spcBef>
              <a:spcAft>
                <a:spcPts val="0"/>
              </a:spcAft>
              <a:buSzPts val="2400"/>
              <a:buChar char="•"/>
            </a:pPr>
            <a:r>
              <a:rPr lang="en-US"/>
              <a:t>Listen to and honor accommodation requests</a:t>
            </a:r>
            <a:endParaRPr/>
          </a:p>
          <a:p>
            <a:pPr marL="914400" lvl="1" indent="-457200" algn="l" rtl="0">
              <a:lnSpc>
                <a:spcPct val="120000"/>
              </a:lnSpc>
              <a:spcBef>
                <a:spcPts val="1200"/>
              </a:spcBef>
              <a:spcAft>
                <a:spcPts val="0"/>
              </a:spcAft>
              <a:buSzPts val="2400"/>
              <a:buChar char="•"/>
            </a:pPr>
            <a:r>
              <a:rPr lang="en-US"/>
              <a:t>Social interactions and discussions are important</a:t>
            </a:r>
            <a:endParaRPr/>
          </a:p>
          <a:p>
            <a:pPr marL="914400" lvl="1" indent="-304800" algn="l" rtl="0">
              <a:lnSpc>
                <a:spcPct val="120000"/>
              </a:lnSpc>
              <a:spcBef>
                <a:spcPts val="1200"/>
              </a:spcBef>
              <a:spcAft>
                <a:spcPts val="0"/>
              </a:spcAft>
              <a:buSzPts val="2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9"/>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References</a:t>
            </a:r>
            <a:endParaRPr/>
          </a:p>
        </p:txBody>
      </p:sp>
      <p:sp>
        <p:nvSpPr>
          <p:cNvPr id="374" name="Google Shape;374;p29"/>
          <p:cNvSpPr txBox="1">
            <a:spLocks noGrp="1"/>
          </p:cNvSpPr>
          <p:nvPr>
            <p:ph type="body" idx="1"/>
          </p:nvPr>
        </p:nvSpPr>
        <p:spPr>
          <a:xfrm>
            <a:off x="366584" y="1516551"/>
            <a:ext cx="11567984" cy="3824898"/>
          </a:xfrm>
          <a:prstGeom prst="rect">
            <a:avLst/>
          </a:prstGeom>
          <a:noFill/>
          <a:ln>
            <a:noFill/>
          </a:ln>
        </p:spPr>
        <p:txBody>
          <a:bodyPr spcFirstLastPara="1" wrap="square" lIns="91425" tIns="45700" rIns="91425" bIns="45700" anchor="t" anchorCtr="0">
            <a:normAutofit/>
          </a:bodyPr>
          <a:lstStyle/>
          <a:p>
            <a:pPr marL="285750" lvl="0" indent="-285750" algn="l" rtl="0">
              <a:lnSpc>
                <a:spcPct val="120000"/>
              </a:lnSpc>
              <a:spcBef>
                <a:spcPts val="0"/>
              </a:spcBef>
              <a:spcAft>
                <a:spcPts val="0"/>
              </a:spcAft>
              <a:buSzPts val="1680"/>
              <a:buChar char="→"/>
            </a:pPr>
            <a:r>
              <a:rPr lang="en-US" sz="2400" u="sng">
                <a:solidFill>
                  <a:schemeClr val="hlink"/>
                </a:solidFill>
                <a:latin typeface="Helvetica Neue"/>
                <a:ea typeface="Helvetica Neue"/>
                <a:cs typeface="Helvetica Neue"/>
                <a:sym typeface="Helvetica Neue"/>
                <a:hlinkClick r:id="rId3"/>
              </a:rPr>
              <a:t>Fletcher, A. Sound Out (2021) Adapated Ladder of Student Involvement (Hart, 1997)</a:t>
            </a:r>
            <a:endParaRPr sz="2400">
              <a:latin typeface="Helvetica Neue"/>
              <a:ea typeface="Helvetica Neue"/>
              <a:cs typeface="Helvetica Neue"/>
              <a:sym typeface="Helvetica Neue"/>
            </a:endParaRPr>
          </a:p>
          <a:p>
            <a:pPr marL="285750" lvl="0" indent="-285750" algn="l" rtl="0">
              <a:lnSpc>
                <a:spcPct val="120000"/>
              </a:lnSpc>
              <a:spcBef>
                <a:spcPts val="1200"/>
              </a:spcBef>
              <a:spcAft>
                <a:spcPts val="0"/>
              </a:spcAft>
              <a:buSzPts val="1680"/>
              <a:buChar char="→"/>
            </a:pPr>
            <a:r>
              <a:rPr lang="en-US" sz="2400">
                <a:solidFill>
                  <a:schemeClr val="dk1"/>
                </a:solidFill>
                <a:latin typeface="Helvetica Neue"/>
                <a:ea typeface="Helvetica Neue"/>
                <a:cs typeface="Helvetica Neue"/>
                <a:sym typeface="Helvetica Neue"/>
              </a:rPr>
              <a:t>Institute for New Economic Thinking; HAAS Institute for a Fair and Inclusive Society; and Powell, J. (2016).  Healing Otherness: Neuroscience Bias and Messaging (see </a:t>
            </a:r>
            <a:r>
              <a:rPr lang="en-US" sz="2400" u="sng">
                <a:solidFill>
                  <a:schemeClr val="dk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https://belonging.berkeley.edu/sites/default/files/healing_otherness_ppt.pdf</a:t>
            </a:r>
            <a:r>
              <a:rPr lang="en-US" sz="2400">
                <a:solidFill>
                  <a:schemeClr val="dk1"/>
                </a:solidFill>
                <a:latin typeface="Helvetica Neue"/>
                <a:ea typeface="Helvetica Neue"/>
                <a:cs typeface="Helvetica Neue"/>
                <a:sym typeface="Helvetica Neue"/>
              </a:rPr>
              <a:t>)</a:t>
            </a:r>
            <a:endParaRPr sz="2400" u="sng">
              <a:solidFill>
                <a:schemeClr val="hlink"/>
              </a:solidFill>
              <a:latin typeface="Helvetica Neue"/>
              <a:ea typeface="Helvetica Neue"/>
              <a:cs typeface="Helvetica Neue"/>
              <a:sym typeface="Helvetica Neue"/>
              <a:hlinkClick r:id="rId5"/>
            </a:endParaRPr>
          </a:p>
          <a:p>
            <a:pPr marL="285750" lvl="0" indent="-285750" algn="l" rtl="0">
              <a:lnSpc>
                <a:spcPct val="120000"/>
              </a:lnSpc>
              <a:spcBef>
                <a:spcPts val="1200"/>
              </a:spcBef>
              <a:spcAft>
                <a:spcPts val="0"/>
              </a:spcAft>
              <a:buSzPts val="1680"/>
              <a:buChar char="→"/>
            </a:pPr>
            <a:r>
              <a:rPr lang="en-US" sz="2400" u="sng">
                <a:solidFill>
                  <a:schemeClr val="hlink"/>
                </a:solidFill>
                <a:latin typeface="Helvetica Neue"/>
                <a:ea typeface="Helvetica Neue"/>
                <a:cs typeface="Helvetica Neue"/>
                <a:sym typeface="Helvetica Neue"/>
                <a:hlinkClick r:id="rId5"/>
              </a:rPr>
              <a:t>Raise Parent Center (2022). Youth Engagement Toolkit Series</a:t>
            </a:r>
            <a:endParaRPr sz="2400">
              <a:latin typeface="Helvetica Neue"/>
              <a:ea typeface="Helvetica Neue"/>
              <a:cs typeface="Helvetica Neue"/>
              <a:sym typeface="Helvetica Neue"/>
            </a:endParaRPr>
          </a:p>
          <a:p>
            <a:pPr marL="285750" lvl="0" indent="-179070" algn="l" rtl="0">
              <a:lnSpc>
                <a:spcPct val="120000"/>
              </a:lnSpc>
              <a:spcBef>
                <a:spcPts val="1200"/>
              </a:spcBef>
              <a:spcAft>
                <a:spcPts val="0"/>
              </a:spcAft>
              <a:buSzPts val="1680"/>
              <a:buNone/>
            </a:pPr>
            <a:endParaRPr sz="2400">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0">
            <a:extLst>
              <a:ext uri="{C183D7F6-B498-43B3-948B-1728B52AA6E4}">
                <adec:decorative xmlns:adec="http://schemas.microsoft.com/office/drawing/2017/decorative" val="1"/>
              </a:ext>
            </a:extLst>
          </p:cNvPr>
          <p:cNvSpPr txBox="1"/>
          <p:nvPr/>
        </p:nvSpPr>
        <p:spPr>
          <a:xfrm>
            <a:off x="0" y="4030"/>
            <a:ext cx="12192000" cy="6853970"/>
          </a:xfrm>
          <a:prstGeom prst="rect">
            <a:avLst/>
          </a:prstGeom>
          <a:solidFill>
            <a:schemeClr val="dk2"/>
          </a:solidFill>
          <a:ln>
            <a:noFill/>
          </a:ln>
        </p:spPr>
        <p:txBody>
          <a:bodyPr spcFirstLastPara="1" wrap="square" lIns="91425" tIns="274300" rIns="91425" bIns="45700" anchor="t" anchorCtr="0">
            <a:normAutofit/>
          </a:bodyPr>
          <a:lstStyle/>
          <a:p>
            <a:pPr marL="457200" marR="0" lvl="1" indent="0" algn="l" rtl="0">
              <a:lnSpc>
                <a:spcPct val="90000"/>
              </a:lnSpc>
              <a:spcBef>
                <a:spcPts val="0"/>
              </a:spcBef>
              <a:spcAft>
                <a:spcPts val="0"/>
              </a:spcAft>
              <a:buClr>
                <a:schemeClr val="accent1"/>
              </a:buClr>
              <a:buSzPts val="2400"/>
              <a:buFont typeface="Arial"/>
              <a:buNone/>
            </a:pPr>
            <a:endParaRPr sz="2400" b="0" i="0" u="none" strike="noStrike" cap="none">
              <a:solidFill>
                <a:schemeClr val="lt1"/>
              </a:solidFill>
              <a:latin typeface="Montserrat"/>
              <a:ea typeface="Montserrat"/>
              <a:cs typeface="Montserrat"/>
              <a:sym typeface="Montserrat"/>
            </a:endParaRPr>
          </a:p>
        </p:txBody>
      </p:sp>
      <p:sp>
        <p:nvSpPr>
          <p:cNvPr id="381" name="Google Shape;381;p30"/>
          <p:cNvSpPr txBox="1">
            <a:spLocks noGrp="1"/>
          </p:cNvSpPr>
          <p:nvPr>
            <p:ph type="title"/>
          </p:nvPr>
        </p:nvSpPr>
        <p:spPr>
          <a:xfrm>
            <a:off x="472966" y="3132164"/>
            <a:ext cx="1135245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50000"/>
              </a:lnSpc>
              <a:spcBef>
                <a:spcPts val="0"/>
              </a:spcBef>
              <a:spcAft>
                <a:spcPts val="0"/>
              </a:spcAft>
              <a:buClr>
                <a:schemeClr val="lt1"/>
              </a:buClr>
              <a:buSzPct val="100000"/>
              <a:buFont typeface="Helvetica Neue"/>
              <a:buNone/>
            </a:pPr>
            <a:r>
              <a:rPr lang="en-US" sz="4400">
                <a:solidFill>
                  <a:schemeClr val="lt1"/>
                </a:solidFill>
              </a:rPr>
              <a:t>Find us:  </a:t>
            </a:r>
            <a:r>
              <a:rPr lang="en-US" sz="4400">
                <a:solidFill>
                  <a:schemeClr val="lt1"/>
                </a:solidFill>
                <a:latin typeface="Arial"/>
                <a:ea typeface="Arial"/>
                <a:cs typeface="Arial"/>
                <a:sym typeface="Arial"/>
              </a:rPr>
              <a:t>  </a:t>
            </a:r>
            <a:br>
              <a:rPr lang="en-US">
                <a:solidFill>
                  <a:schemeClr val="lt1"/>
                </a:solidFill>
                <a:latin typeface="Arial"/>
                <a:ea typeface="Arial"/>
                <a:cs typeface="Arial"/>
                <a:sym typeface="Arial"/>
              </a:rPr>
            </a:br>
            <a:r>
              <a:rPr lang="en-US" sz="2700" b="0">
                <a:solidFill>
                  <a:schemeClr val="lt1"/>
                </a:solidFill>
                <a:latin typeface="Montserrat Medium"/>
                <a:ea typeface="Montserrat Medium"/>
                <a:cs typeface="Montserrat Medium"/>
                <a:sym typeface="Montserrat Medium"/>
              </a:rPr>
              <a:t>#transitionTA  |  transitionTA.org  |  </a:t>
            </a:r>
            <a:r>
              <a:rPr lang="en-US" sz="2700" b="0" u="sng">
                <a:solidFill>
                  <a:schemeClr val="l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ntact-collab@uncc.edu</a:t>
            </a:r>
            <a:br>
              <a:rPr lang="en-US">
                <a:solidFill>
                  <a:schemeClr val="lt1"/>
                </a:solidFill>
              </a:rPr>
            </a:br>
            <a:br>
              <a:rPr lang="en-US">
                <a:solidFill>
                  <a:schemeClr val="lt1"/>
                </a:solidFill>
                <a:latin typeface="Arial"/>
                <a:ea typeface="Arial"/>
                <a:cs typeface="Arial"/>
                <a:sym typeface="Arial"/>
              </a:rPr>
            </a:br>
            <a:endParaRPr>
              <a:solidFill>
                <a:schemeClr val="lt1"/>
              </a:solidFill>
            </a:endParaRPr>
          </a:p>
        </p:txBody>
      </p:sp>
      <p:pic>
        <p:nvPicPr>
          <p:cNvPr id="382" name="Google Shape;382;p30" descr="Ideas that Work logo&#10;Office of Special Education Programs&#10;U.S. Department of Education"/>
          <p:cNvPicPr preferRelativeResize="0">
            <a:picLocks noGrp="1"/>
          </p:cNvPicPr>
          <p:nvPr>
            <p:ph type="body" idx="1"/>
          </p:nvPr>
        </p:nvPicPr>
        <p:blipFill rotWithShape="1">
          <a:blip r:embed="rId4">
            <a:alphaModFix/>
          </a:blip>
          <a:srcRect b="11468"/>
          <a:stretch/>
        </p:blipFill>
        <p:spPr>
          <a:xfrm>
            <a:off x="65314" y="4655436"/>
            <a:ext cx="2982686" cy="2040448"/>
          </a:xfrm>
          <a:prstGeom prst="rect">
            <a:avLst/>
          </a:prstGeom>
          <a:noFill/>
          <a:ln>
            <a:noFill/>
          </a:ln>
        </p:spPr>
      </p:pic>
      <p:sp>
        <p:nvSpPr>
          <p:cNvPr id="383" name="Google Shape;383;p30"/>
          <p:cNvSpPr txBox="1"/>
          <p:nvPr/>
        </p:nvSpPr>
        <p:spPr>
          <a:xfrm>
            <a:off x="2982687" y="6017759"/>
            <a:ext cx="811906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mbria"/>
                <a:ea typeface="Cambria"/>
                <a:cs typeface="Cambria"/>
                <a:sym typeface="Cambria"/>
              </a:rPr>
              <a:t>The contents of this presentation were developed under a grant (H326E200003) from the Department of Education. However, those contents do not necessarily represent the policy of the Department of Education, and you should not assume endorsement by the Federal Government.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Cambria"/>
              <a:ea typeface="Cambria"/>
              <a:cs typeface="Cambria"/>
              <a:sym typeface="Cambria"/>
            </a:endParaRPr>
          </a:p>
        </p:txBody>
      </p:sp>
      <p:sp>
        <p:nvSpPr>
          <p:cNvPr id="384" name="Google Shape;384;p30">
            <a:extLst>
              <a:ext uri="{C183D7F6-B498-43B3-948B-1728B52AA6E4}">
                <adec:decorative xmlns:adec="http://schemas.microsoft.com/office/drawing/2017/decorative" val="1"/>
              </a:ext>
            </a:extLst>
          </p:cNvPr>
          <p:cNvSpPr/>
          <p:nvPr/>
        </p:nvSpPr>
        <p:spPr>
          <a:xfrm>
            <a:off x="11392930" y="6227805"/>
            <a:ext cx="432486" cy="432486"/>
          </a:xfrm>
          <a:prstGeom prst="ellipse">
            <a:avLst/>
          </a:prstGeom>
          <a:gradFill>
            <a:gsLst>
              <a:gs pos="0">
                <a:schemeClr val="dk2"/>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385" name="Google Shape;385;p30"/>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Helvetica Neue"/>
                <a:ea typeface="Helvetica Neue"/>
                <a:cs typeface="Helvetica Neue"/>
                <a:sym typeface="Helvetica Neue"/>
              </a:rPr>
              <a:t>37</a:t>
            </a:fld>
            <a:endParaRPr sz="10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xfrm>
            <a:off x="257432" y="248011"/>
            <a:ext cx="11567984" cy="873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Helvetica Neue"/>
              <a:buNone/>
            </a:pPr>
            <a:r>
              <a:rPr lang="en-US"/>
              <a:t>Bio: Melissa Diehl – </a:t>
            </a:r>
            <a:r>
              <a:rPr lang="en-US">
                <a:solidFill>
                  <a:schemeClr val="accent1"/>
                </a:solidFill>
              </a:rPr>
              <a:t>Pronouns: </a:t>
            </a:r>
            <a:r>
              <a:rPr lang="en-US" b="0">
                <a:solidFill>
                  <a:schemeClr val="accent1"/>
                </a:solidFill>
              </a:rPr>
              <a:t>She/Her/Hers</a:t>
            </a:r>
            <a:endParaRPr>
              <a:solidFill>
                <a:schemeClr val="accent1"/>
              </a:solidFill>
            </a:endParaRPr>
          </a:p>
        </p:txBody>
      </p:sp>
      <p:sp>
        <p:nvSpPr>
          <p:cNvPr id="148" name="Google Shape;148;p4"/>
          <p:cNvSpPr txBox="1">
            <a:spLocks noGrp="1"/>
          </p:cNvSpPr>
          <p:nvPr>
            <p:ph type="body" idx="1"/>
          </p:nvPr>
        </p:nvSpPr>
        <p:spPr>
          <a:xfrm>
            <a:off x="366575" y="1121375"/>
            <a:ext cx="11034900" cy="4947300"/>
          </a:xfrm>
          <a:prstGeom prst="rect">
            <a:avLst/>
          </a:prstGeom>
          <a:noFill/>
          <a:ln>
            <a:noFill/>
          </a:ln>
        </p:spPr>
        <p:txBody>
          <a:bodyPr spcFirstLastPara="1" wrap="square" lIns="91425" tIns="45700" rIns="91425" bIns="45700" anchor="t" anchorCtr="0">
            <a:noAutofit/>
          </a:bodyPr>
          <a:lstStyle/>
          <a:p>
            <a:pPr marL="457200" lvl="0" indent="-457200" algn="l" rtl="0">
              <a:lnSpc>
                <a:spcPct val="145000"/>
              </a:lnSpc>
              <a:spcBef>
                <a:spcPts val="0"/>
              </a:spcBef>
              <a:spcAft>
                <a:spcPts val="0"/>
              </a:spcAft>
              <a:buSzPts val="1680"/>
              <a:buFont typeface="Arial"/>
              <a:buChar char="•"/>
            </a:pPr>
            <a:r>
              <a:rPr lang="en-US" sz="1600"/>
              <a:t>Cake Connoisseur, Ted Lasso Enthusiast, &amp;  Elephant Enthusiast</a:t>
            </a:r>
            <a:endParaRPr sz="1600"/>
          </a:p>
          <a:p>
            <a:pPr marL="457200" lvl="0" indent="-457200" algn="l" rtl="0">
              <a:lnSpc>
                <a:spcPct val="145000"/>
              </a:lnSpc>
              <a:spcBef>
                <a:spcPts val="0"/>
              </a:spcBef>
              <a:spcAft>
                <a:spcPts val="0"/>
              </a:spcAft>
              <a:buSzPts val="1680"/>
              <a:buFont typeface="Arial"/>
              <a:buChar char="•"/>
            </a:pPr>
            <a:r>
              <a:rPr lang="en-US" sz="1600"/>
              <a:t>Professional Background</a:t>
            </a:r>
            <a:endParaRPr sz="1600"/>
          </a:p>
          <a:p>
            <a:pPr marL="914400" lvl="1" indent="-381000" algn="l" rtl="0">
              <a:lnSpc>
                <a:spcPct val="145000"/>
              </a:lnSpc>
              <a:spcBef>
                <a:spcPts val="0"/>
              </a:spcBef>
              <a:spcAft>
                <a:spcPts val="0"/>
              </a:spcAft>
              <a:buSzPts val="1680"/>
              <a:buChar char="•"/>
            </a:pPr>
            <a:r>
              <a:rPr lang="en-US" sz="1600"/>
              <a:t>Vocational Rehabilitation (VR) Counselor</a:t>
            </a:r>
            <a:endParaRPr sz="1600"/>
          </a:p>
          <a:p>
            <a:pPr marL="914400" lvl="1" indent="-381000" algn="l" rtl="0">
              <a:lnSpc>
                <a:spcPct val="145000"/>
              </a:lnSpc>
              <a:spcBef>
                <a:spcPts val="0"/>
              </a:spcBef>
              <a:spcAft>
                <a:spcPts val="0"/>
              </a:spcAft>
              <a:buSzPts val="1680"/>
              <a:buChar char="•"/>
            </a:pPr>
            <a:r>
              <a:rPr lang="en-US" sz="1600"/>
              <a:t>VR Statewide Training Coordinator</a:t>
            </a:r>
            <a:endParaRPr sz="1600"/>
          </a:p>
          <a:p>
            <a:pPr marL="914400" lvl="1" indent="-381000" algn="l" rtl="0">
              <a:lnSpc>
                <a:spcPct val="145000"/>
              </a:lnSpc>
              <a:spcBef>
                <a:spcPts val="0"/>
              </a:spcBef>
              <a:spcAft>
                <a:spcPts val="0"/>
              </a:spcAft>
              <a:buSzPts val="1680"/>
              <a:buChar char="•"/>
            </a:pPr>
            <a:r>
              <a:rPr lang="en-US" sz="1600"/>
              <a:t>RSA Liaison</a:t>
            </a:r>
            <a:endParaRPr sz="1600"/>
          </a:p>
          <a:p>
            <a:pPr marL="914400" lvl="1" indent="-381000" algn="l" rtl="0">
              <a:lnSpc>
                <a:spcPct val="145000"/>
              </a:lnSpc>
              <a:spcBef>
                <a:spcPts val="0"/>
              </a:spcBef>
              <a:spcAft>
                <a:spcPts val="0"/>
              </a:spcAft>
              <a:buSzPts val="1680"/>
              <a:buChar char="•"/>
            </a:pPr>
            <a:r>
              <a:rPr lang="en-US" sz="1600"/>
              <a:t>Technical Assistance – TACE, WINTAC, NTACT:C</a:t>
            </a:r>
            <a:endParaRPr sz="1600"/>
          </a:p>
          <a:p>
            <a:pPr marL="457200" lvl="0" indent="-353060" algn="l" rtl="0">
              <a:lnSpc>
                <a:spcPct val="145000"/>
              </a:lnSpc>
              <a:spcBef>
                <a:spcPts val="0"/>
              </a:spcBef>
              <a:spcAft>
                <a:spcPts val="0"/>
              </a:spcAft>
              <a:buSzPts val="1680"/>
              <a:buFont typeface="Arial"/>
              <a:buChar char="•"/>
            </a:pPr>
            <a:r>
              <a:rPr lang="en-US" sz="1600"/>
              <a:t>Education</a:t>
            </a:r>
            <a:endParaRPr sz="1600"/>
          </a:p>
          <a:p>
            <a:pPr marL="914400" lvl="1" indent="-381000" algn="l" rtl="0">
              <a:lnSpc>
                <a:spcPct val="145000"/>
              </a:lnSpc>
              <a:spcBef>
                <a:spcPts val="0"/>
              </a:spcBef>
              <a:spcAft>
                <a:spcPts val="0"/>
              </a:spcAft>
              <a:buSzPts val="1680"/>
              <a:buChar char="•"/>
            </a:pPr>
            <a:r>
              <a:rPr lang="en-US" sz="1600"/>
              <a:t>Masters Degree – Rehabilitation Counseling</a:t>
            </a:r>
            <a:endParaRPr/>
          </a:p>
          <a:p>
            <a:pPr marL="914400" lvl="1" indent="-381000" algn="l" rtl="0">
              <a:lnSpc>
                <a:spcPct val="145000"/>
              </a:lnSpc>
              <a:spcBef>
                <a:spcPts val="0"/>
              </a:spcBef>
              <a:spcAft>
                <a:spcPts val="0"/>
              </a:spcAft>
              <a:buSzPts val="1680"/>
              <a:buChar char="•"/>
            </a:pPr>
            <a:r>
              <a:rPr lang="en-US" sz="1600"/>
              <a:t>Doctoral Candidate – Human and Organizational Learning </a:t>
            </a:r>
            <a:endParaRPr sz="1600"/>
          </a:p>
          <a:p>
            <a:pPr marL="457200" lvl="0" indent="-353060" algn="l" rtl="0">
              <a:lnSpc>
                <a:spcPct val="145000"/>
              </a:lnSpc>
              <a:spcBef>
                <a:spcPts val="0"/>
              </a:spcBef>
              <a:spcAft>
                <a:spcPts val="0"/>
              </a:spcAft>
              <a:buSzPts val="1680"/>
              <a:buFont typeface="Arial"/>
              <a:buChar char="•"/>
            </a:pPr>
            <a:r>
              <a:rPr lang="en-US" sz="1600"/>
              <a:t>Areas of Expertise</a:t>
            </a:r>
            <a:endParaRPr sz="1600"/>
          </a:p>
          <a:p>
            <a:pPr marL="914400" lvl="1" indent="-381000" algn="l" rtl="0">
              <a:lnSpc>
                <a:spcPct val="145000"/>
              </a:lnSpc>
              <a:spcBef>
                <a:spcPts val="0"/>
              </a:spcBef>
              <a:spcAft>
                <a:spcPts val="0"/>
              </a:spcAft>
              <a:buSzPts val="1680"/>
              <a:buFont typeface="Arial"/>
              <a:buChar char="•"/>
            </a:pPr>
            <a:r>
              <a:rPr lang="en-US" sz="1600"/>
              <a:t>Leadership and Professional Identity Construction</a:t>
            </a:r>
            <a:endParaRPr/>
          </a:p>
          <a:p>
            <a:pPr marL="914400" lvl="1" indent="-381000" algn="l" rtl="0">
              <a:lnSpc>
                <a:spcPct val="145000"/>
              </a:lnSpc>
              <a:spcBef>
                <a:spcPts val="0"/>
              </a:spcBef>
              <a:spcAft>
                <a:spcPts val="0"/>
              </a:spcAft>
              <a:buSzPts val="1680"/>
              <a:buFont typeface="Arial"/>
              <a:buChar char="•"/>
            </a:pPr>
            <a:r>
              <a:rPr lang="en-US" sz="1600"/>
              <a:t>Training and Development</a:t>
            </a:r>
            <a:endParaRPr/>
          </a:p>
          <a:p>
            <a:pPr marL="914400" lvl="1" indent="-381000" algn="l" rtl="0">
              <a:lnSpc>
                <a:spcPct val="145000"/>
              </a:lnSpc>
              <a:spcBef>
                <a:spcPts val="0"/>
              </a:spcBef>
              <a:spcAft>
                <a:spcPts val="0"/>
              </a:spcAft>
              <a:buSzPts val="1680"/>
              <a:buFont typeface="Arial"/>
              <a:buChar char="•"/>
            </a:pPr>
            <a:r>
              <a:rPr lang="en-US" sz="1600"/>
              <a:t>Federal Policy Oversight and Implementation</a:t>
            </a:r>
            <a:endParaRPr/>
          </a:p>
          <a:p>
            <a:pPr marL="914400" lvl="1" indent="-261469" algn="l" rtl="0">
              <a:lnSpc>
                <a:spcPct val="145000"/>
              </a:lnSpc>
              <a:spcBef>
                <a:spcPts val="0"/>
              </a:spcBef>
              <a:spcAft>
                <a:spcPts val="0"/>
              </a:spcAft>
              <a:buSzPts val="1882"/>
              <a:buFont typeface="Arial"/>
              <a:buNone/>
            </a:pPr>
            <a:endParaRPr sz="1600"/>
          </a:p>
          <a:p>
            <a:pPr marL="457200" lvl="0" indent="-332740" algn="l" rtl="0">
              <a:lnSpc>
                <a:spcPct val="145000"/>
              </a:lnSpc>
              <a:spcBef>
                <a:spcPts val="0"/>
              </a:spcBef>
              <a:spcAft>
                <a:spcPts val="0"/>
              </a:spcAft>
              <a:buSzPts val="1318"/>
              <a:buFont typeface="Arial"/>
              <a:buNone/>
            </a:pPr>
            <a:endParaRPr sz="1600"/>
          </a:p>
          <a:p>
            <a:pPr marL="457200" lvl="0" indent="-228600" algn="l" rtl="0">
              <a:lnSpc>
                <a:spcPct val="145000"/>
              </a:lnSpc>
              <a:spcBef>
                <a:spcPts val="0"/>
              </a:spcBef>
              <a:spcAft>
                <a:spcPts val="0"/>
              </a:spcAft>
              <a:buSzPts val="1318"/>
              <a:buFont typeface="Arial"/>
              <a:buNone/>
            </a:pPr>
            <a:endParaRPr sz="1600"/>
          </a:p>
          <a:p>
            <a:pPr marL="457200" lvl="0" indent="-228600" algn="l" rtl="0">
              <a:lnSpc>
                <a:spcPct val="145000"/>
              </a:lnSpc>
              <a:spcBef>
                <a:spcPts val="0"/>
              </a:spcBef>
              <a:spcAft>
                <a:spcPts val="0"/>
              </a:spcAft>
              <a:buClr>
                <a:schemeClr val="accent4"/>
              </a:buClr>
              <a:buSzPts val="1318"/>
              <a:buNone/>
            </a:pPr>
            <a:endParaRPr sz="1600"/>
          </a:p>
          <a:p>
            <a:pPr marL="457200" lvl="0" indent="-228600" algn="l" rtl="0">
              <a:lnSpc>
                <a:spcPct val="145000"/>
              </a:lnSpc>
              <a:spcBef>
                <a:spcPts val="0"/>
              </a:spcBef>
              <a:spcAft>
                <a:spcPts val="0"/>
              </a:spcAft>
              <a:buClr>
                <a:schemeClr val="accent4"/>
              </a:buClr>
              <a:buSzPts val="1318"/>
              <a:buNone/>
            </a:pPr>
            <a:endParaRPr sz="1600"/>
          </a:p>
        </p:txBody>
      </p:sp>
      <p:pic>
        <p:nvPicPr>
          <p:cNvPr id="149" name="Google Shape;149;p4" descr="Jason Sudeikis as Ted Lasso pointing to a believe sign "/>
          <p:cNvPicPr preferRelativeResize="0"/>
          <p:nvPr/>
        </p:nvPicPr>
        <p:blipFill rotWithShape="1">
          <a:blip r:embed="rId3">
            <a:alphaModFix/>
          </a:blip>
          <a:srcRect/>
          <a:stretch/>
        </p:blipFill>
        <p:spPr>
          <a:xfrm>
            <a:off x="6560734" y="1542033"/>
            <a:ext cx="4411432" cy="24814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257432" y="365126"/>
            <a:ext cx="11567984" cy="10701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strike="sngStrike"/>
              <a:t>Rapid</a:t>
            </a:r>
            <a:r>
              <a:rPr lang="en-US"/>
              <a:t> Engagement of Students and Youth</a:t>
            </a:r>
            <a:endParaRPr/>
          </a:p>
        </p:txBody>
      </p:sp>
      <p:sp>
        <p:nvSpPr>
          <p:cNvPr id="156" name="Google Shape;156;p7"/>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450"/>
              <a:buChar char="→"/>
            </a:pPr>
            <a:r>
              <a:rPr lang="en-US" sz="3500"/>
              <a:t>Awareness</a:t>
            </a:r>
            <a:endParaRPr/>
          </a:p>
          <a:p>
            <a:pPr marL="457200" lvl="0" indent="-301625" algn="l" rtl="0">
              <a:lnSpc>
                <a:spcPct val="90000"/>
              </a:lnSpc>
              <a:spcBef>
                <a:spcPts val="1000"/>
              </a:spcBef>
              <a:spcAft>
                <a:spcPts val="0"/>
              </a:spcAft>
              <a:buSzPts val="2450"/>
              <a:buNone/>
            </a:pPr>
            <a:endParaRPr sz="3500"/>
          </a:p>
          <a:p>
            <a:pPr marL="457200" lvl="0" indent="-457200" algn="l" rtl="0">
              <a:lnSpc>
                <a:spcPct val="90000"/>
              </a:lnSpc>
              <a:spcBef>
                <a:spcPts val="1000"/>
              </a:spcBef>
              <a:spcAft>
                <a:spcPts val="0"/>
              </a:spcAft>
              <a:buSzPts val="2450"/>
              <a:buChar char="→"/>
            </a:pPr>
            <a:r>
              <a:rPr lang="en-US" sz="3500"/>
              <a:t>Analysis</a:t>
            </a:r>
            <a:endParaRPr/>
          </a:p>
          <a:p>
            <a:pPr marL="457200" lvl="0" indent="-301625" algn="l" rtl="0">
              <a:lnSpc>
                <a:spcPct val="90000"/>
              </a:lnSpc>
              <a:spcBef>
                <a:spcPts val="1000"/>
              </a:spcBef>
              <a:spcAft>
                <a:spcPts val="0"/>
              </a:spcAft>
              <a:buSzPts val="2450"/>
              <a:buNone/>
            </a:pPr>
            <a:endParaRPr sz="3500"/>
          </a:p>
          <a:p>
            <a:pPr marL="457200" lvl="0" indent="-457200" algn="l" rtl="0">
              <a:lnSpc>
                <a:spcPct val="90000"/>
              </a:lnSpc>
              <a:spcBef>
                <a:spcPts val="1000"/>
              </a:spcBef>
              <a:spcAft>
                <a:spcPts val="0"/>
              </a:spcAft>
              <a:buSzPts val="2450"/>
              <a:buChar char="→"/>
            </a:pPr>
            <a:r>
              <a:rPr lang="en-US" sz="3500"/>
              <a:t>Action </a:t>
            </a:r>
            <a:endParaRPr/>
          </a:p>
          <a:p>
            <a:pPr marL="457200" lvl="0" indent="-217170" algn="l" rtl="0">
              <a:lnSpc>
                <a:spcPct val="90000"/>
              </a:lnSpc>
              <a:spcBef>
                <a:spcPts val="1000"/>
              </a:spcBef>
              <a:spcAft>
                <a:spcPts val="0"/>
              </a:spcAft>
              <a:buSzPts val="3780"/>
              <a:buNone/>
            </a:pPr>
            <a:endParaRPr sz="5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ctrTitle"/>
          </p:nvPr>
        </p:nvSpPr>
        <p:spPr>
          <a:xfrm>
            <a:off x="375845" y="568411"/>
            <a:ext cx="9144000" cy="3234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6000"/>
              <a:buFont typeface="Helvetica Neue"/>
              <a:buNone/>
            </a:pPr>
            <a:r>
              <a:rPr lang="en-US"/>
              <a:t>Awareness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257432" y="365125"/>
            <a:ext cx="11567984" cy="10585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Helvetica Neue"/>
              <a:buNone/>
            </a:pPr>
            <a:r>
              <a:rPr lang="en-US"/>
              <a:t>Awareness: Let’s Play a Game</a:t>
            </a:r>
            <a:endParaRPr/>
          </a:p>
        </p:txBody>
      </p:sp>
      <p:sp>
        <p:nvSpPr>
          <p:cNvPr id="167" name="Google Shape;167;p9"/>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1960"/>
              <a:buChar char="→"/>
            </a:pPr>
            <a:r>
              <a:rPr lang="en-US"/>
              <a:t>“Because I said so”</a:t>
            </a:r>
            <a:endParaRPr/>
          </a:p>
          <a:p>
            <a:pPr marL="228600" lvl="0" indent="-228600" algn="l" rtl="0">
              <a:lnSpc>
                <a:spcPct val="90000"/>
              </a:lnSpc>
              <a:spcBef>
                <a:spcPts val="1000"/>
              </a:spcBef>
              <a:spcAft>
                <a:spcPts val="0"/>
              </a:spcAft>
              <a:buSzPts val="1960"/>
              <a:buChar char="→"/>
            </a:pPr>
            <a:r>
              <a:rPr lang="en-US"/>
              <a:t>“As long as you’re under my roof, you will live by my rules.”</a:t>
            </a:r>
            <a:endParaRPr/>
          </a:p>
          <a:p>
            <a:pPr marL="228600" lvl="0" indent="-228600" algn="l" rtl="0">
              <a:lnSpc>
                <a:spcPct val="90000"/>
              </a:lnSpc>
              <a:spcBef>
                <a:spcPts val="1000"/>
              </a:spcBef>
              <a:spcAft>
                <a:spcPts val="0"/>
              </a:spcAft>
              <a:buSzPts val="1960"/>
              <a:buChar char="→"/>
            </a:pPr>
            <a:r>
              <a:rPr lang="en-US"/>
              <a:t>“I’m not asking, I’m telling”</a:t>
            </a:r>
            <a:endParaRPr/>
          </a:p>
          <a:p>
            <a:pPr marL="228600" lvl="0" indent="-228600" algn="l" rtl="0">
              <a:lnSpc>
                <a:spcPct val="90000"/>
              </a:lnSpc>
              <a:spcBef>
                <a:spcPts val="1000"/>
              </a:spcBef>
              <a:spcAft>
                <a:spcPts val="0"/>
              </a:spcAft>
              <a:buSzPts val="1960"/>
              <a:buChar char="→"/>
            </a:pPr>
            <a:r>
              <a:rPr lang="en-US"/>
              <a:t>“When you pay the bills, you can do whatever you want”</a:t>
            </a:r>
            <a:endParaRPr/>
          </a:p>
          <a:p>
            <a:pPr marL="228600" lvl="0" indent="-228600" algn="l" rtl="0">
              <a:lnSpc>
                <a:spcPct val="90000"/>
              </a:lnSpc>
              <a:spcBef>
                <a:spcPts val="1000"/>
              </a:spcBef>
              <a:spcAft>
                <a:spcPts val="0"/>
              </a:spcAft>
              <a:buSzPts val="1960"/>
              <a:buChar char="→"/>
            </a:pPr>
            <a:r>
              <a:rPr lang="en-US"/>
              <a:t>“Do as I say, not as I 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Helvetica Neue"/>
              <a:buNone/>
            </a:pPr>
            <a:r>
              <a:rPr lang="en-US"/>
              <a:t>Awareness: Surfacing Assumptions </a:t>
            </a:r>
            <a:br>
              <a:rPr lang="en-US"/>
            </a:br>
            <a:r>
              <a:rPr lang="en-US"/>
              <a:t>through Critical Self-Reflection</a:t>
            </a:r>
            <a:endParaRPr/>
          </a:p>
        </p:txBody>
      </p:sp>
      <p:sp>
        <p:nvSpPr>
          <p:cNvPr id="174" name="Google Shape;174;p10"/>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20000"/>
              </a:lnSpc>
              <a:spcBef>
                <a:spcPts val="0"/>
              </a:spcBef>
              <a:spcAft>
                <a:spcPts val="0"/>
              </a:spcAft>
              <a:buSzPct val="70000"/>
              <a:buChar char="→"/>
            </a:pPr>
            <a:r>
              <a:rPr lang="en-US"/>
              <a:t>Reflect on your own experience of adolescence and young adulthood. </a:t>
            </a:r>
            <a:endParaRPr/>
          </a:p>
          <a:p>
            <a:pPr marL="685800" lvl="1" indent="-320040" algn="l" rtl="0">
              <a:lnSpc>
                <a:spcPct val="120000"/>
              </a:lnSpc>
              <a:spcBef>
                <a:spcPts val="500"/>
              </a:spcBef>
              <a:spcAft>
                <a:spcPts val="0"/>
              </a:spcAft>
              <a:buSzPct val="100000"/>
              <a:buChar char="•"/>
            </a:pPr>
            <a:r>
              <a:rPr lang="en-US"/>
              <a:t>Think about the statements we just walked through – how many of those statements did you hear while you were a teenager (how many fingers could you put down)?</a:t>
            </a:r>
            <a:endParaRPr/>
          </a:p>
          <a:p>
            <a:pPr marL="685800" lvl="1" indent="-320040" algn="l" rtl="0">
              <a:lnSpc>
                <a:spcPct val="120000"/>
              </a:lnSpc>
              <a:spcBef>
                <a:spcPts val="500"/>
              </a:spcBef>
              <a:spcAft>
                <a:spcPts val="0"/>
              </a:spcAft>
              <a:buSzPct val="100000"/>
              <a:buChar char="•"/>
            </a:pPr>
            <a:r>
              <a:rPr lang="en-US"/>
              <a:t>How many of you were raised in an era where social norms dictated that the adult(s) were always correct (i.e., respect your elders) even when or if the adult(s) were not correct?</a:t>
            </a:r>
            <a:endParaRPr/>
          </a:p>
          <a:p>
            <a:pPr marL="685800" lvl="1" indent="-320040" algn="l" rtl="0">
              <a:lnSpc>
                <a:spcPct val="120000"/>
              </a:lnSpc>
              <a:spcBef>
                <a:spcPts val="500"/>
              </a:spcBef>
              <a:spcAft>
                <a:spcPts val="0"/>
              </a:spcAft>
              <a:buSzPct val="100000"/>
              <a:buChar char="•"/>
            </a:pPr>
            <a:r>
              <a:rPr lang="en-US"/>
              <a:t>Think about our major American institutions and their cultures (i.e., Schools, Social Services etc.), what are the underlying assumptions about adults and youth?</a:t>
            </a:r>
            <a:endParaRPr/>
          </a:p>
          <a:p>
            <a:pPr marL="685800" lvl="1" indent="-179069" algn="l" rtl="0">
              <a:lnSpc>
                <a:spcPct val="120000"/>
              </a:lnSpc>
              <a:spcBef>
                <a:spcPts val="500"/>
              </a:spcBef>
              <a:spcAft>
                <a:spcPts val="0"/>
              </a:spcAft>
              <a:buSzPct val="100000"/>
              <a:buNone/>
            </a:pPr>
            <a:endParaRPr/>
          </a:p>
          <a:p>
            <a:pPr marL="685800" lvl="1" indent="-179069" algn="l" rtl="0">
              <a:lnSpc>
                <a:spcPct val="120000"/>
              </a:lnSpc>
              <a:spcBef>
                <a:spcPts val="500"/>
              </a:spcBef>
              <a:spcAft>
                <a:spcPts val="0"/>
              </a:spcAft>
              <a:buSzPct val="100000"/>
              <a:buNone/>
            </a:pPr>
            <a:endParaRPr/>
          </a:p>
          <a:p>
            <a:pPr marL="228600" lvl="0" indent="-113474" algn="l" rtl="0">
              <a:lnSpc>
                <a:spcPct val="120000"/>
              </a:lnSpc>
              <a:spcBef>
                <a:spcPts val="1000"/>
              </a:spcBef>
              <a:spcAft>
                <a:spcPts val="0"/>
              </a:spcAft>
              <a:buSzPct val="7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56cba386d3_0_11"/>
          <p:cNvSpPr txBox="1">
            <a:spLocks noGrp="1"/>
          </p:cNvSpPr>
          <p:nvPr>
            <p:ph type="title"/>
          </p:nvPr>
        </p:nvSpPr>
        <p:spPr>
          <a:xfrm>
            <a:off x="4965432" y="0"/>
            <a:ext cx="7226700" cy="1098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700"/>
              <a:buNone/>
            </a:pPr>
            <a:r>
              <a:rPr lang="en-US" sz="3333" b="1">
                <a:solidFill>
                  <a:schemeClr val="dk2"/>
                </a:solidFill>
                <a:latin typeface="Helvetica Neue"/>
                <a:ea typeface="Helvetica Neue"/>
                <a:cs typeface="Helvetica Neue"/>
                <a:sym typeface="Helvetica Neue"/>
              </a:rPr>
              <a:t>The Human Brain &amp; Mental Models</a:t>
            </a:r>
            <a:endParaRPr sz="1053" b="1">
              <a:solidFill>
                <a:schemeClr val="dk2"/>
              </a:solidFill>
              <a:latin typeface="Helvetica Neue"/>
              <a:ea typeface="Helvetica Neue"/>
              <a:cs typeface="Helvetica Neue"/>
              <a:sym typeface="Helvetica Neue"/>
            </a:endParaRPr>
          </a:p>
        </p:txBody>
      </p:sp>
      <p:sp>
        <p:nvSpPr>
          <p:cNvPr id="181" name="Google Shape;181;g356cba386d3_0_11"/>
          <p:cNvSpPr txBox="1">
            <a:spLocks noGrp="1"/>
          </p:cNvSpPr>
          <p:nvPr>
            <p:ph type="body" idx="1"/>
          </p:nvPr>
        </p:nvSpPr>
        <p:spPr>
          <a:xfrm>
            <a:off x="5087033" y="1098000"/>
            <a:ext cx="6586500" cy="39957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SzPct val="58333"/>
              <a:buNone/>
            </a:pPr>
            <a:r>
              <a:rPr lang="en-US" sz="2400" b="1">
                <a:latin typeface="Arial"/>
                <a:ea typeface="Arial"/>
                <a:cs typeface="Arial"/>
                <a:sym typeface="Arial"/>
              </a:rPr>
              <a:t>Information Processing</a:t>
            </a:r>
            <a:endParaRPr sz="2400" b="1">
              <a:latin typeface="Arial"/>
              <a:ea typeface="Arial"/>
              <a:cs typeface="Arial"/>
              <a:sym typeface="Arial"/>
            </a:endParaRPr>
          </a:p>
          <a:p>
            <a:pPr marL="457188" lvl="1" indent="-221449" algn="l" rtl="0">
              <a:lnSpc>
                <a:spcPct val="120000"/>
              </a:lnSpc>
              <a:spcBef>
                <a:spcPts val="0"/>
              </a:spcBef>
              <a:spcAft>
                <a:spcPts val="0"/>
              </a:spcAft>
              <a:buSzPct val="62500"/>
              <a:buChar char="○"/>
            </a:pPr>
            <a:r>
              <a:rPr lang="en-US" sz="2400">
                <a:latin typeface="Arial"/>
                <a:ea typeface="Arial"/>
                <a:cs typeface="Arial"/>
                <a:sym typeface="Arial"/>
              </a:rPr>
              <a:t>Consciously aware of only a very small portion of the millions of bits of data we process every second, so our brain creates cognitive shortcuts to help us process.</a:t>
            </a:r>
            <a:endParaRPr sz="2400">
              <a:latin typeface="Arial"/>
              <a:ea typeface="Arial"/>
              <a:cs typeface="Arial"/>
              <a:sym typeface="Arial"/>
            </a:endParaRPr>
          </a:p>
          <a:p>
            <a:pPr marL="0" lvl="0" indent="0" algn="l" rtl="0">
              <a:lnSpc>
                <a:spcPct val="120000"/>
              </a:lnSpc>
              <a:spcBef>
                <a:spcPts val="1067"/>
              </a:spcBef>
              <a:spcAft>
                <a:spcPts val="0"/>
              </a:spcAft>
              <a:buSzPct val="58333"/>
              <a:buNone/>
            </a:pPr>
            <a:r>
              <a:rPr lang="en-US" sz="2400" b="1">
                <a:latin typeface="Arial"/>
                <a:ea typeface="Arial"/>
                <a:cs typeface="Arial"/>
                <a:sym typeface="Arial"/>
              </a:rPr>
              <a:t>Subconscious Mind</a:t>
            </a:r>
            <a:endParaRPr sz="2400" b="1">
              <a:latin typeface="Arial"/>
              <a:ea typeface="Arial"/>
              <a:cs typeface="Arial"/>
              <a:sym typeface="Arial"/>
            </a:endParaRPr>
          </a:p>
          <a:p>
            <a:pPr marL="694249" lvl="1" indent="-238384" algn="l" rtl="0">
              <a:lnSpc>
                <a:spcPct val="120000"/>
              </a:lnSpc>
              <a:spcBef>
                <a:spcPts val="0"/>
              </a:spcBef>
              <a:spcAft>
                <a:spcPts val="0"/>
              </a:spcAft>
              <a:buSzPct val="62500"/>
              <a:buChar char="○"/>
            </a:pPr>
            <a:r>
              <a:rPr lang="en-US" sz="2400">
                <a:latin typeface="Arial"/>
                <a:ea typeface="Arial"/>
                <a:cs typeface="Arial"/>
                <a:sym typeface="Arial"/>
              </a:rPr>
              <a:t>Categorizes</a:t>
            </a:r>
            <a:endParaRPr sz="2400">
              <a:latin typeface="Arial"/>
              <a:ea typeface="Arial"/>
              <a:cs typeface="Arial"/>
              <a:sym typeface="Arial"/>
            </a:endParaRPr>
          </a:p>
          <a:p>
            <a:pPr marL="694249" lvl="1" indent="-238384" algn="l" rtl="0">
              <a:lnSpc>
                <a:spcPct val="120000"/>
              </a:lnSpc>
              <a:spcBef>
                <a:spcPts val="0"/>
              </a:spcBef>
              <a:spcAft>
                <a:spcPts val="0"/>
              </a:spcAft>
              <a:buSzPct val="62500"/>
              <a:buChar char="○"/>
            </a:pPr>
            <a:r>
              <a:rPr lang="en-US" sz="2400">
                <a:latin typeface="Arial"/>
                <a:ea typeface="Arial"/>
                <a:cs typeface="Arial"/>
                <a:sym typeface="Arial"/>
              </a:rPr>
              <a:t>Creates Associations</a:t>
            </a:r>
            <a:endParaRPr sz="2400">
              <a:latin typeface="Arial"/>
              <a:ea typeface="Arial"/>
              <a:cs typeface="Arial"/>
              <a:sym typeface="Arial"/>
            </a:endParaRPr>
          </a:p>
          <a:p>
            <a:pPr marL="694249" lvl="1" indent="-238384" algn="l" rtl="0">
              <a:lnSpc>
                <a:spcPct val="120000"/>
              </a:lnSpc>
              <a:spcBef>
                <a:spcPts val="0"/>
              </a:spcBef>
              <a:spcAft>
                <a:spcPts val="0"/>
              </a:spcAft>
              <a:buSzPct val="62500"/>
              <a:buChar char="○"/>
            </a:pPr>
            <a:r>
              <a:rPr lang="en-US" sz="2400">
                <a:latin typeface="Arial"/>
                <a:ea typeface="Arial"/>
                <a:cs typeface="Arial"/>
                <a:sym typeface="Arial"/>
              </a:rPr>
              <a:t>Fills in the Gaps</a:t>
            </a:r>
            <a:endParaRPr sz="1733">
              <a:latin typeface="Arial"/>
              <a:ea typeface="Arial"/>
              <a:cs typeface="Arial"/>
              <a:sym typeface="Arial"/>
            </a:endParaRPr>
          </a:p>
          <a:p>
            <a:pPr marL="0" lvl="0" indent="101597" algn="l" rtl="0">
              <a:lnSpc>
                <a:spcPct val="110000"/>
              </a:lnSpc>
              <a:spcBef>
                <a:spcPts val="1067"/>
              </a:spcBef>
              <a:spcAft>
                <a:spcPts val="0"/>
              </a:spcAft>
              <a:buSzPct val="75014"/>
              <a:buNone/>
            </a:pPr>
            <a:endParaRPr sz="1733">
              <a:latin typeface="Arial"/>
              <a:ea typeface="Arial"/>
              <a:cs typeface="Arial"/>
              <a:sym typeface="Arial"/>
            </a:endParaRPr>
          </a:p>
          <a:p>
            <a:pPr marL="0" lvl="0" indent="101597" algn="l" rtl="0">
              <a:lnSpc>
                <a:spcPct val="110000"/>
              </a:lnSpc>
              <a:spcBef>
                <a:spcPts val="1067"/>
              </a:spcBef>
              <a:spcAft>
                <a:spcPts val="0"/>
              </a:spcAft>
              <a:buSzPct val="75014"/>
              <a:buNone/>
            </a:pPr>
            <a:endParaRPr sz="1733">
              <a:latin typeface="Arial"/>
              <a:ea typeface="Arial"/>
              <a:cs typeface="Arial"/>
              <a:sym typeface="Arial"/>
            </a:endParaRPr>
          </a:p>
        </p:txBody>
      </p:sp>
      <p:pic>
        <p:nvPicPr>
          <p:cNvPr id="182" name="Google Shape;182;g356cba386d3_0_11" descr="sketch of a brain&#10;"/>
          <p:cNvPicPr preferRelativeResize="0">
            <a:picLocks noGrp="1"/>
          </p:cNvPicPr>
          <p:nvPr>
            <p:ph type="body" idx="2"/>
          </p:nvPr>
        </p:nvPicPr>
        <p:blipFill rotWithShape="1">
          <a:blip r:embed="rId3">
            <a:alphaModFix/>
          </a:blip>
          <a:srcRect l="6445"/>
          <a:stretch/>
        </p:blipFill>
        <p:spPr>
          <a:xfrm>
            <a:off x="20" y="11"/>
            <a:ext cx="4635600" cy="6858000"/>
          </a:xfrm>
          <a:prstGeom prst="rect">
            <a:avLst/>
          </a:prstGeom>
          <a:noFill/>
          <a:ln>
            <a:noFill/>
          </a:ln>
        </p:spPr>
      </p:pic>
      <p:sp>
        <p:nvSpPr>
          <p:cNvPr id="183" name="Google Shape;183;g356cba386d3_0_11"/>
          <p:cNvSpPr txBox="1"/>
          <p:nvPr/>
        </p:nvSpPr>
        <p:spPr>
          <a:xfrm>
            <a:off x="4965433" y="5148191"/>
            <a:ext cx="7113900" cy="9234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Source: Institute for New Economic Thinking; HAAS Institute for a Fair and Inclusive Society; and Powell, J. (2016).  Healing Otherness: Neuroscience Bias and Messaging (see </a:t>
            </a:r>
            <a:r>
              <a:rPr lang="en-US" sz="16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Other &amp; Belonging Institute</a:t>
            </a:r>
            <a:r>
              <a:rPr lang="en-US" sz="1600" b="0" i="0" u="none" strike="noStrike" cap="none">
                <a:solidFill>
                  <a:schemeClr val="dk1"/>
                </a:solidFill>
                <a:latin typeface="Arial"/>
                <a:ea typeface="Arial"/>
                <a:cs typeface="Arial"/>
                <a:sym typeface="Arial"/>
              </a:rPr>
              <a:t>)</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3244</Words>
  <Application>Microsoft Office PowerPoint</Application>
  <PresentationFormat>Widescreen</PresentationFormat>
  <Paragraphs>282</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Calibri</vt:lpstr>
      <vt:lpstr>Helvetica Neue</vt:lpstr>
      <vt:lpstr>Georgia</vt:lpstr>
      <vt:lpstr>Open Sans</vt:lpstr>
      <vt:lpstr>Arial</vt:lpstr>
      <vt:lpstr>Montserrat Medium</vt:lpstr>
      <vt:lpstr>Montserrat</vt:lpstr>
      <vt:lpstr>Cambria</vt:lpstr>
      <vt:lpstr>NTR</vt:lpstr>
      <vt:lpstr>NTACT-TheCollaborative</vt:lpstr>
      <vt:lpstr>Re-Imagining Student and Youth Engagement: Awareness to Action</vt:lpstr>
      <vt:lpstr>Disclaimer</vt:lpstr>
      <vt:lpstr>Learning Objectives</vt:lpstr>
      <vt:lpstr>Bio: Melissa Diehl – Pronouns: She/Her/Hers</vt:lpstr>
      <vt:lpstr>Rapid Engagement of Students and Youth</vt:lpstr>
      <vt:lpstr>Awareness</vt:lpstr>
      <vt:lpstr>Awareness: Let’s Play a Game</vt:lpstr>
      <vt:lpstr>Awareness: Surfacing Assumptions  through Critical Self-Reflection</vt:lpstr>
      <vt:lpstr>The Human Brain &amp; Mental Models</vt:lpstr>
      <vt:lpstr>Awareness: Recognizing and Unpacking  Our Mental Models (Underlying Assumptions)</vt:lpstr>
      <vt:lpstr>Implicit Bias</vt:lpstr>
      <vt:lpstr>Early Social Identity Research - 1</vt:lpstr>
      <vt:lpstr>Early Social Identity Research - 2</vt:lpstr>
      <vt:lpstr>Awareness: Common Examples of Embodied Social Identities</vt:lpstr>
      <vt:lpstr>How to be an Active Adult Ally</vt:lpstr>
      <vt:lpstr>Awareness: Recognize Power Dynamics</vt:lpstr>
      <vt:lpstr>Action: Engage in Critical Reflection – 1 </vt:lpstr>
      <vt:lpstr>Action: Engage in Critical Reflection – 2 </vt:lpstr>
      <vt:lpstr>Action: Engage in Critical Reflection – 4 </vt:lpstr>
      <vt:lpstr>Awareness: Shifting the Approach </vt:lpstr>
      <vt:lpstr>Awareness: Authentic Engagement</vt:lpstr>
      <vt:lpstr>Analysis: Ladder of Student Involvement</vt:lpstr>
      <vt:lpstr>Analysis: Ladder of Student Involvement Defined</vt:lpstr>
      <vt:lpstr>Analysis: Student/Youth Voice and Input</vt:lpstr>
      <vt:lpstr>Analysis: What does high quality engagement  look like?</vt:lpstr>
      <vt:lpstr>Action:  Tips to Foster Engagement</vt:lpstr>
      <vt:lpstr>Action: Suggestions from the RAISE Center:</vt:lpstr>
      <vt:lpstr>Action: Suggestions from the RAISE Center (Cont.)</vt:lpstr>
      <vt:lpstr>Action:  “Nothing About Us Without Us” - Youth Advisory Council(s)</vt:lpstr>
      <vt:lpstr>Action: Peer Mentoring –  A Tool for Engagement /Re-engagement</vt:lpstr>
      <vt:lpstr>Action: Rethinking Technology</vt:lpstr>
      <vt:lpstr>Action: Rethinking Technology (Cont.)</vt:lpstr>
      <vt:lpstr>YETI Top Ten Tips for Student &amp; Youth Engagement </vt:lpstr>
      <vt:lpstr>Action: YETI Top Ten Tips for Student/Youth Engagement </vt:lpstr>
      <vt:lpstr>Action: YETI Top Ten Tips for Student/Youth Engagement (Cont.)  </vt:lpstr>
      <vt:lpstr>References</vt:lpstr>
      <vt:lpstr>Find us:     #transitionTA  |  transitionTA.org  |  ntact-collab@uncc.edu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Valerie Ruland</dc:creator>
  <cp:lastModifiedBy>Hanna Scarpetta</cp:lastModifiedBy>
  <cp:revision>1</cp:revision>
  <dcterms:created xsi:type="dcterms:W3CDTF">2021-03-10T17:04:54Z</dcterms:created>
  <dcterms:modified xsi:type="dcterms:W3CDTF">2025-05-27T17:12:44Z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92AA9AEB-717A-446B-BB6A-67E444D3746A</vt:lpwstr>
  </property>
  <property fmtid="{D5CDD505-2E9C-101B-9397-08002B2CF9AE}" pid="3" name="ArticulatePath">
    <vt:lpwstr>Re-Imagining Student and Youth Engagement-2023</vt:lpwstr>
  </property>
  <property fmtid="{D5CDD505-2E9C-101B-9397-08002B2CF9AE}" pid="4" name="MediaServiceImageTags">
    <vt:lpwstr/>
  </property>
  <property fmtid="{D5CDD505-2E9C-101B-9397-08002B2CF9AE}" pid="5" name="ContentTypeId">
    <vt:lpwstr>0x010100A1AB4CD10FCCE840A9F7A60CFEA07643</vt:lpwstr>
  </property>
</Properties>
</file>