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64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B9E9"/>
    <a:srgbClr val="E3D0F0"/>
    <a:srgbClr val="DAE9F6"/>
    <a:srgbClr val="F6F0FA"/>
    <a:srgbClr val="AEC6F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2710" autoAdjust="0"/>
  </p:normalViewPr>
  <p:slideViewPr>
    <p:cSldViewPr snapToGrid="0">
      <p:cViewPr varScale="1">
        <p:scale>
          <a:sx n="52" d="100"/>
          <a:sy n="52" d="100"/>
        </p:scale>
        <p:origin x="187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3206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m Brehm-Bisaillon" userId="cea88302-3bd5-49a2-b2a4-15dcd08a9878" providerId="ADAL" clId="{5EFD4BAE-312C-4BA9-AA99-E013C87D03F1}"/>
    <pc:docChg chg="custSel modSld">
      <pc:chgData name="Pam Brehm-Bisaillon" userId="cea88302-3bd5-49a2-b2a4-15dcd08a9878" providerId="ADAL" clId="{5EFD4BAE-312C-4BA9-AA99-E013C87D03F1}" dt="2025-05-13T16:20:05.914" v="299" actId="5793"/>
      <pc:docMkLst>
        <pc:docMk/>
      </pc:docMkLst>
      <pc:sldChg chg="modNotesTx">
        <pc:chgData name="Pam Brehm-Bisaillon" userId="cea88302-3bd5-49a2-b2a4-15dcd08a9878" providerId="ADAL" clId="{5EFD4BAE-312C-4BA9-AA99-E013C87D03F1}" dt="2025-05-13T16:14:02.283" v="42" actId="20577"/>
        <pc:sldMkLst>
          <pc:docMk/>
          <pc:sldMk cId="3000415997" sldId="257"/>
        </pc:sldMkLst>
      </pc:sldChg>
      <pc:sldChg chg="modNotesTx">
        <pc:chgData name="Pam Brehm-Bisaillon" userId="cea88302-3bd5-49a2-b2a4-15dcd08a9878" providerId="ADAL" clId="{5EFD4BAE-312C-4BA9-AA99-E013C87D03F1}" dt="2025-05-13T16:15:11.749" v="152" actId="20577"/>
        <pc:sldMkLst>
          <pc:docMk/>
          <pc:sldMk cId="1374504745" sldId="258"/>
        </pc:sldMkLst>
      </pc:sldChg>
      <pc:sldChg chg="modSp mod modNotesTx">
        <pc:chgData name="Pam Brehm-Bisaillon" userId="cea88302-3bd5-49a2-b2a4-15dcd08a9878" providerId="ADAL" clId="{5EFD4BAE-312C-4BA9-AA99-E013C87D03F1}" dt="2025-05-13T16:20:05.914" v="299" actId="5793"/>
        <pc:sldMkLst>
          <pc:docMk/>
          <pc:sldMk cId="2473336642" sldId="265"/>
        </pc:sldMkLst>
        <pc:spChg chg="mod">
          <ac:chgData name="Pam Brehm-Bisaillon" userId="cea88302-3bd5-49a2-b2a4-15dcd08a9878" providerId="ADAL" clId="{5EFD4BAE-312C-4BA9-AA99-E013C87D03F1}" dt="2025-05-13T16:20:05.914" v="299" actId="5793"/>
          <ac:spMkLst>
            <pc:docMk/>
            <pc:sldMk cId="2473336642" sldId="265"/>
            <ac:spMk id="3" creationId="{95BE3F22-353D-398E-8DFE-92EF05C93B2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773C0-35CF-4539-82FB-5187F9D8708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B8A619-A8DD-49BB-B1DB-427211D0C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38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Welcome panelists and introductions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B8A619-A8DD-49BB-B1DB-427211D0CF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121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 you tell us a little bit about the unique programs you’ve developed in partnership with schools and/or community partners?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example: 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type of Pre-ETS program 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who are your partners 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when are services provided 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are services delivered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 you talk the ways/how your respective TAYS are/were involved in the facilitation/coordination of your programs and what that collaboration looks like?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B8A619-A8DD-49BB-B1DB-427211D0CF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895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do you align Pre-ETS with the specific needs of the students; in other words, how do you tailor the services to the unique needs of the population you are serving?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you provide services individually and in groups based on individual needs?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Also, how do you align Pre-ETS with the specific needs of the schools/community partners?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example, how do you work with your partners to decide the Pre-ETS services/program you will provide?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B8A619-A8DD-49BB-B1DB-427211D0CF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01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strategies do you use to build strong, collaborative relationships with schools and other community partners?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example,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 you tell us how you got started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types of outreach you did/do (including marketing materials/flyers/brochures) 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who did you contact first, how did you know who to contact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do you coordinate services with your partners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B8A619-A8DD-49BB-B1DB-427211D0CF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95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do you communicate back to school staff/community partners and TAYS/VRC’s about the services you have provided to individual students, and progress made?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how often?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do you maintain relationships with partners?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B8A619-A8DD-49BB-B1DB-427211D0CF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30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challenges or barriers have you encountered in collaborating with schools/community partners/businesses and how have you overcome them?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 you offer any insights into what are some of the logistics you must address when serving students in schools or the community?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access to serving within the school (getting in the door/fingerprinting??)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student transportation barriers 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vendor staffing considerations for Pre-ETS?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B8A619-A8DD-49BB-B1DB-427211D0CF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283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know family support contributes to the success of any program; how do you involve parents/guardians and families in the planning and service delivery process?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strategies do you utilize to ensure student engagement?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do you gauge how they benefitted (or lack thereof) from Pre ETS provided?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are next steps to consider once services concluded?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B8A619-A8DD-49BB-B1DB-427211D0CF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3840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what way(s) do you make the student/guardian aware of the availability of ACCES-VR services?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do you facilitate the application/referral to ACCES-VR? (From PE to VR)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does the collaboration with the district office staff look like?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B8A619-A8DD-49BB-B1DB-427211D0CF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705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Lastly, any other words of wisdom/advice you can share (that wasn’t covered) to help other vendors get started?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Build trust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Be flexible and student-centered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Maintain regular communication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One thing you know now that you wished you knew when getting started?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AUDIENCE 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B8A619-A8DD-49BB-B1DB-427211D0CF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9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53E70-C972-B1E8-DE72-3AF46D952D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B12554-FE30-B3FB-6D23-DFBB682D03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A2A9F-23C0-5002-9F6A-4EC39355C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8303-5923-4B14-BF45-FDA4E77AA789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5FEC3-FB3E-430A-3CAE-17709FBA4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CCE412-B87A-6905-AC37-DDE71778F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334-2204-4152-A544-B7CDC1A70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27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AAE9B-382F-4A84-567F-540202662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E172AF-5677-2993-3359-F85DAB515F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7D28E-73AC-4D1C-64C2-7EF33344A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8303-5923-4B14-BF45-FDA4E77AA789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2E6F3-1F3C-4210-D00C-965A7DE00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4D680-A4EA-795D-7CEB-D7AAD4428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334-2204-4152-A544-B7CDC1A70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6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81C7A4-6167-9E8C-463E-5F152B4C0B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E04364-9D24-2C37-211F-74B4E2C97E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22736-EA75-A01B-900D-A80A40564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8303-5923-4B14-BF45-FDA4E77AA789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E048C-965F-0F51-3078-EE675C0A6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66A6C-AA65-DF36-B067-08C713CAC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334-2204-4152-A544-B7CDC1A70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61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976B3-FC3F-B0CD-F080-CCCCB9192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0E9B5-8AD1-3B5A-9181-EA60E0555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0F3F0-D650-778E-6E5A-1183C90C3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8303-5923-4B14-BF45-FDA4E77AA789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90CF-3D57-00AD-9659-FFCC2E045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C6149-E5D0-CDC3-279B-4D2A2B56B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334-2204-4152-A544-B7CDC1A70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57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566EB-9BA3-6229-2976-536CB71C0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2E4434-014E-F193-938B-3038E64C4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96DC8-5AFE-7C27-6608-4E147F521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8303-5923-4B14-BF45-FDA4E77AA789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70BE9-A043-0E03-F410-AB2DA9580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D4278-3D95-4B37-4728-68FD40540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334-2204-4152-A544-B7CDC1A70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243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CE560-413E-5DD9-4081-BF13FBECC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ECE85-CD4E-7C22-17D9-500DFFD0B3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6F48E2-A7C7-3091-8458-B0F8804EEB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181938-0791-AD10-6180-61FABC16B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8303-5923-4B14-BF45-FDA4E77AA789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38E561-83B7-92B7-CCF0-8A40872DA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5D77F1-8393-02FC-349E-602522F9C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334-2204-4152-A544-B7CDC1A70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509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E7A9A-2AD8-284D-6E2C-D564212F6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2296F9-55DC-50AB-3D72-67157BACC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B59B81-3234-D52A-5D96-DE707F6EFD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F517B3-59A1-3F28-3BE0-04F9129CE4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5450F1-8803-4599-D922-1907C6280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751AFE-3284-6A2F-8BEF-BAAC51933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8303-5923-4B14-BF45-FDA4E77AA789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9ECE3C-4298-33AD-381B-EF14AF648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A2264C-1510-88B5-8F9C-A9E59550B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334-2204-4152-A544-B7CDC1A70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211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9306D-0A7D-B17E-C83E-6EB3ACD05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3D25CA-A848-516A-14D2-409F343F6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8303-5923-4B14-BF45-FDA4E77AA789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837A8D-00DF-1611-6186-4E6D9AABF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0899C8-621B-DA6E-61CC-D05F1FEE2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334-2204-4152-A544-B7CDC1A70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718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B2CA8E-C1C8-69ED-BD1E-E58B731DA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8303-5923-4B14-BF45-FDA4E77AA789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766475-DEA2-4B7D-916A-87FDB50A9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AA00F-FE35-4E4B-9A1B-0DA3E31A6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334-2204-4152-A544-B7CDC1A70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6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5D9A1-61EC-543D-2001-79571C286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722BE-AEA3-AFE0-B7FE-B413E3932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66BE7A-4D64-70BC-3500-F99902E06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C05C1E-3B79-B065-6ADB-CB5D3B7F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8303-5923-4B14-BF45-FDA4E77AA789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ED1F3D-8D00-6A9D-AB54-4F04CCA36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2F4E11-B2B6-16E5-D425-20FA85EC8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334-2204-4152-A544-B7CDC1A70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61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5599B-6FB8-136A-FCCE-64448BB06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6C7767-275F-F795-EB33-106B460B7E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DBDD9E-D968-8015-BF08-5879E91B93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F89E54-6C90-6A4D-4E06-CD4616A98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8303-5923-4B14-BF45-FDA4E77AA789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892087-8171-87F3-CA99-401F6FC5F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BEEE4B-D6DE-ECB6-9998-A7194A655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334-2204-4152-A544-B7CDC1A70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322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CF2565-7279-AA50-F354-4A53B73D0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88DECC-B0EA-75F5-2793-206B7D09E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AFCDEA-AF10-8F4C-DD0E-7C8D4914DE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18303-5923-4B14-BF45-FDA4E77AA789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B1902-E083-5902-F79B-0A4913EA7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E769E-BFA8-D2EA-5E45-5DB123568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43334-2204-4152-A544-B7CDC1A701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Half Frame 9">
            <a:extLst>
              <a:ext uri="{FF2B5EF4-FFF2-40B4-BE49-F238E27FC236}">
                <a16:creationId xmlns:a16="http://schemas.microsoft.com/office/drawing/2014/main" id="{589445B0-2374-4DAE-4CE8-47CDDDD69BD2}"/>
              </a:ext>
            </a:extLst>
          </p:cNvPr>
          <p:cNvSpPr/>
          <p:nvPr userDrawn="1"/>
        </p:nvSpPr>
        <p:spPr>
          <a:xfrm>
            <a:off x="0" y="0"/>
            <a:ext cx="8942664" cy="2684477"/>
          </a:xfrm>
          <a:prstGeom prst="halfFrame">
            <a:avLst>
              <a:gd name="adj1" fmla="val 6771"/>
              <a:gd name="adj2" fmla="val 7083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24000">
                <a:srgbClr val="0070C0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70C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Half Frame 10">
            <a:extLst>
              <a:ext uri="{FF2B5EF4-FFF2-40B4-BE49-F238E27FC236}">
                <a16:creationId xmlns:a16="http://schemas.microsoft.com/office/drawing/2014/main" id="{DB642CCB-8ECA-070B-DCD9-C3593E169C41}"/>
              </a:ext>
            </a:extLst>
          </p:cNvPr>
          <p:cNvSpPr/>
          <p:nvPr userDrawn="1"/>
        </p:nvSpPr>
        <p:spPr>
          <a:xfrm>
            <a:off x="195944" y="177282"/>
            <a:ext cx="8145538" cy="2457225"/>
          </a:xfrm>
          <a:prstGeom prst="halfFrame">
            <a:avLst>
              <a:gd name="adj1" fmla="val 7262"/>
              <a:gd name="adj2" fmla="val 6190"/>
            </a:avLst>
          </a:prstGeom>
          <a:gradFill>
            <a:gsLst>
              <a:gs pos="16000">
                <a:srgbClr val="7030A0">
                  <a:alpha val="87000"/>
                </a:srgbClr>
              </a:gs>
              <a:gs pos="0">
                <a:srgbClr val="E3D0F0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Half Frame 11">
            <a:extLst>
              <a:ext uri="{FF2B5EF4-FFF2-40B4-BE49-F238E27FC236}">
                <a16:creationId xmlns:a16="http://schemas.microsoft.com/office/drawing/2014/main" id="{8731B2C8-A5D9-DEFC-A928-834CB699ACCB}"/>
              </a:ext>
            </a:extLst>
          </p:cNvPr>
          <p:cNvSpPr/>
          <p:nvPr userDrawn="1"/>
        </p:nvSpPr>
        <p:spPr>
          <a:xfrm rot="10800000">
            <a:off x="6948197" y="5380442"/>
            <a:ext cx="5243803" cy="1477555"/>
          </a:xfrm>
          <a:prstGeom prst="halfFrame">
            <a:avLst>
              <a:gd name="adj1" fmla="val 10874"/>
              <a:gd name="adj2" fmla="val 6263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24000">
                <a:srgbClr val="0070C0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70C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Half Frame 12">
            <a:extLst>
              <a:ext uri="{FF2B5EF4-FFF2-40B4-BE49-F238E27FC236}">
                <a16:creationId xmlns:a16="http://schemas.microsoft.com/office/drawing/2014/main" id="{EFCF939C-59EF-11DD-4265-BF77D94F6E9A}"/>
              </a:ext>
            </a:extLst>
          </p:cNvPr>
          <p:cNvSpPr/>
          <p:nvPr userDrawn="1"/>
        </p:nvSpPr>
        <p:spPr>
          <a:xfrm rot="10800000">
            <a:off x="7487858" y="5414696"/>
            <a:ext cx="4604615" cy="1281362"/>
          </a:xfrm>
          <a:prstGeom prst="halfFrame">
            <a:avLst>
              <a:gd name="adj1" fmla="val 12359"/>
              <a:gd name="adj2" fmla="val 11287"/>
            </a:avLst>
          </a:prstGeom>
          <a:gradFill>
            <a:gsLst>
              <a:gs pos="16000">
                <a:srgbClr val="7030A0">
                  <a:alpha val="87000"/>
                </a:srgbClr>
              </a:gs>
              <a:gs pos="0">
                <a:srgbClr val="E3D0F0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4" name="Picture 13" descr="A blue and purple logo&#10;&#10;Description automatically generated">
            <a:extLst>
              <a:ext uri="{FF2B5EF4-FFF2-40B4-BE49-F238E27FC236}">
                <a16:creationId xmlns:a16="http://schemas.microsoft.com/office/drawing/2014/main" id="{18E73028-9EA7-FB23-91D7-2E5ACB53456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3584" y="6460983"/>
            <a:ext cx="858416" cy="397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05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613B3-22D9-6BCD-A344-10F576DFBC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Collaborative Pre-ETS Programs with Schools &amp; Community Partners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838449-E855-00B9-D5EC-1E2C5BE5C8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endParaRPr lang="en-US" sz="4000" dirty="0"/>
          </a:p>
          <a:p>
            <a:r>
              <a:rPr lang="en-US" sz="4000" dirty="0"/>
              <a:t>Best Practices, Strategies &amp; Lessons Learned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415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3A34A-A5F1-982B-EFFE-68E5F20C9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Pre-ETS Programs &amp; Partnerships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1CDC8-BCAD-93D8-4309-AEDC7E0FA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Types of programs offered</a:t>
            </a:r>
          </a:p>
          <a:p>
            <a:endParaRPr lang="en-US" dirty="0"/>
          </a:p>
          <a:p>
            <a:r>
              <a:rPr lang="en-US" dirty="0"/>
              <a:t>Key partners involved (schools, community orgs, businesses)</a:t>
            </a:r>
          </a:p>
          <a:p>
            <a:endParaRPr lang="en-US" dirty="0"/>
          </a:p>
          <a:p>
            <a:r>
              <a:rPr lang="en-US" dirty="0"/>
              <a:t>Timing &amp; delivery (school year/summer, during or after school)</a:t>
            </a:r>
          </a:p>
          <a:p>
            <a:endParaRPr lang="en-US" dirty="0"/>
          </a:p>
          <a:p>
            <a:r>
              <a:rPr lang="en-US" dirty="0"/>
              <a:t>Service locations (on-site at schools, community locations, remote)</a:t>
            </a:r>
          </a:p>
          <a:p>
            <a:endParaRPr lang="en-US" dirty="0"/>
          </a:p>
          <a:p>
            <a:r>
              <a:rPr lang="en-US" dirty="0"/>
              <a:t>Role of district office Senior TAYS (Transition and Youth Services)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504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78B44-61C1-2BE9-30D3-FB9C533D4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Aligning Services with Student &amp; Partner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07BF1-0385-F305-5558-97F95A64B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Tailoring services by:</a:t>
            </a:r>
          </a:p>
          <a:p>
            <a:pPr marL="0" indent="0">
              <a:buNone/>
            </a:pPr>
            <a:r>
              <a:rPr lang="en-US" dirty="0"/>
              <a:t>	- Individual student goals &amp; interests</a:t>
            </a:r>
          </a:p>
          <a:p>
            <a:pPr marL="0" indent="0">
              <a:buNone/>
            </a:pPr>
            <a:r>
              <a:rPr lang="en-US" dirty="0"/>
              <a:t>	- Group or one-on-one sessions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Working with partners to determine offerings:</a:t>
            </a:r>
          </a:p>
          <a:p>
            <a:pPr marL="0" indent="0">
              <a:buNone/>
            </a:pPr>
            <a:r>
              <a:rPr lang="en-US" dirty="0"/>
              <a:t>	- Needs assessments</a:t>
            </a:r>
          </a:p>
          <a:p>
            <a:pPr marL="0" indent="0">
              <a:buNone/>
            </a:pPr>
            <a:r>
              <a:rPr lang="en-US" dirty="0"/>
              <a:t>	- Planning meetings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13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37920-3134-C914-A508-8559AAD30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for Building Partnerships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E3A4C-7B03-510B-F057-F1F5DAFF7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Getting started: initial outreach and research</a:t>
            </a:r>
          </a:p>
          <a:p>
            <a:endParaRPr lang="en-US" dirty="0"/>
          </a:p>
          <a:p>
            <a:r>
              <a:rPr lang="en-US" dirty="0"/>
              <a:t>Marketing materials used: brochures, flyers, presentations</a:t>
            </a:r>
          </a:p>
          <a:p>
            <a:endParaRPr lang="en-US" dirty="0"/>
          </a:p>
          <a:p>
            <a:r>
              <a:rPr lang="en-US" dirty="0"/>
              <a:t>Key contacts: school administrators, guidance staff, transition coordinators, community partners, businesses</a:t>
            </a:r>
          </a:p>
          <a:p>
            <a:endParaRPr lang="en-US" dirty="0"/>
          </a:p>
          <a:p>
            <a:r>
              <a:rPr lang="en-US" dirty="0"/>
              <a:t>Service coordination: calendars, planning meetings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436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41C5A-AC9D-46FC-C40D-33210D3F3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with Stakeholders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7068B-61F6-9449-441C-FBA4E4E23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Feedback loops:</a:t>
            </a:r>
          </a:p>
          <a:p>
            <a:pPr marL="0" indent="0">
              <a:buNone/>
            </a:pPr>
            <a:r>
              <a:rPr lang="en-US" dirty="0"/>
              <a:t>	- School staff</a:t>
            </a:r>
          </a:p>
          <a:p>
            <a:pPr marL="0" indent="0">
              <a:buNone/>
            </a:pPr>
            <a:r>
              <a:rPr lang="en-US" dirty="0"/>
              <a:t>	- Community partners</a:t>
            </a:r>
          </a:p>
          <a:p>
            <a:pPr marL="0" indent="0">
              <a:buNone/>
            </a:pPr>
            <a:r>
              <a:rPr lang="en-US" dirty="0"/>
              <a:t>	- TAYS/VRCs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Formats: reports, emails, phone calls</a:t>
            </a:r>
          </a:p>
          <a:p>
            <a:endParaRPr lang="en-US" dirty="0"/>
          </a:p>
          <a:p>
            <a:r>
              <a:rPr lang="en-US" dirty="0"/>
              <a:t>Frequency: weekly/bi-weekly/monthly check-ins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32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AE439-90F1-EE5A-4B19-344B4BE3A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and 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EBE30-C61D-AEB1-A0F5-255F53C20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School access</a:t>
            </a:r>
          </a:p>
          <a:p>
            <a:endParaRPr lang="en-US" dirty="0"/>
          </a:p>
          <a:p>
            <a:r>
              <a:rPr lang="en-US" dirty="0"/>
              <a:t>Transportation issues</a:t>
            </a:r>
          </a:p>
          <a:p>
            <a:endParaRPr lang="en-US" dirty="0"/>
          </a:p>
          <a:p>
            <a:r>
              <a:rPr lang="en-US" dirty="0"/>
              <a:t>Staffing shortages</a:t>
            </a:r>
          </a:p>
          <a:p>
            <a:endParaRPr lang="en-US" dirty="0"/>
          </a:p>
          <a:p>
            <a:r>
              <a:rPr lang="en-US" dirty="0"/>
              <a:t>Other logistics to consider</a:t>
            </a:r>
          </a:p>
        </p:txBody>
      </p:sp>
    </p:spTree>
    <p:extLst>
      <p:ext uri="{BB962C8B-B14F-4D97-AF65-F5344CB8AC3E}">
        <p14:creationId xmlns:p14="http://schemas.microsoft.com/office/powerpoint/2010/main" val="2468074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AD139-96FD-8355-DB7D-9DF50EEE0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 Involvement and Student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970B5-25D2-B7B6-5223-8FE3B53D7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Involving families:</a:t>
            </a:r>
          </a:p>
          <a:p>
            <a:pPr marL="0" indent="0">
              <a:buNone/>
            </a:pPr>
            <a:r>
              <a:rPr lang="en-US" dirty="0"/>
              <a:t>	- Information sharing and intake/consent forms</a:t>
            </a:r>
          </a:p>
          <a:p>
            <a:pPr marL="0" indent="0">
              <a:buNone/>
            </a:pPr>
            <a:r>
              <a:rPr lang="en-US" dirty="0"/>
              <a:t>	- Progress updates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Student Engagement strategies</a:t>
            </a:r>
          </a:p>
          <a:p>
            <a:endParaRPr lang="en-US" dirty="0"/>
          </a:p>
          <a:p>
            <a:r>
              <a:rPr lang="en-US" dirty="0"/>
              <a:t>Evaluating impact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97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0678C-7992-F0AD-EC05-9AD801A0C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Transitioning from PE to VR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21C96-A3AD-85DB-62AB-02D23AB71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Informing students and guardians about VR services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Referral/application support from PE to VR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Collaborating with SVRC TAYS and VRCs for seamless handoffs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917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D0D19-1480-5382-52F4-EB0FBD620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Tips &amp; Words of Wisdom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E3F22-353D-398E-8DFE-92EF05C93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3600" dirty="0"/>
              <a:t>Share one thing you know now that you wished you knew when you were getting started…</a:t>
            </a:r>
          </a:p>
          <a:p>
            <a:endParaRPr lang="en-US" sz="3600" dirty="0"/>
          </a:p>
          <a:p>
            <a:r>
              <a:rPr lang="en-US" sz="3600" dirty="0"/>
              <a:t>Questions???</a:t>
            </a:r>
          </a:p>
        </p:txBody>
      </p:sp>
    </p:spTree>
    <p:extLst>
      <p:ext uri="{BB962C8B-B14F-4D97-AF65-F5344CB8AC3E}">
        <p14:creationId xmlns:p14="http://schemas.microsoft.com/office/powerpoint/2010/main" val="2473336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th VR-TU Template 1.potx  -  Read-Only" id="{D0A7C799-71B4-4313-B35C-08A140768D25}" vid="{FCC9E499-AEBC-40C5-ADF2-F8CB0733AF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Beth VR-TU Template 1</Template>
  <TotalTime>75</TotalTime>
  <Words>803</Words>
  <Application>Microsoft Office PowerPoint</Application>
  <PresentationFormat>Widescreen</PresentationFormat>
  <Paragraphs>144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Arial</vt:lpstr>
      <vt:lpstr>Calibri</vt:lpstr>
      <vt:lpstr>Times New Roman</vt:lpstr>
      <vt:lpstr>Office Theme</vt:lpstr>
      <vt:lpstr>Collaborative Pre-ETS Programs with Schools &amp; Community Partners</vt:lpstr>
      <vt:lpstr>Pre-ETS Programs &amp; Partnerships</vt:lpstr>
      <vt:lpstr>Aligning Services with Student &amp; Partner Needs</vt:lpstr>
      <vt:lpstr>Strategies for Building Partnerships</vt:lpstr>
      <vt:lpstr>Communication with Stakeholders</vt:lpstr>
      <vt:lpstr>Challenges and Logistics</vt:lpstr>
      <vt:lpstr>Family Involvement and Student Engagement</vt:lpstr>
      <vt:lpstr>Transitioning from PE to VR</vt:lpstr>
      <vt:lpstr>Final Tips &amp; Words of Wisdom</vt:lpstr>
    </vt:vector>
  </TitlesOfParts>
  <Company>New York State Education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Pam Brehm-Bisaillon</dc:creator>
  <cp:lastModifiedBy>Pam Brehm-Bisaillon</cp:lastModifiedBy>
  <cp:revision>1</cp:revision>
  <dcterms:created xsi:type="dcterms:W3CDTF">2025-05-13T12:55:19Z</dcterms:created>
  <dcterms:modified xsi:type="dcterms:W3CDTF">2025-05-13T16:20:09Z</dcterms:modified>
</cp:coreProperties>
</file>